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在此键入引文。”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75105" cy="716280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jpeg"/><Relationship Id="rId12" Type="http://schemas.openxmlformats.org/officeDocument/2006/relationships/image" Target="../media/image11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7.png"/><Relationship Id="rId4" Type="http://schemas.openxmlformats.org/officeDocument/2006/relationships/image" Target="../media/image13.jpeg"/><Relationship Id="rId5" Type="http://schemas.openxmlformats.org/officeDocument/2006/relationships/image" Target="../media/image8.pn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jpeg"/><Relationship Id="rId10" Type="http://schemas.openxmlformats.org/officeDocument/2006/relationships/image" Target="../media/image18.jpeg"/><Relationship Id="rId11" Type="http://schemas.openxmlformats.org/officeDocument/2006/relationships/image" Target="../media/image19.jpeg"/><Relationship Id="rId12" Type="http://schemas.openxmlformats.org/officeDocument/2006/relationships/image" Target="../media/image20.jpeg"/><Relationship Id="rId13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3" Type="http://schemas.openxmlformats.org/officeDocument/2006/relationships/image" Target="../media/image10.pn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11.pn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8" Type="http://schemas.openxmlformats.org/officeDocument/2006/relationships/image" Target="../media/image12.png"/><Relationship Id="rId9" Type="http://schemas.openxmlformats.org/officeDocument/2006/relationships/image" Target="../media/image32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Relationship Id="rId3" Type="http://schemas.openxmlformats.org/officeDocument/2006/relationships/image" Target="../media/image13.pn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14.png"/><Relationship Id="rId7" Type="http://schemas.openxmlformats.org/officeDocument/2006/relationships/image" Target="../media/image36.jpeg"/><Relationship Id="rId8" Type="http://schemas.openxmlformats.org/officeDocument/2006/relationships/image" Target="../media/image37.jpeg"/><Relationship Id="rId9" Type="http://schemas.openxmlformats.org/officeDocument/2006/relationships/image" Target="../media/image3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商海奇谋"/>
          <p:cNvSpPr txBox="1"/>
          <p:nvPr/>
        </p:nvSpPr>
        <p:spPr>
          <a:xfrm>
            <a:off x="1491357" y="2882493"/>
            <a:ext cx="6718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商海奇谋</a:t>
            </a:r>
          </a:p>
        </p:txBody>
      </p:sp>
      <p:sp>
        <p:nvSpPr>
          <p:cNvPr id="129" name="创新思维  拥抱变革"/>
          <p:cNvSpPr txBox="1"/>
          <p:nvPr/>
        </p:nvSpPr>
        <p:spPr>
          <a:xfrm>
            <a:off x="1321685" y="5005734"/>
            <a:ext cx="7057645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创新思维  拥抱变革  </a:t>
            </a:r>
          </a:p>
        </p:txBody>
      </p:sp>
      <p:sp>
        <p:nvSpPr>
          <p:cNvPr id="130" name="沙盘模拟助推组织变革系列定制产品"/>
          <p:cNvSpPr txBox="1"/>
          <p:nvPr/>
        </p:nvSpPr>
        <p:spPr>
          <a:xfrm>
            <a:off x="1350318" y="2404919"/>
            <a:ext cx="6210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沙盘模拟助推组织变革系列定制产品</a:t>
            </a:r>
          </a:p>
        </p:txBody>
      </p:sp>
      <p:pic>
        <p:nvPicPr>
          <p:cNvPr id="131" name="预览图_千图网_编号34481614.png" descr="预览图_千图网_编号344816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68724" y="2408307"/>
            <a:ext cx="1371600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9" name="沙盘要素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沙盘要素</a:t>
            </a:r>
          </a:p>
        </p:txBody>
      </p:sp>
      <p:sp>
        <p:nvSpPr>
          <p:cNvPr id="200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1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2" name="环境模拟"/>
          <p:cNvSpPr/>
          <p:nvPr/>
        </p:nvSpPr>
        <p:spPr>
          <a:xfrm>
            <a:off x="4080218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环境模拟</a:t>
            </a:r>
          </a:p>
        </p:txBody>
      </p:sp>
      <p:sp>
        <p:nvSpPr>
          <p:cNvPr id="203" name="大海：模拟在企业经营的初期面临各种机会，一片蓝海…"/>
          <p:cNvSpPr/>
          <p:nvPr/>
        </p:nvSpPr>
        <p:spPr>
          <a:xfrm>
            <a:off x="2637865" y="3918149"/>
            <a:ext cx="6193892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大海：模拟在企业经营的初期面临各种机会，一片蓝海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岛屿：模拟在市场中得到的各种客户和合作伙伴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船坞、维修厂：在产品升级、服务改进之间进行资源投放的选择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海盗：模拟在竞争中可能出现的各种突发状况</a:t>
            </a:r>
          </a:p>
        </p:txBody>
      </p:sp>
      <p:sp>
        <p:nvSpPr>
          <p:cNvPr id="204" name="小组角色"/>
          <p:cNvSpPr/>
          <p:nvPr/>
        </p:nvSpPr>
        <p:spPr>
          <a:xfrm>
            <a:off x="11527838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小组角色</a:t>
            </a:r>
          </a:p>
        </p:txBody>
      </p:sp>
      <p:sp>
        <p:nvSpPr>
          <p:cNvPr id="205" name="舰队长：协调指挥…"/>
          <p:cNvSpPr/>
          <p:nvPr/>
        </p:nvSpPr>
        <p:spPr>
          <a:xfrm>
            <a:off x="10085485" y="3918149"/>
            <a:ext cx="6193893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舰队长：协调指挥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总舵手：根据舰队决策，移动舰队各舰艇位置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行政官：决定舰队及各岛屿上的人员布置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工程师：负责船坞、研究所的分布和建造，执行舰艇升级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记录官：根据每天的动向，填写表格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谈判官、财务官、海巡者</a:t>
            </a:r>
          </a:p>
        </p:txBody>
      </p:sp>
      <p:sp>
        <p:nvSpPr>
          <p:cNvPr id="206" name="流程模拟"/>
          <p:cNvSpPr/>
          <p:nvPr/>
        </p:nvSpPr>
        <p:spPr>
          <a:xfrm>
            <a:off x="18584575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流程模拟</a:t>
            </a:r>
          </a:p>
        </p:txBody>
      </p:sp>
      <p:sp>
        <p:nvSpPr>
          <p:cNvPr id="207" name="探索海域：探索海域图，让小组获得更多的机会和视野…"/>
          <p:cNvSpPr/>
          <p:nvPr/>
        </p:nvSpPr>
        <p:spPr>
          <a:xfrm>
            <a:off x="17142221" y="3918149"/>
            <a:ext cx="6193893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探索海域：探索海域图，让小组获得更多的机会和视野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岛屿建设：将已获得的岛屿进行升级和改造。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小组竞赛：通过资源的分配和战略的选择，小组之间的pk关系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防治海盗：小组之间的配合关系，让小组之间增加谈判和交流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第三部分：实施细节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第三部分：实施细节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2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3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4" name="实施流程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实施流程</a:t>
            </a:r>
          </a:p>
        </p:txBody>
      </p:sp>
      <p:graphicFrame>
        <p:nvGraphicFramePr>
          <p:cNvPr id="215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189213"/>
                <a:gridCol w="3250274"/>
                <a:gridCol w="16293393"/>
              </a:tblGrid>
              <a:tr h="1328057">
                <a:tc gridSpan="2"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rowSpan="6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D1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9:00-9:50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概念导入：创新思维讲解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9:50-10:30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沙盘项目介绍及规则讲解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10:30-12:00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上半程沙盘模拟体验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14:00-15:00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下半程沙盘模拟推演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15:30-16:30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复盘总结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16:30-17:30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1">
                        <a:lumOff val="-1357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分享《认知升级  拥抱变革》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8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9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0" name="实施场景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实施场景</a:t>
            </a:r>
          </a:p>
        </p:txBody>
      </p:sp>
      <p:graphicFrame>
        <p:nvGraphicFramePr>
          <p:cNvPr id="221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448050"/>
                <a:gridCol w="17284830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项目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分组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岛屿状桌椅摆放，每组5～7人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参与人员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具有一定管理运营经验的中高层管理者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会场要求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投影仪、话筒、音箱、白板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人员要求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20～50人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4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5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6" name="实施现场（西安交大人文学院）"/>
          <p:cNvSpPr txBox="1"/>
          <p:nvPr/>
        </p:nvSpPr>
        <p:spPr>
          <a:xfrm>
            <a:off x="1645008" y="466939"/>
            <a:ext cx="1433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实施现场（西安交大人文学院）</a:t>
            </a:r>
          </a:p>
        </p:txBody>
      </p:sp>
      <p:grpSp>
        <p:nvGrpSpPr>
          <p:cNvPr id="229" name="IMG_4889.jpeg"/>
          <p:cNvGrpSpPr/>
          <p:nvPr/>
        </p:nvGrpSpPr>
        <p:grpSpPr>
          <a:xfrm>
            <a:off x="246523" y="2660705"/>
            <a:ext cx="6045592" cy="4290201"/>
            <a:chOff x="0" y="0"/>
            <a:chExt cx="6045590" cy="4290200"/>
          </a:xfrm>
        </p:grpSpPr>
        <p:pic>
          <p:nvPicPr>
            <p:cNvPr id="228" name="IMG_4889.jpeg" descr="IMG_4889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579159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7" name="IMG_4889.jpeg" descr="IMG_4889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045591" cy="4290201"/>
            </a:xfrm>
            <a:prstGeom prst="rect">
              <a:avLst/>
            </a:prstGeom>
            <a:effectLst/>
          </p:spPr>
        </p:pic>
      </p:grpSp>
      <p:grpSp>
        <p:nvGrpSpPr>
          <p:cNvPr id="232" name="IMG_4892.jpeg"/>
          <p:cNvGrpSpPr/>
          <p:nvPr/>
        </p:nvGrpSpPr>
        <p:grpSpPr>
          <a:xfrm>
            <a:off x="6737573" y="2660705"/>
            <a:ext cx="5534001" cy="4290201"/>
            <a:chOff x="0" y="0"/>
            <a:chExt cx="5534000" cy="4290200"/>
          </a:xfrm>
        </p:grpSpPr>
        <p:pic>
          <p:nvPicPr>
            <p:cNvPr id="231" name="IMG_4892.jpeg" descr="IMG_4892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0" name="IMG_4892.jpeg" descr="IMG_4892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  <p:grpSp>
        <p:nvGrpSpPr>
          <p:cNvPr id="235" name="IMG_4890.jpeg"/>
          <p:cNvGrpSpPr/>
          <p:nvPr/>
        </p:nvGrpSpPr>
        <p:grpSpPr>
          <a:xfrm>
            <a:off x="291493" y="7728768"/>
            <a:ext cx="5963090" cy="4290201"/>
            <a:chOff x="0" y="0"/>
            <a:chExt cx="5963089" cy="4290200"/>
          </a:xfrm>
        </p:grpSpPr>
        <p:pic>
          <p:nvPicPr>
            <p:cNvPr id="234" name="IMG_4890.jpeg" descr="IMG_4890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346" t="0" r="18612" b="0"/>
            <a:stretch>
              <a:fillRect/>
            </a:stretch>
          </p:blipFill>
          <p:spPr>
            <a:xfrm>
              <a:off x="127000" y="88900"/>
              <a:ext cx="5709090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3" name="IMG_4890.jpeg" descr="IMG_4890.jpe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5963090" cy="4290201"/>
            </a:xfrm>
            <a:prstGeom prst="rect">
              <a:avLst/>
            </a:prstGeom>
            <a:effectLst/>
          </p:spPr>
        </p:pic>
      </p:grpSp>
      <p:grpSp>
        <p:nvGrpSpPr>
          <p:cNvPr id="238" name="IMG_4891.jpeg"/>
          <p:cNvGrpSpPr/>
          <p:nvPr/>
        </p:nvGrpSpPr>
        <p:grpSpPr>
          <a:xfrm>
            <a:off x="6737573" y="7728760"/>
            <a:ext cx="5534001" cy="4290201"/>
            <a:chOff x="0" y="0"/>
            <a:chExt cx="5534000" cy="4290200"/>
          </a:xfrm>
        </p:grpSpPr>
        <p:pic>
          <p:nvPicPr>
            <p:cNvPr id="237" name="IMG_4891.jpeg" descr="IMG_489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6" name="IMG_4891.jpeg" descr="IMG_4891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  <p:grpSp>
        <p:nvGrpSpPr>
          <p:cNvPr id="241" name="IMG_4886.jpeg"/>
          <p:cNvGrpSpPr/>
          <p:nvPr/>
        </p:nvGrpSpPr>
        <p:grpSpPr>
          <a:xfrm>
            <a:off x="12670525" y="7728760"/>
            <a:ext cx="5534001" cy="4290201"/>
            <a:chOff x="0" y="0"/>
            <a:chExt cx="5534000" cy="4290200"/>
          </a:xfrm>
        </p:grpSpPr>
        <p:pic>
          <p:nvPicPr>
            <p:cNvPr id="240" name="IMG_4886.jpeg" descr="IMG_4886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39" name="IMG_4886.jpeg" descr="IMG_4886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  <p:grpSp>
        <p:nvGrpSpPr>
          <p:cNvPr id="244" name="IMG_4887.jpeg"/>
          <p:cNvGrpSpPr/>
          <p:nvPr/>
        </p:nvGrpSpPr>
        <p:grpSpPr>
          <a:xfrm>
            <a:off x="12670525" y="2660705"/>
            <a:ext cx="5534001" cy="4290201"/>
            <a:chOff x="0" y="0"/>
            <a:chExt cx="5534000" cy="4290200"/>
          </a:xfrm>
        </p:grpSpPr>
        <p:pic>
          <p:nvPicPr>
            <p:cNvPr id="243" name="IMG_4887.jpeg" descr="IMG_4887.jpe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2" name="IMG_4887.jpeg" descr="IMG_4887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  <p:grpSp>
        <p:nvGrpSpPr>
          <p:cNvPr id="247" name="IMG_4885.jpeg"/>
          <p:cNvGrpSpPr/>
          <p:nvPr/>
        </p:nvGrpSpPr>
        <p:grpSpPr>
          <a:xfrm>
            <a:off x="18603476" y="7728760"/>
            <a:ext cx="5534002" cy="4290201"/>
            <a:chOff x="0" y="0"/>
            <a:chExt cx="5534000" cy="4290200"/>
          </a:xfrm>
        </p:grpSpPr>
        <p:pic>
          <p:nvPicPr>
            <p:cNvPr id="246" name="IMG_4885.jpeg" descr="IMG_4885.jpeg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5" name="IMG_4885.jpeg" descr="IMG_4885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  <p:grpSp>
        <p:nvGrpSpPr>
          <p:cNvPr id="250" name="IMG_4888.jpeg"/>
          <p:cNvGrpSpPr/>
          <p:nvPr/>
        </p:nvGrpSpPr>
        <p:grpSpPr>
          <a:xfrm>
            <a:off x="18603476" y="2660705"/>
            <a:ext cx="5534002" cy="4290201"/>
            <a:chOff x="0" y="0"/>
            <a:chExt cx="5534000" cy="4290200"/>
          </a:xfrm>
        </p:grpSpPr>
        <p:pic>
          <p:nvPicPr>
            <p:cNvPr id="249" name="IMG_4888.jpeg" descr="IMG_4888.jpeg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27000" y="88900"/>
              <a:ext cx="5280001" cy="39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8" name="IMG_4888.jpeg" descr="IMG_4888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534001" cy="42902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3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4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5" name="实施现场（康明斯）"/>
          <p:cNvSpPr txBox="1"/>
          <p:nvPr/>
        </p:nvSpPr>
        <p:spPr>
          <a:xfrm>
            <a:off x="1645008" y="46693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实施现场（康明斯）</a:t>
            </a:r>
          </a:p>
        </p:txBody>
      </p:sp>
      <p:grpSp>
        <p:nvGrpSpPr>
          <p:cNvPr id="258" name="IMG_5081.jpeg"/>
          <p:cNvGrpSpPr/>
          <p:nvPr/>
        </p:nvGrpSpPr>
        <p:grpSpPr>
          <a:xfrm>
            <a:off x="8818650" y="10003551"/>
            <a:ext cx="6746699" cy="3774024"/>
            <a:chOff x="0" y="0"/>
            <a:chExt cx="6746698" cy="3774022"/>
          </a:xfrm>
        </p:grpSpPr>
        <p:pic>
          <p:nvPicPr>
            <p:cNvPr id="257" name="IMG_5081.jpeg" descr="IMG_508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14639" r="0" b="14639"/>
            <a:stretch>
              <a:fillRect/>
            </a:stretch>
          </p:blipFill>
          <p:spPr>
            <a:xfrm>
              <a:off x="127000" y="88900"/>
              <a:ext cx="6492698" cy="344382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6" name="IMG_5081.jpeg" descr="IMG_5081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6746700" cy="3774024"/>
            </a:xfrm>
            <a:prstGeom prst="rect">
              <a:avLst/>
            </a:prstGeom>
            <a:effectLst/>
          </p:spPr>
        </p:pic>
      </p:grpSp>
      <p:grpSp>
        <p:nvGrpSpPr>
          <p:cNvPr id="261" name="IMG_5082.jpeg"/>
          <p:cNvGrpSpPr/>
          <p:nvPr/>
        </p:nvGrpSpPr>
        <p:grpSpPr>
          <a:xfrm>
            <a:off x="295956" y="5962169"/>
            <a:ext cx="6746700" cy="3982343"/>
            <a:chOff x="0" y="0"/>
            <a:chExt cx="6746698" cy="3982342"/>
          </a:xfrm>
        </p:grpSpPr>
        <p:pic>
          <p:nvPicPr>
            <p:cNvPr id="260" name="IMG_5082.jpeg" descr="IMG_5082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9" name="IMG_5082.jpeg" descr="IMG_5082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64" name="IMG_5084.jpeg"/>
          <p:cNvGrpSpPr/>
          <p:nvPr/>
        </p:nvGrpSpPr>
        <p:grpSpPr>
          <a:xfrm>
            <a:off x="295956" y="2019488"/>
            <a:ext cx="6746700" cy="3982344"/>
            <a:chOff x="0" y="0"/>
            <a:chExt cx="6746698" cy="3982342"/>
          </a:xfrm>
        </p:grpSpPr>
        <p:pic>
          <p:nvPicPr>
            <p:cNvPr id="263" name="IMG_5084.jpeg" descr="IMG_5084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2" name="IMG_5084.jpeg" descr="IMG_5084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67" name="IMG_5085.jpeg"/>
          <p:cNvGrpSpPr/>
          <p:nvPr/>
        </p:nvGrpSpPr>
        <p:grpSpPr>
          <a:xfrm>
            <a:off x="17341344" y="5962169"/>
            <a:ext cx="6746699" cy="3982343"/>
            <a:chOff x="0" y="0"/>
            <a:chExt cx="6746698" cy="3982342"/>
          </a:xfrm>
        </p:grpSpPr>
        <p:pic>
          <p:nvPicPr>
            <p:cNvPr id="266" name="IMG_5085.jpeg" descr="IMG_5085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5" name="IMG_5085.jpeg" descr="IMG_5085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70" name="IMG_5086.jpeg"/>
          <p:cNvGrpSpPr/>
          <p:nvPr/>
        </p:nvGrpSpPr>
        <p:grpSpPr>
          <a:xfrm>
            <a:off x="17341344" y="2019488"/>
            <a:ext cx="6746699" cy="3982344"/>
            <a:chOff x="0" y="0"/>
            <a:chExt cx="6746698" cy="3982342"/>
          </a:xfrm>
        </p:grpSpPr>
        <p:pic>
          <p:nvPicPr>
            <p:cNvPr id="269" name="IMG_5086.jpeg" descr="IMG_5086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8" name="IMG_5086.jpeg" descr="IMG_5086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73" name="IMG_5087.jpeg"/>
          <p:cNvGrpSpPr/>
          <p:nvPr/>
        </p:nvGrpSpPr>
        <p:grpSpPr>
          <a:xfrm>
            <a:off x="295956" y="9899391"/>
            <a:ext cx="6746700" cy="3982344"/>
            <a:chOff x="0" y="0"/>
            <a:chExt cx="6746698" cy="3982342"/>
          </a:xfrm>
        </p:grpSpPr>
        <p:pic>
          <p:nvPicPr>
            <p:cNvPr id="272" name="IMG_5087.jpeg" descr="IMG_5087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1" name="IMG_5087.jpeg" descr="IMG_5087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76" name="IMG_5088.jpeg"/>
          <p:cNvGrpSpPr/>
          <p:nvPr/>
        </p:nvGrpSpPr>
        <p:grpSpPr>
          <a:xfrm>
            <a:off x="8818650" y="5962169"/>
            <a:ext cx="6746699" cy="3982343"/>
            <a:chOff x="0" y="0"/>
            <a:chExt cx="6746698" cy="3982342"/>
          </a:xfrm>
        </p:grpSpPr>
        <p:pic>
          <p:nvPicPr>
            <p:cNvPr id="275" name="IMG_5088.jpeg" descr="IMG_5088.jpe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4" name="IMG_5088.jpeg" descr="IMG_5088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79" name="IMG_5089.jpeg"/>
          <p:cNvGrpSpPr/>
          <p:nvPr/>
        </p:nvGrpSpPr>
        <p:grpSpPr>
          <a:xfrm>
            <a:off x="8818650" y="2019488"/>
            <a:ext cx="6746699" cy="3982344"/>
            <a:chOff x="0" y="0"/>
            <a:chExt cx="6746698" cy="3982342"/>
          </a:xfrm>
        </p:grpSpPr>
        <p:pic>
          <p:nvPicPr>
            <p:cNvPr id="278" name="IMG_5089.jpeg" descr="IMG_5089.jpeg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27000" y="88900"/>
              <a:ext cx="6492698" cy="36521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7" name="IMG_5089.jpeg" descr="IMG_5089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6746700" cy="3982343"/>
            </a:xfrm>
            <a:prstGeom prst="rect">
              <a:avLst/>
            </a:prstGeom>
            <a:effectLst/>
          </p:spPr>
        </p:pic>
      </p:grpSp>
      <p:grpSp>
        <p:nvGrpSpPr>
          <p:cNvPr id="282" name="IMG_5090.jpeg"/>
          <p:cNvGrpSpPr/>
          <p:nvPr/>
        </p:nvGrpSpPr>
        <p:grpSpPr>
          <a:xfrm>
            <a:off x="17342473" y="9976225"/>
            <a:ext cx="6744443" cy="3981075"/>
            <a:chOff x="0" y="0"/>
            <a:chExt cx="6744442" cy="3981074"/>
          </a:xfrm>
        </p:grpSpPr>
        <p:pic>
          <p:nvPicPr>
            <p:cNvPr id="281" name="IMG_5090.jpeg" descr="IMG_5090.jpeg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27000" y="88900"/>
              <a:ext cx="6490443" cy="365087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0" name="IMG_5090.jpeg" descr="IMG_5090.jpeg"/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6744443" cy="3981075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5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6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87" name="实施现场（招商银行）"/>
          <p:cNvSpPr txBox="1"/>
          <p:nvPr/>
        </p:nvSpPr>
        <p:spPr>
          <a:xfrm>
            <a:off x="1645008" y="466939"/>
            <a:ext cx="10274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实施现场（招商银行）</a:t>
            </a:r>
          </a:p>
        </p:txBody>
      </p:sp>
      <p:grpSp>
        <p:nvGrpSpPr>
          <p:cNvPr id="290" name="IMG_6119.jpeg"/>
          <p:cNvGrpSpPr/>
          <p:nvPr/>
        </p:nvGrpSpPr>
        <p:grpSpPr>
          <a:xfrm>
            <a:off x="9041000" y="7932172"/>
            <a:ext cx="6302001" cy="4866201"/>
            <a:chOff x="0" y="0"/>
            <a:chExt cx="6302000" cy="4866200"/>
          </a:xfrm>
        </p:grpSpPr>
        <p:pic>
          <p:nvPicPr>
            <p:cNvPr id="289" name="IMG_6119.jpeg" descr="IMG_6119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048001" cy="453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8" name="IMG_6119.jpeg" descr="IMG_6119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6201"/>
            </a:xfrm>
            <a:prstGeom prst="rect">
              <a:avLst/>
            </a:prstGeom>
            <a:effectLst/>
          </p:spPr>
        </p:pic>
      </p:grpSp>
      <p:grpSp>
        <p:nvGrpSpPr>
          <p:cNvPr id="293" name="IMG_6120 (1).jpeg"/>
          <p:cNvGrpSpPr/>
          <p:nvPr/>
        </p:nvGrpSpPr>
        <p:grpSpPr>
          <a:xfrm>
            <a:off x="9041000" y="2849370"/>
            <a:ext cx="6302001" cy="4866201"/>
            <a:chOff x="0" y="0"/>
            <a:chExt cx="6302000" cy="4866200"/>
          </a:xfrm>
        </p:grpSpPr>
        <p:pic>
          <p:nvPicPr>
            <p:cNvPr id="292" name="IMG_6120 (1).jpeg" descr="IMG_6120 (1)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048001" cy="453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1" name="IMG_6120 (1).jpeg" descr="IMG_6120 (1)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6201"/>
            </a:xfrm>
            <a:prstGeom prst="rect">
              <a:avLst/>
            </a:prstGeom>
            <a:effectLst/>
          </p:spPr>
        </p:pic>
      </p:grpSp>
      <p:grpSp>
        <p:nvGrpSpPr>
          <p:cNvPr id="296" name="IMG_6128.jpeg"/>
          <p:cNvGrpSpPr/>
          <p:nvPr/>
        </p:nvGrpSpPr>
        <p:grpSpPr>
          <a:xfrm>
            <a:off x="16028647" y="7932172"/>
            <a:ext cx="6302002" cy="4866201"/>
            <a:chOff x="0" y="0"/>
            <a:chExt cx="6302000" cy="4866200"/>
          </a:xfrm>
        </p:grpSpPr>
        <p:pic>
          <p:nvPicPr>
            <p:cNvPr id="295" name="IMG_6128.jpeg" descr="IMG_6128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6048001" cy="453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4" name="IMG_6128.jpeg" descr="IMG_6128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6201"/>
            </a:xfrm>
            <a:prstGeom prst="rect">
              <a:avLst/>
            </a:prstGeom>
            <a:effectLst/>
          </p:spPr>
        </p:pic>
      </p:grpSp>
      <p:grpSp>
        <p:nvGrpSpPr>
          <p:cNvPr id="299" name="IMG_6130.jpeg"/>
          <p:cNvGrpSpPr/>
          <p:nvPr/>
        </p:nvGrpSpPr>
        <p:grpSpPr>
          <a:xfrm>
            <a:off x="16028647" y="2848027"/>
            <a:ext cx="6302002" cy="4868887"/>
            <a:chOff x="0" y="0"/>
            <a:chExt cx="6302000" cy="4868885"/>
          </a:xfrm>
        </p:grpSpPr>
        <p:pic>
          <p:nvPicPr>
            <p:cNvPr id="298" name="IMG_6130.jpeg" descr="IMG_6130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6048001" cy="453868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7" name="IMG_6130.jpeg" descr="IMG_613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8886"/>
            </a:xfrm>
            <a:prstGeom prst="rect">
              <a:avLst/>
            </a:prstGeom>
            <a:effectLst/>
          </p:spPr>
        </p:pic>
      </p:grpSp>
      <p:grpSp>
        <p:nvGrpSpPr>
          <p:cNvPr id="302" name="IMG_7041.jpeg"/>
          <p:cNvGrpSpPr/>
          <p:nvPr/>
        </p:nvGrpSpPr>
        <p:grpSpPr>
          <a:xfrm>
            <a:off x="2053352" y="7932172"/>
            <a:ext cx="6302001" cy="4866201"/>
            <a:chOff x="0" y="0"/>
            <a:chExt cx="6302000" cy="4866200"/>
          </a:xfrm>
        </p:grpSpPr>
        <p:pic>
          <p:nvPicPr>
            <p:cNvPr id="301" name="IMG_7041.jpeg" descr="IMG_7041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6048001" cy="453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0" name="IMG_7041.jpeg" descr="IMG_7041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6201"/>
            </a:xfrm>
            <a:prstGeom prst="rect">
              <a:avLst/>
            </a:prstGeom>
            <a:effectLst/>
          </p:spPr>
        </p:pic>
      </p:grpSp>
      <p:grpSp>
        <p:nvGrpSpPr>
          <p:cNvPr id="305" name="IMG_7042.jpeg"/>
          <p:cNvGrpSpPr/>
          <p:nvPr/>
        </p:nvGrpSpPr>
        <p:grpSpPr>
          <a:xfrm>
            <a:off x="2053352" y="2849370"/>
            <a:ext cx="6302001" cy="4866201"/>
            <a:chOff x="0" y="0"/>
            <a:chExt cx="6302000" cy="4866200"/>
          </a:xfrm>
        </p:grpSpPr>
        <p:pic>
          <p:nvPicPr>
            <p:cNvPr id="304" name="IMG_7042.jpeg" descr="IMG_7042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6048001" cy="453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3" name="IMG_7042.jpeg" descr="IMG_7042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02001" cy="48662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8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9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0" name="实施现场（富力地产）"/>
          <p:cNvSpPr txBox="1"/>
          <p:nvPr/>
        </p:nvSpPr>
        <p:spPr>
          <a:xfrm>
            <a:off x="1645008" y="466939"/>
            <a:ext cx="10274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实施现场（富力地产）</a:t>
            </a:r>
          </a:p>
        </p:txBody>
      </p:sp>
      <p:grpSp>
        <p:nvGrpSpPr>
          <p:cNvPr id="313" name="IMG_7044.jpeg"/>
          <p:cNvGrpSpPr/>
          <p:nvPr/>
        </p:nvGrpSpPr>
        <p:grpSpPr>
          <a:xfrm>
            <a:off x="16346882" y="2169716"/>
            <a:ext cx="7022001" cy="5406202"/>
            <a:chOff x="0" y="0"/>
            <a:chExt cx="7022000" cy="5406200"/>
          </a:xfrm>
        </p:grpSpPr>
        <p:pic>
          <p:nvPicPr>
            <p:cNvPr id="312" name="IMG_7044.jpeg" descr="IMG_7044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768001" cy="507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1" name="IMG_7044.jpeg" descr="IMG_7044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22001" cy="5406201"/>
            </a:xfrm>
            <a:prstGeom prst="rect">
              <a:avLst/>
            </a:prstGeom>
            <a:effectLst/>
          </p:spPr>
        </p:pic>
      </p:grpSp>
      <p:grpSp>
        <p:nvGrpSpPr>
          <p:cNvPr id="316" name="IMG_7045.jpeg"/>
          <p:cNvGrpSpPr/>
          <p:nvPr/>
        </p:nvGrpSpPr>
        <p:grpSpPr>
          <a:xfrm>
            <a:off x="16346882" y="7819347"/>
            <a:ext cx="7022001" cy="5406201"/>
            <a:chOff x="0" y="0"/>
            <a:chExt cx="7022000" cy="5406200"/>
          </a:xfrm>
        </p:grpSpPr>
        <p:pic>
          <p:nvPicPr>
            <p:cNvPr id="315" name="IMG_7045.jpeg" descr="IMG_7045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768001" cy="507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4" name="IMG_7045.jpeg" descr="IMG_7045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22001" cy="5406201"/>
            </a:xfrm>
            <a:prstGeom prst="rect">
              <a:avLst/>
            </a:prstGeom>
            <a:effectLst/>
          </p:spPr>
        </p:pic>
      </p:grpSp>
      <p:grpSp>
        <p:nvGrpSpPr>
          <p:cNvPr id="319" name="IMG_7048.jpeg"/>
          <p:cNvGrpSpPr/>
          <p:nvPr/>
        </p:nvGrpSpPr>
        <p:grpSpPr>
          <a:xfrm>
            <a:off x="8681000" y="7819347"/>
            <a:ext cx="7022001" cy="5406201"/>
            <a:chOff x="0" y="0"/>
            <a:chExt cx="7022000" cy="5406200"/>
          </a:xfrm>
        </p:grpSpPr>
        <p:pic>
          <p:nvPicPr>
            <p:cNvPr id="318" name="IMG_7048.jpeg" descr="IMG_7048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6768001" cy="507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7" name="IMG_7048.jpeg" descr="IMG_7048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22001" cy="5406201"/>
            </a:xfrm>
            <a:prstGeom prst="rect">
              <a:avLst/>
            </a:prstGeom>
            <a:effectLst/>
          </p:spPr>
        </p:pic>
      </p:grpSp>
      <p:grpSp>
        <p:nvGrpSpPr>
          <p:cNvPr id="322" name="IMG_7049.jpeg"/>
          <p:cNvGrpSpPr/>
          <p:nvPr/>
        </p:nvGrpSpPr>
        <p:grpSpPr>
          <a:xfrm>
            <a:off x="8680999" y="2169716"/>
            <a:ext cx="7022001" cy="5406202"/>
            <a:chOff x="0" y="0"/>
            <a:chExt cx="7022000" cy="5406200"/>
          </a:xfrm>
        </p:grpSpPr>
        <p:pic>
          <p:nvPicPr>
            <p:cNvPr id="321" name="IMG_7049.jpeg" descr="IMG_7049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6768001" cy="507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20" name="IMG_7049.jpeg" descr="IMG_7049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22001" cy="5406201"/>
            </a:xfrm>
            <a:prstGeom prst="rect">
              <a:avLst/>
            </a:prstGeom>
            <a:effectLst/>
          </p:spPr>
        </p:pic>
      </p:grpSp>
      <p:grpSp>
        <p:nvGrpSpPr>
          <p:cNvPr id="325" name="IMG_7050 (1).jpeg"/>
          <p:cNvGrpSpPr/>
          <p:nvPr/>
        </p:nvGrpSpPr>
        <p:grpSpPr>
          <a:xfrm>
            <a:off x="1015117" y="7931579"/>
            <a:ext cx="7022001" cy="5181737"/>
            <a:chOff x="0" y="0"/>
            <a:chExt cx="7022000" cy="5181736"/>
          </a:xfrm>
        </p:grpSpPr>
        <p:pic>
          <p:nvPicPr>
            <p:cNvPr id="324" name="IMG_7050 (1).jpeg" descr="IMG_7050 (1)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6768001" cy="485153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23" name="IMG_7050 (1).jpeg" descr="IMG_7050 (1)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7022001" cy="5181737"/>
            </a:xfrm>
            <a:prstGeom prst="rect">
              <a:avLst/>
            </a:prstGeom>
            <a:effectLst/>
          </p:spPr>
        </p:pic>
      </p:grpSp>
      <p:grpSp>
        <p:nvGrpSpPr>
          <p:cNvPr id="328" name="IMG_7051.jpeg"/>
          <p:cNvGrpSpPr/>
          <p:nvPr/>
        </p:nvGrpSpPr>
        <p:grpSpPr>
          <a:xfrm>
            <a:off x="1015117" y="2169716"/>
            <a:ext cx="7022001" cy="5406202"/>
            <a:chOff x="0" y="0"/>
            <a:chExt cx="7022000" cy="5406200"/>
          </a:xfrm>
        </p:grpSpPr>
        <p:pic>
          <p:nvPicPr>
            <p:cNvPr id="327" name="IMG_7051.jpeg" descr="IMG_7051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6768001" cy="5076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26" name="IMG_7051.jpeg" descr="IMG_7051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022001" cy="54062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1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2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3" name="实施现场（道具）"/>
          <p:cNvSpPr txBox="1"/>
          <p:nvPr/>
        </p:nvSpPr>
        <p:spPr>
          <a:xfrm>
            <a:off x="1645008" y="460309"/>
            <a:ext cx="824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实施现场（道具）</a:t>
            </a:r>
          </a:p>
        </p:txBody>
      </p:sp>
      <p:grpSp>
        <p:nvGrpSpPr>
          <p:cNvPr id="336" name="IMG_7796.jpeg"/>
          <p:cNvGrpSpPr/>
          <p:nvPr/>
        </p:nvGrpSpPr>
        <p:grpSpPr>
          <a:xfrm>
            <a:off x="8825000" y="8052130"/>
            <a:ext cx="6734001" cy="5190201"/>
            <a:chOff x="0" y="0"/>
            <a:chExt cx="6733999" cy="5190200"/>
          </a:xfrm>
        </p:grpSpPr>
        <p:pic>
          <p:nvPicPr>
            <p:cNvPr id="335" name="IMG_7796.jpeg" descr="IMG_7796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480001" cy="48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4" name="IMG_7796.jpeg" descr="IMG_7796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734001" cy="5190201"/>
            </a:xfrm>
            <a:prstGeom prst="rect">
              <a:avLst/>
            </a:prstGeom>
            <a:effectLst/>
          </p:spPr>
        </p:pic>
      </p:grpSp>
      <p:grpSp>
        <p:nvGrpSpPr>
          <p:cNvPr id="339" name="IMG_7797.jpeg"/>
          <p:cNvGrpSpPr/>
          <p:nvPr/>
        </p:nvGrpSpPr>
        <p:grpSpPr>
          <a:xfrm>
            <a:off x="8824999" y="2404069"/>
            <a:ext cx="6734001" cy="5190201"/>
            <a:chOff x="0" y="0"/>
            <a:chExt cx="6733999" cy="5190200"/>
          </a:xfrm>
        </p:grpSpPr>
        <p:pic>
          <p:nvPicPr>
            <p:cNvPr id="338" name="IMG_7797.jpeg" descr="IMG_7797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480001" cy="48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7" name="IMG_7797.jpeg" descr="IMG_7797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734001" cy="5190201"/>
            </a:xfrm>
            <a:prstGeom prst="rect">
              <a:avLst/>
            </a:prstGeom>
            <a:effectLst/>
          </p:spPr>
        </p:pic>
      </p:grpSp>
      <p:grpSp>
        <p:nvGrpSpPr>
          <p:cNvPr id="342" name="IMG_7837.jpeg"/>
          <p:cNvGrpSpPr/>
          <p:nvPr/>
        </p:nvGrpSpPr>
        <p:grpSpPr>
          <a:xfrm rot="16200000">
            <a:off x="2801185" y="7165930"/>
            <a:ext cx="5114001" cy="6810201"/>
            <a:chOff x="0" y="0"/>
            <a:chExt cx="5114000" cy="6810199"/>
          </a:xfrm>
        </p:grpSpPr>
        <p:pic>
          <p:nvPicPr>
            <p:cNvPr id="341" name="IMG_7837.jpeg" descr="IMG_7837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6999" y="88900"/>
              <a:ext cx="4860002" cy="648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0" name="IMG_7837.jpeg" descr="IMG_7837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5114002" cy="6810201"/>
            </a:xfrm>
            <a:prstGeom prst="rect">
              <a:avLst/>
            </a:prstGeom>
            <a:effectLst/>
          </p:spPr>
        </p:pic>
      </p:grpSp>
      <p:grpSp>
        <p:nvGrpSpPr>
          <p:cNvPr id="345" name="IMG_7838.jpeg"/>
          <p:cNvGrpSpPr/>
          <p:nvPr/>
        </p:nvGrpSpPr>
        <p:grpSpPr>
          <a:xfrm rot="16200000">
            <a:off x="16621214" y="7165930"/>
            <a:ext cx="5114002" cy="6810201"/>
            <a:chOff x="0" y="0"/>
            <a:chExt cx="5114000" cy="6810199"/>
          </a:xfrm>
        </p:grpSpPr>
        <p:pic>
          <p:nvPicPr>
            <p:cNvPr id="344" name="IMG_7838.jpeg" descr="IMG_7838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4860001" cy="648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3" name="IMG_7838.jpeg" descr="IMG_7838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5114001" cy="6810201"/>
            </a:xfrm>
            <a:prstGeom prst="rect">
              <a:avLst/>
            </a:prstGeom>
            <a:effectLst/>
          </p:spPr>
        </p:pic>
      </p:grpSp>
      <p:grpSp>
        <p:nvGrpSpPr>
          <p:cNvPr id="348" name="IMG_7846.jpeg"/>
          <p:cNvGrpSpPr/>
          <p:nvPr/>
        </p:nvGrpSpPr>
        <p:grpSpPr>
          <a:xfrm>
            <a:off x="1914985" y="2404069"/>
            <a:ext cx="6734001" cy="5190201"/>
            <a:chOff x="0" y="0"/>
            <a:chExt cx="6733999" cy="5190200"/>
          </a:xfrm>
        </p:grpSpPr>
        <p:pic>
          <p:nvPicPr>
            <p:cNvPr id="347" name="IMG_7846.jpeg" descr="IMG_7846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6480001" cy="486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6" name="IMG_7846.jpeg" descr="IMG_7846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734001" cy="5190201"/>
            </a:xfrm>
            <a:prstGeom prst="rect">
              <a:avLst/>
            </a:prstGeom>
            <a:effectLst/>
          </p:spPr>
        </p:pic>
      </p:grpSp>
      <p:grpSp>
        <p:nvGrpSpPr>
          <p:cNvPr id="351" name="IMG_7847.jpeg"/>
          <p:cNvGrpSpPr/>
          <p:nvPr/>
        </p:nvGrpSpPr>
        <p:grpSpPr>
          <a:xfrm rot="16200000">
            <a:off x="16621214" y="1517869"/>
            <a:ext cx="5114002" cy="6810202"/>
            <a:chOff x="0" y="0"/>
            <a:chExt cx="5114000" cy="6810201"/>
          </a:xfrm>
        </p:grpSpPr>
        <p:pic>
          <p:nvPicPr>
            <p:cNvPr id="350" name="IMG_7847.jpeg" descr="IMG_7847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6999" y="88900"/>
              <a:ext cx="4860002" cy="6480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9" name="IMG_7847.jpeg" descr="IMG_7847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-1"/>
              <a:ext cx="5114002" cy="681020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第三部分：实施细节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第三部分：实施细节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4" name="目录"/>
          <p:cNvSpPr txBox="1"/>
          <p:nvPr/>
        </p:nvSpPr>
        <p:spPr>
          <a:xfrm>
            <a:off x="1645008" y="466939"/>
            <a:ext cx="2146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35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6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7" name="第一部分：产品概况"/>
          <p:cNvSpPr txBox="1"/>
          <p:nvPr/>
        </p:nvSpPr>
        <p:spPr>
          <a:xfrm>
            <a:off x="6987116" y="287443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第一部分：产品概况</a:t>
            </a:r>
          </a:p>
        </p:txBody>
      </p:sp>
      <p:sp>
        <p:nvSpPr>
          <p:cNvPr id="138" name="第二部分：沙盘介绍"/>
          <p:cNvSpPr txBox="1"/>
          <p:nvPr/>
        </p:nvSpPr>
        <p:spPr>
          <a:xfrm>
            <a:off x="6987116" y="482005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第二部分：沙盘介绍</a:t>
            </a:r>
          </a:p>
        </p:txBody>
      </p:sp>
      <p:sp>
        <p:nvSpPr>
          <p:cNvPr id="139" name="第三部分：实施细节"/>
          <p:cNvSpPr txBox="1"/>
          <p:nvPr/>
        </p:nvSpPr>
        <p:spPr>
          <a:xfrm>
            <a:off x="6987116" y="676566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第三部分：实施细节</a:t>
            </a:r>
          </a:p>
        </p:txBody>
      </p:sp>
      <p:sp>
        <p:nvSpPr>
          <p:cNvPr id="140" name="第四部分：关于我们"/>
          <p:cNvSpPr txBox="1"/>
          <p:nvPr/>
        </p:nvSpPr>
        <p:spPr>
          <a:xfrm>
            <a:off x="6987116" y="871128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第四部分：关于我们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第一部分：产品概况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第一部分：产品概况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5" name="商海奇谋开发背景"/>
          <p:cNvSpPr txBox="1"/>
          <p:nvPr/>
        </p:nvSpPr>
        <p:spPr>
          <a:xfrm>
            <a:off x="2115416" y="466939"/>
            <a:ext cx="824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商海奇谋开发背景</a:t>
            </a:r>
          </a:p>
        </p:txBody>
      </p:sp>
      <p:sp>
        <p:nvSpPr>
          <p:cNvPr id="14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8" name="创新，是组织的活力，是企业发展的动力，也是应对环境变化，不断适应的必要能力。…"/>
          <p:cNvSpPr txBox="1"/>
          <p:nvPr/>
        </p:nvSpPr>
        <p:spPr>
          <a:xfrm>
            <a:off x="12272498" y="4855216"/>
            <a:ext cx="10133602" cy="497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创新，是组织的活力，是企业发展的动力，也是应对环境变化，不断适应的必要能力。</a:t>
            </a:r>
          </a:p>
          <a:p>
            <a: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组织当中的创新，人的因素是第一位的。从固有思维、固有观点、固有认知的角度，帮助沙盘参与者理清现状，发现自己的思维、认知、观点，通过讨论复盘，找到突破口，学会创新的工具和方法。</a:t>
            </a:r>
          </a:p>
        </p:txBody>
      </p:sp>
      <p:pic>
        <p:nvPicPr>
          <p:cNvPr id="149" name="预览图_千图网_编号34069868.png" descr="预览图_千图网_编号3406986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394" y="2829547"/>
            <a:ext cx="9029737" cy="9029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2" name="培训目标：创新思维"/>
          <p:cNvSpPr txBox="1"/>
          <p:nvPr/>
        </p:nvSpPr>
        <p:spPr>
          <a:xfrm>
            <a:off x="1645008" y="46693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培训目标：创新思维</a:t>
            </a:r>
          </a:p>
        </p:txBody>
      </p:sp>
      <p:sp>
        <p:nvSpPr>
          <p:cNvPr id="153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4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5" name="旧地图找不到新大陆"/>
          <p:cNvSpPr txBox="1"/>
          <p:nvPr/>
        </p:nvSpPr>
        <p:spPr>
          <a:xfrm>
            <a:off x="12024548" y="2739290"/>
            <a:ext cx="3543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旧地图找不到新大陆</a:t>
            </a:r>
          </a:p>
        </p:txBody>
      </p:sp>
      <p:sp>
        <p:nvSpPr>
          <p:cNvPr id="156" name="创新的不同阶段和应对方式"/>
          <p:cNvSpPr txBox="1"/>
          <p:nvPr/>
        </p:nvSpPr>
        <p:spPr>
          <a:xfrm>
            <a:off x="12054895" y="6151621"/>
            <a:ext cx="4686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创新的不同阶段和应对方式</a:t>
            </a:r>
          </a:p>
        </p:txBody>
      </p:sp>
      <p:sp>
        <p:nvSpPr>
          <p:cNvPr id="157" name="团队创新的工具"/>
          <p:cNvSpPr txBox="1"/>
          <p:nvPr/>
        </p:nvSpPr>
        <p:spPr>
          <a:xfrm>
            <a:off x="12044292" y="9563952"/>
            <a:ext cx="2781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团队创新的工具</a:t>
            </a:r>
          </a:p>
        </p:txBody>
      </p:sp>
      <p:sp>
        <p:nvSpPr>
          <p:cNvPr id="158" name="沙盘采取探索式推进思路，让每一轮探索都有新发现…"/>
          <p:cNvSpPr txBox="1"/>
          <p:nvPr/>
        </p:nvSpPr>
        <p:spPr>
          <a:xfrm>
            <a:off x="12010394" y="3672071"/>
            <a:ext cx="9274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沙盘采取探索式推进思路，让每一轮探索都有新发现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通过不同的行进路线，看到自己的思维方式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在小组中不断制定战略，拥抱变革</a:t>
            </a:r>
          </a:p>
        </p:txBody>
      </p:sp>
      <p:sp>
        <p:nvSpPr>
          <p:cNvPr id="159" name="初创期的创新思维…"/>
          <p:cNvSpPr txBox="1"/>
          <p:nvPr/>
        </p:nvSpPr>
        <p:spPr>
          <a:xfrm>
            <a:off x="12010394" y="7138705"/>
            <a:ext cx="5464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初创期的创新思维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市场竞争激烈时期的创新工具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衰退阶段的创新思路</a:t>
            </a:r>
          </a:p>
        </p:txBody>
      </p:sp>
      <p:sp>
        <p:nvSpPr>
          <p:cNvPr id="160" name="情景实战演练，不断的试错并调整，找到最佳状态…"/>
          <p:cNvSpPr txBox="1"/>
          <p:nvPr/>
        </p:nvSpPr>
        <p:spPr>
          <a:xfrm>
            <a:off x="12010394" y="10605338"/>
            <a:ext cx="8893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情景实战演练，不断的试错并调整，找到最佳状态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思维方式碰撞，看到不同部门的不同思维方式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通过环境、沟通、目标等工具，实现团队创新</a:t>
            </a:r>
          </a:p>
        </p:txBody>
      </p:sp>
      <p:pic>
        <p:nvPicPr>
          <p:cNvPr id="161" name="IMG_7050 (1).JPG" descr="IMG_7050 (1)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922" y="4269415"/>
            <a:ext cx="9702616" cy="69551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4" name="培训形式：沙盘模拟"/>
          <p:cNvSpPr txBox="1"/>
          <p:nvPr/>
        </p:nvSpPr>
        <p:spPr>
          <a:xfrm>
            <a:off x="1645008" y="46693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培训形式：沙盘模拟</a:t>
            </a:r>
          </a:p>
        </p:txBody>
      </p:sp>
      <p:sp>
        <p:nvSpPr>
          <p:cNvPr id="165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6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6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8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169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170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171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172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5" name="培训特点：企业运营的模拟舱"/>
          <p:cNvSpPr txBox="1"/>
          <p:nvPr/>
        </p:nvSpPr>
        <p:spPr>
          <a:xfrm>
            <a:off x="1645008" y="466939"/>
            <a:ext cx="1332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培训特点：企业运营的模拟舱</a:t>
            </a:r>
          </a:p>
        </p:txBody>
      </p:sp>
      <p:sp>
        <p:nvSpPr>
          <p:cNvPr id="17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78" name="极致体验"/>
          <p:cNvSpPr txBox="1"/>
          <p:nvPr/>
        </p:nvSpPr>
        <p:spPr>
          <a:xfrm>
            <a:off x="13081761" y="2884768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极致体验</a:t>
            </a:r>
          </a:p>
        </p:txBody>
      </p:sp>
      <p:sp>
        <p:nvSpPr>
          <p:cNvPr id="179" name="用最少的时间成本获得最高的学习受益…"/>
          <p:cNvSpPr txBox="1"/>
          <p:nvPr/>
        </p:nvSpPr>
        <p:spPr>
          <a:xfrm>
            <a:off x="12930547" y="4032095"/>
            <a:ext cx="10456600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用最少的时间成本获得最高的学习受益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实际经营中成本，比起模拟沙盘的成本，显示出沙盘模拟的优势</a:t>
            </a:r>
          </a:p>
        </p:txBody>
      </p:sp>
      <p:sp>
        <p:nvSpPr>
          <p:cNvPr id="180" name="效果明显"/>
          <p:cNvSpPr txBox="1"/>
          <p:nvPr/>
        </p:nvSpPr>
        <p:spPr>
          <a:xfrm>
            <a:off x="13081761" y="6189086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效果明显</a:t>
            </a:r>
          </a:p>
        </p:txBody>
      </p:sp>
      <p:sp>
        <p:nvSpPr>
          <p:cNvPr id="181" name="沙盘培训中的任何一次决策，都会在未来长期的工作中对学员起到警示作用…"/>
          <p:cNvSpPr txBox="1"/>
          <p:nvPr/>
        </p:nvSpPr>
        <p:spPr>
          <a:xfrm>
            <a:off x="12930547" y="7064188"/>
            <a:ext cx="10456600" cy="223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沙盘培训中的任何一次决策，都会在未来长期的工作中对学员起到警示作用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数字化的结果，清晰地呈现出任何一次决策所带来的收益，明确的回馈给学员决策的合理性</a:t>
            </a:r>
          </a:p>
        </p:txBody>
      </p:sp>
      <p:sp>
        <p:nvSpPr>
          <p:cNvPr id="182" name="现场热烈"/>
          <p:cNvSpPr txBox="1"/>
          <p:nvPr/>
        </p:nvSpPr>
        <p:spPr>
          <a:xfrm>
            <a:off x="13081761" y="9493405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现场热烈</a:t>
            </a:r>
          </a:p>
        </p:txBody>
      </p:sp>
      <p:sp>
        <p:nvSpPr>
          <p:cNvPr id="183" name="由于实战性强，学员感觉面对的沙盘就是一家企业的运营，现场讨论非常激烈有趣…"/>
          <p:cNvSpPr txBox="1"/>
          <p:nvPr/>
        </p:nvSpPr>
        <p:spPr>
          <a:xfrm>
            <a:off x="12930547" y="10374031"/>
            <a:ext cx="10456600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由于实战性强，学员感觉面对的沙盘就是一家企业的运营，现场讨论非常激烈有趣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思维、理念的碰撞和革新，在培训现场每一轮都在发生</a:t>
            </a:r>
          </a:p>
        </p:txBody>
      </p:sp>
      <p:pic>
        <p:nvPicPr>
          <p:cNvPr id="184" name="IMG_7053.JPG" descr="IMG_705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88747" y="3750345"/>
            <a:ext cx="10657745" cy="79933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第二部分：沙盘介绍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第二部分：沙盘介绍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9" name="沙盘背景"/>
          <p:cNvSpPr txBox="1"/>
          <p:nvPr/>
        </p:nvSpPr>
        <p:spPr>
          <a:xfrm>
            <a:off x="1346230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190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1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2" name="模拟场景"/>
          <p:cNvSpPr txBox="1"/>
          <p:nvPr/>
        </p:nvSpPr>
        <p:spPr>
          <a:xfrm>
            <a:off x="10202746" y="3570115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模拟场景</a:t>
            </a:r>
          </a:p>
        </p:txBody>
      </p:sp>
      <p:sp>
        <p:nvSpPr>
          <p:cNvPr id="193" name="各小组模拟一支舰队，探索未知的海域，登上岛屿获得资源。…"/>
          <p:cNvSpPr txBox="1"/>
          <p:nvPr/>
        </p:nvSpPr>
        <p:spPr>
          <a:xfrm>
            <a:off x="9999659" y="4769317"/>
            <a:ext cx="14074314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各小组模拟一支舰队，探索未知的海域，登上岛屿获得资源。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在舰队占领的岛屿上，要合理的经营，获得收益。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在海域探索结束后，各组之间需处理关系完成竞赛。</a:t>
            </a:r>
          </a:p>
        </p:txBody>
      </p:sp>
      <p:sp>
        <p:nvSpPr>
          <p:cNvPr id="194" name="沙盘逻辑"/>
          <p:cNvSpPr txBox="1"/>
          <p:nvPr/>
        </p:nvSpPr>
        <p:spPr>
          <a:xfrm>
            <a:off x="10202746" y="6978182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沙盘逻辑</a:t>
            </a:r>
          </a:p>
        </p:txBody>
      </p:sp>
      <p:sp>
        <p:nvSpPr>
          <p:cNvPr id="195" name="沙盘初创期、发展期、竞争期，模拟蓝海、红海、衰退市场三种场景。…"/>
          <p:cNvSpPr txBox="1"/>
          <p:nvPr/>
        </p:nvSpPr>
        <p:spPr>
          <a:xfrm>
            <a:off x="9999659" y="8177383"/>
            <a:ext cx="14074314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沙盘初创期、发展期、竞争期，模拟蓝海、红海、衰退市场三种场景。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学员需要在每一个时期都有合理的计划，才能在下一个时期完成更好的收益。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各组需要合理的分配资源，防止创新造成的资源浪费</a:t>
            </a:r>
          </a:p>
        </p:txBody>
      </p:sp>
      <p:pic>
        <p:nvPicPr>
          <p:cNvPr id="196" name="IMG_5112.jpeg" descr="IMG_51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5669" y="3608589"/>
            <a:ext cx="8665094" cy="64988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