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media/image7.jpeg" ContentType="image/jpeg"/>
  <Override PartName="/ppt/media/image8.jpeg" ContentType="image/jpeg"/>
  <Override PartName="/ppt/media/image9.jpeg" ContentType="image/jpeg"/>
  <Override PartName="/ppt/media/image10.jpeg" ContentType="image/jpeg"/>
  <Override PartName="/ppt/media/image11.jpeg" ContentType="image/jpeg"/>
  <Override PartName="/ppt/media/image12.jpeg" ContentType="image/jpeg"/>
  <Override PartName="/ppt/media/image13.jpeg" ContentType="image/jpeg"/>
  <Override PartName="/ppt/media/image14.jpeg" ContentType="image/jpeg"/>
  <Override PartName="/ppt/media/image15.jpeg" ContentType="image/jpeg"/>
  <Override PartName="/ppt/media/image16.jpeg" ContentType="image/jpeg"/>
  <Override PartName="/ppt/media/image17.jpeg" ContentType="image/jpeg"/>
  <Override PartName="/ppt/media/image18.jpeg" ContentType="image/jpeg"/>
  <Override PartName="/ppt/media/image19.jpeg" ContentType="image/jpeg"/>
  <Override PartName="/ppt/media/image20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3000" u="none" kumimoji="0" normalizeH="0">
        <a:ln>
          <a:noFill/>
        </a:ln>
        <a:solidFill>
          <a:srgbClr val="000000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wholeTbl>
    <a:band2H>
      <a:tcTxStyle b="def" i="def"/>
      <a:tcStyle>
        <a:tcBdr/>
        <a:fill>
          <a:solidFill>
            <a:srgbClr val="E3E5E8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lumOff val="-13575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solidFill>
                <a:srgbClr val="3797C6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>
              <a:hueOff val="114395"/>
              <a:lumOff val="-24975"/>
            </a:schemeClr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B8B8B8"/>
              </a:solidFill>
              <a:prstDash val="solid"/>
              <a:miter lim="400000"/>
            </a:ln>
          </a:left>
          <a:right>
            <a:ln w="12700" cap="flat">
              <a:solidFill>
                <a:srgbClr val="B8B8B8"/>
              </a:solidFill>
              <a:prstDash val="solid"/>
              <a:miter lim="400000"/>
            </a:ln>
          </a:right>
          <a:top>
            <a:ln w="12700" cap="flat">
              <a:solidFill>
                <a:srgbClr val="B8B8B8"/>
              </a:solidFill>
              <a:prstDash val="solid"/>
              <a:miter lim="400000"/>
            </a:ln>
          </a:top>
          <a:bottom>
            <a:ln w="12700" cap="flat">
              <a:solidFill>
                <a:srgbClr val="B8B8B8"/>
              </a:solidFill>
              <a:prstDash val="solid"/>
              <a:miter lim="400000"/>
            </a:ln>
          </a:bottom>
          <a:insideH>
            <a:ln w="12700" cap="flat">
              <a:solidFill>
                <a:srgbClr val="B8B8B8"/>
              </a:solidFill>
              <a:prstDash val="solid"/>
              <a:miter lim="400000"/>
            </a:ln>
          </a:insideH>
          <a:insideV>
            <a:ln w="12700" cap="flat">
              <a:solidFill>
                <a:srgbClr val="B8B8B8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E1E0DA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chemeClr val="accent3">
              <a:hueOff val="362282"/>
              <a:satOff val="31803"/>
              <a:lumOff val="-18242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606060"/>
              </a:solidFill>
              <a:prstDash val="solid"/>
              <a:miter lim="400000"/>
            </a:ln>
          </a:left>
          <a:right>
            <a:ln w="12700" cap="flat">
              <a:solidFill>
                <a:srgbClr val="606060"/>
              </a:solidFill>
              <a:prstDash val="solid"/>
              <a:miter lim="400000"/>
            </a:ln>
          </a:right>
          <a:top>
            <a:ln w="254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606060"/>
              </a:solidFill>
              <a:prstDash val="solid"/>
              <a:miter lim="400000"/>
            </a:ln>
          </a:insideH>
          <a:insideV>
            <a:ln w="12700" cap="flat">
              <a:solidFill>
                <a:srgbClr val="606060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606060"/>
              </a:solidFill>
              <a:prstDash val="solid"/>
              <a:miter lim="400000"/>
            </a:ln>
          </a:top>
          <a:bottom>
            <a:ln w="12700" cap="flat">
              <a:solidFill>
                <a:srgbClr val="606060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 Light"/>
          <a:ea typeface="Helvetica Neue Light"/>
          <a:cs typeface="Helvetica Neue Light"/>
        </a:font>
        <a:srgbClr val="000000"/>
      </a:tcTxStyle>
      <a:tcStyle>
        <a:tcBdr>
          <a:lef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5D5D5D"/>
              </a:solidFill>
              <a:custDash>
                <a:ds d="200000" sp="200000"/>
              </a:custDash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 b="def" i="def"/>
      <a:tcStyle>
        <a:tcBdr/>
        <a:fill>
          <a:solidFill>
            <a:srgbClr val="EDEADD"/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9BA00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D5D5D"/>
              </a:solidFill>
              <a:prstDash val="solid"/>
              <a:miter lim="400000"/>
            </a:ln>
          </a:left>
          <a:right>
            <a:ln w="12700" cap="flat">
              <a:solidFill>
                <a:srgbClr val="5D5D5D"/>
              </a:solidFill>
              <a:prstDash val="solid"/>
              <a:miter lim="400000"/>
            </a:ln>
          </a:right>
          <a:top>
            <a:ln w="12700" cap="flat">
              <a:solidFill>
                <a:srgbClr val="5D5D5D"/>
              </a:solidFill>
              <a:prstDash val="solid"/>
              <a:miter lim="400000"/>
            </a:ln>
          </a:top>
          <a:bottom>
            <a:ln w="12700" cap="flat">
              <a:solidFill>
                <a:srgbClr val="5D5D5D"/>
              </a:solidFill>
              <a:prstDash val="solid"/>
              <a:miter lim="400000"/>
            </a:ln>
          </a:bottom>
          <a:insideH>
            <a:ln w="12700" cap="flat">
              <a:solidFill>
                <a:srgbClr val="5D5D5D"/>
              </a:solidFill>
              <a:prstDash val="solid"/>
              <a:miter lim="400000"/>
            </a:ln>
          </a:insideH>
          <a:insideV>
            <a:ln w="12700" cap="flat">
              <a:solidFill>
                <a:srgbClr val="5D5D5D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EBEBEB"/>
          </a:solidFill>
        </a:fill>
      </a:tcStyle>
    </a:wholeTbl>
    <a:band2H>
      <a:tcTxStyle b="def" i="def"/>
      <a:tcStyle>
        <a:tcBdr/>
        <a:fill>
          <a:solidFill>
            <a:srgbClr val="DADBDA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chemeClr val="accent6">
              <a:hueOff val="-146070"/>
              <a:satOff val="-10048"/>
              <a:lumOff val="-30626"/>
            </a:schemeClr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A6AAA9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C24785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B5B5C1"/>
          </a:solidFill>
        </a:fill>
      </a:tcStyle>
    </a:wholeTbl>
    <a:band2H>
      <a:tcTxStyle b="def" i="def"/>
      <a:tcStyle>
        <a:tcBdr/>
        <a:fill>
          <a:solidFill>
            <a:srgbClr val="9A9AA5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miter lim="400000"/>
            </a:ln>
          </a:left>
          <a:right>
            <a:ln w="12700" cap="flat">
              <a:solidFill>
                <a:srgbClr val="FFFFFF"/>
              </a:solidFill>
              <a:prstDash val="solid"/>
              <a:miter lim="400000"/>
            </a:ln>
          </a:right>
          <a:top>
            <a:ln w="12700" cap="flat">
              <a:solidFill>
                <a:srgbClr val="FFFFFF"/>
              </a:solidFill>
              <a:prstDash val="solid"/>
              <a:miter lim="400000"/>
            </a:ln>
          </a:top>
          <a:bottom>
            <a:ln w="12700" cap="flat">
              <a:solidFill>
                <a:srgbClr val="FFFFFF"/>
              </a:solidFill>
              <a:prstDash val="solid"/>
              <a:miter lim="400000"/>
            </a:ln>
          </a:bottom>
          <a:insideH>
            <a:ln w="12700" cap="flat">
              <a:solidFill>
                <a:srgbClr val="FFFFFF"/>
              </a:solidFill>
              <a:prstDash val="solid"/>
              <a:miter lim="400000"/>
            </a:ln>
          </a:insideH>
          <a:insideV>
            <a:ln w="12700" cap="flat">
              <a:solidFill>
                <a:srgbClr val="FFFFFF"/>
              </a:solidFill>
              <a:prstDash val="solid"/>
              <a:miter lim="400000"/>
            </a:ln>
          </a:insideV>
        </a:tcBdr>
        <a:fill>
          <a:solidFill>
            <a:srgbClr val="798089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EDEEEE"/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Shape 21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214" name="Shape 21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4.png"/><Relationship Id="rId5" Type="http://schemas.openxmlformats.org/officeDocument/2006/relationships/image" Target="../media/image5.png"/><Relationship Id="rId6" Type="http://schemas.openxmlformats.org/officeDocument/2006/relationships/image" Target="../media/image6.pn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标题文本"/>
          <p:cNvSpPr txBox="1"/>
          <p:nvPr>
            <p:ph type="title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pPr/>
            <a:r>
              <a:t>标题文本</a:t>
            </a:r>
          </a:p>
        </p:txBody>
      </p:sp>
      <p:sp>
        <p:nvSpPr>
          <p:cNvPr id="12" name="正文级别 1…"/>
          <p:cNvSpPr txBox="1"/>
          <p:nvPr>
            <p:ph type="body" sz="quarter" idx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3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引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21"/>
          </p:nvPr>
        </p:nvSpPr>
        <p:spPr>
          <a:xfrm>
            <a:off x="2387600" y="8953500"/>
            <a:ext cx="19621500" cy="585521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32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在此键入引文。”"/>
          <p:cNvSpPr txBox="1"/>
          <p:nvPr>
            <p:ph type="body" sz="quarter" idx="22"/>
          </p:nvPr>
        </p:nvSpPr>
        <p:spPr>
          <a:xfrm>
            <a:off x="2387600" y="6013450"/>
            <a:ext cx="19621500" cy="9525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48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“在此键入引文。”</a:t>
            </a:r>
          </a:p>
        </p:txBody>
      </p:sp>
      <p:sp>
        <p:nvSpPr>
          <p:cNvPr id="95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图像"/>
          <p:cNvSpPr/>
          <p:nvPr>
            <p:ph type="pic" idx="21"/>
          </p:nvPr>
        </p:nvSpPr>
        <p:spPr>
          <a:xfrm>
            <a:off x="0" y="0"/>
            <a:ext cx="24384000" cy="16264467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幻灯片">
    <p:bg>
      <p:bgPr>
        <a:gradFill flip="none" rotWithShape="1">
          <a:gsLst>
            <a:gs pos="0">
              <a:srgbClr val="F2F2F2"/>
            </a:gs>
            <a:gs pos="100000">
              <a:srgbClr val="E6E4E4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标题文本"/>
          <p:cNvSpPr txBox="1"/>
          <p:nvPr>
            <p:ph type="title"/>
          </p:nvPr>
        </p:nvSpPr>
        <p:spPr>
          <a:xfrm>
            <a:off x="3048000" y="2645923"/>
            <a:ext cx="18288000" cy="4374003"/>
          </a:xfrm>
          <a:prstGeom prst="rect">
            <a:avLst/>
          </a:prstGeom>
        </p:spPr>
        <p:txBody>
          <a:bodyPr lIns="91439" tIns="91439" rIns="91439" bIns="91439" anchor="b"/>
          <a:lstStyle>
            <a:lvl1pPr defTabSz="1828800">
              <a:lnSpc>
                <a:spcPct val="90000"/>
              </a:lnSpc>
              <a:defRPr sz="12000"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标题文本</a:t>
            </a:r>
          </a:p>
        </p:txBody>
      </p:sp>
      <p:sp>
        <p:nvSpPr>
          <p:cNvPr id="118" name="正文级别 1…"/>
          <p:cNvSpPr txBox="1"/>
          <p:nvPr>
            <p:ph type="body" sz="quarter" idx="1"/>
          </p:nvPr>
        </p:nvSpPr>
        <p:spPr>
          <a:xfrm>
            <a:off x="3048000" y="7204075"/>
            <a:ext cx="18288000" cy="3311525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0" indent="0" algn="ctr" defTabSz="1828800">
              <a:lnSpc>
                <a:spcPct val="90000"/>
              </a:lnSpc>
              <a:spcBef>
                <a:spcPts val="2000"/>
              </a:spcBef>
              <a:buSzTx/>
              <a:buNone/>
              <a:defRPr sz="36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indent="457200" algn="ctr" defTabSz="1828800">
              <a:lnSpc>
                <a:spcPct val="90000"/>
              </a:lnSpc>
              <a:spcBef>
                <a:spcPts val="2000"/>
              </a:spcBef>
              <a:buSzTx/>
              <a:buNone/>
              <a:defRPr sz="36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indent="914400" algn="ctr" defTabSz="1828800">
              <a:lnSpc>
                <a:spcPct val="90000"/>
              </a:lnSpc>
              <a:spcBef>
                <a:spcPts val="2000"/>
              </a:spcBef>
              <a:buSzTx/>
              <a:buNone/>
              <a:defRPr sz="36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indent="1371600" algn="ctr" defTabSz="1828800">
              <a:lnSpc>
                <a:spcPct val="90000"/>
              </a:lnSpc>
              <a:spcBef>
                <a:spcPts val="2000"/>
              </a:spcBef>
              <a:buSzTx/>
              <a:buNone/>
              <a:defRPr sz="36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indent="1828800" algn="ctr" defTabSz="1828800">
              <a:lnSpc>
                <a:spcPct val="90000"/>
              </a:lnSpc>
              <a:spcBef>
                <a:spcPts val="2000"/>
              </a:spcBef>
              <a:buSzTx/>
              <a:buNone/>
              <a:defRPr sz="36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19" name="幻灯片编号"/>
          <p:cNvSpPr txBox="1"/>
          <p:nvPr>
            <p:ph type="sldNum" sz="quarter" idx="2"/>
          </p:nvPr>
        </p:nvSpPr>
        <p:spPr>
          <a:xfrm>
            <a:off x="22172989" y="12813570"/>
            <a:ext cx="534611" cy="528510"/>
          </a:xfrm>
          <a:prstGeom prst="rect">
            <a:avLst/>
          </a:prstGeom>
        </p:spPr>
        <p:txBody>
          <a:bodyPr lIns="91439" tIns="91439" rIns="91439" bIns="91439" anchor="ctr">
            <a:normAutofit fontScale="100000" lnSpcReduction="0"/>
          </a:bodyPr>
          <a:lstStyle>
            <a:lvl1pPr algn="r" defTabSz="1828800">
              <a:defRPr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和内容">
    <p:bg>
      <p:bgPr>
        <a:gradFill flip="none" rotWithShape="1">
          <a:gsLst>
            <a:gs pos="0">
              <a:srgbClr val="F2F2F2"/>
            </a:gs>
            <a:gs pos="100000">
              <a:srgbClr val="E6E4E4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标题文本"/>
          <p:cNvSpPr txBox="1"/>
          <p:nvPr>
            <p:ph type="title"/>
          </p:nvPr>
        </p:nvSpPr>
        <p:spPr>
          <a:xfrm>
            <a:off x="1295400" y="516890"/>
            <a:ext cx="21031200" cy="2651126"/>
          </a:xfrm>
          <a:prstGeom prst="rect">
            <a:avLst/>
          </a:prstGeom>
        </p:spPr>
        <p:txBody>
          <a:bodyPr lIns="91439" tIns="91439" rIns="91439" bIns="91439"/>
          <a:lstStyle>
            <a:lvl1pPr algn="l" defTabSz="1828800">
              <a:lnSpc>
                <a:spcPct val="90000"/>
              </a:lnSpc>
              <a:defRPr b="1" sz="4800"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标题文本</a:t>
            </a:r>
          </a:p>
        </p:txBody>
      </p:sp>
      <p:sp>
        <p:nvSpPr>
          <p:cNvPr id="127" name="正文级别 1…"/>
          <p:cNvSpPr txBox="1"/>
          <p:nvPr>
            <p:ph type="body" idx="1"/>
          </p:nvPr>
        </p:nvSpPr>
        <p:spPr>
          <a:xfrm>
            <a:off x="1295400" y="3651250"/>
            <a:ext cx="21031200" cy="8702676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457200" indent="-457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40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65200" indent="-5080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40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485900" indent="-5715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40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943100" indent="-5715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40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400300" indent="-5715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40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28" name="幻灯片编号"/>
          <p:cNvSpPr txBox="1"/>
          <p:nvPr>
            <p:ph type="sldNum" sz="quarter" idx="2"/>
          </p:nvPr>
        </p:nvSpPr>
        <p:spPr>
          <a:xfrm>
            <a:off x="22172989" y="12813570"/>
            <a:ext cx="534611" cy="528510"/>
          </a:xfrm>
          <a:prstGeom prst="rect">
            <a:avLst/>
          </a:prstGeom>
        </p:spPr>
        <p:txBody>
          <a:bodyPr lIns="91439" tIns="91439" rIns="91439" bIns="91439" anchor="ctr">
            <a:normAutofit fontScale="100000" lnSpcReduction="0"/>
          </a:bodyPr>
          <a:lstStyle>
            <a:lvl1pPr algn="r" defTabSz="1828800">
              <a:defRPr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矩形"/>
          <p:cNvSpPr/>
          <p:nvPr/>
        </p:nvSpPr>
        <p:spPr>
          <a:xfrm>
            <a:off x="-6237" y="13127077"/>
            <a:ext cx="24396475" cy="596380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36" name="形状"/>
          <p:cNvSpPr/>
          <p:nvPr/>
        </p:nvSpPr>
        <p:spPr>
          <a:xfrm>
            <a:off x="9921" y="-29668"/>
            <a:ext cx="2092326" cy="1410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14197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37" name="形状"/>
          <p:cNvSpPr/>
          <p:nvPr/>
        </p:nvSpPr>
        <p:spPr>
          <a:xfrm>
            <a:off x="7373937" y="-29766"/>
            <a:ext cx="17037845" cy="1410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00" y="0"/>
                </a:moveTo>
                <a:lnTo>
                  <a:pt x="0" y="21387"/>
                </a:lnTo>
                <a:lnTo>
                  <a:pt x="8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900" y="0"/>
                </a:lnTo>
                <a:close/>
              </a:path>
            </a:pathLst>
          </a:cu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38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和内容">
    <p:bg>
      <p:bgPr>
        <a:gradFill flip="none" rotWithShape="1">
          <a:gsLst>
            <a:gs pos="0">
              <a:srgbClr val="F2F2F2"/>
            </a:gs>
            <a:gs pos="100000">
              <a:srgbClr val="E6E4E4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标题文本"/>
          <p:cNvSpPr txBox="1"/>
          <p:nvPr>
            <p:ph type="title"/>
          </p:nvPr>
        </p:nvSpPr>
        <p:spPr>
          <a:xfrm>
            <a:off x="1375750" y="517155"/>
            <a:ext cx="20880255" cy="2652487"/>
          </a:xfrm>
          <a:prstGeom prst="rect">
            <a:avLst/>
          </a:prstGeom>
        </p:spPr>
        <p:txBody>
          <a:bodyPr lIns="90767" tIns="90767" rIns="90767" bIns="90767"/>
          <a:lstStyle>
            <a:lvl1pPr algn="l" defTabSz="1830480">
              <a:lnSpc>
                <a:spcPct val="90000"/>
              </a:lnSpc>
              <a:defRPr b="1" sz="4600"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标题文本</a:t>
            </a:r>
          </a:p>
        </p:txBody>
      </p:sp>
      <p:sp>
        <p:nvSpPr>
          <p:cNvPr id="146" name="正文级别 1…"/>
          <p:cNvSpPr txBox="1"/>
          <p:nvPr>
            <p:ph type="body" idx="1"/>
          </p:nvPr>
        </p:nvSpPr>
        <p:spPr>
          <a:xfrm>
            <a:off x="1375750" y="3653123"/>
            <a:ext cx="20880255" cy="8707144"/>
          </a:xfrm>
          <a:prstGeom prst="rect">
            <a:avLst/>
          </a:prstGeom>
        </p:spPr>
        <p:txBody>
          <a:bodyPr lIns="90767" tIns="90767" rIns="90767" bIns="90767" anchor="t"/>
          <a:lstStyle>
            <a:lvl1pPr marL="437959" indent="-437959" defTabSz="1830480">
              <a:lnSpc>
                <a:spcPct val="90000"/>
              </a:lnSpc>
              <a:spcBef>
                <a:spcPts val="9600"/>
              </a:spcBef>
              <a:buSzPct val="100000"/>
              <a:buFont typeface="Arial"/>
              <a:defRPr sz="38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46996" indent="-486621" defTabSz="1830480">
              <a:lnSpc>
                <a:spcPct val="90000"/>
              </a:lnSpc>
              <a:spcBef>
                <a:spcPts val="9600"/>
              </a:spcBef>
              <a:buSzPct val="100000"/>
              <a:buFont typeface="Arial"/>
              <a:defRPr sz="38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468834" indent="-547449" defTabSz="1830480">
              <a:lnSpc>
                <a:spcPct val="90000"/>
              </a:lnSpc>
              <a:spcBef>
                <a:spcPts val="9600"/>
              </a:spcBef>
              <a:buSzPct val="100000"/>
              <a:buFont typeface="Arial"/>
              <a:defRPr sz="38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929844" indent="-547449" defTabSz="1830480">
              <a:lnSpc>
                <a:spcPct val="90000"/>
              </a:lnSpc>
              <a:spcBef>
                <a:spcPts val="9600"/>
              </a:spcBef>
              <a:buSzPct val="100000"/>
              <a:buFont typeface="Arial"/>
              <a:defRPr sz="38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390854" indent="-547449" defTabSz="1830480">
              <a:lnSpc>
                <a:spcPct val="90000"/>
              </a:lnSpc>
              <a:spcBef>
                <a:spcPts val="9600"/>
              </a:spcBef>
              <a:buSzPct val="100000"/>
              <a:buFont typeface="Arial"/>
              <a:defRPr sz="38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47" name="幻灯片编号"/>
          <p:cNvSpPr txBox="1"/>
          <p:nvPr>
            <p:ph type="sldNum" sz="quarter" idx="2"/>
          </p:nvPr>
        </p:nvSpPr>
        <p:spPr>
          <a:xfrm>
            <a:off x="22129254" y="12833240"/>
            <a:ext cx="505015" cy="502596"/>
          </a:xfrm>
          <a:prstGeom prst="rect">
            <a:avLst/>
          </a:prstGeom>
        </p:spPr>
        <p:txBody>
          <a:bodyPr lIns="90767" tIns="90767" rIns="90767" bIns="90767" anchor="ctr">
            <a:normAutofit fontScale="100000" lnSpcReduction="0"/>
          </a:bodyPr>
          <a:lstStyle>
            <a:lvl1pPr algn="r" defTabSz="1815352">
              <a:defRPr sz="2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矩形"/>
          <p:cNvSpPr/>
          <p:nvPr/>
        </p:nvSpPr>
        <p:spPr>
          <a:xfrm>
            <a:off x="-6237" y="13127077"/>
            <a:ext cx="24396474" cy="596380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55" name="形状"/>
          <p:cNvSpPr/>
          <p:nvPr/>
        </p:nvSpPr>
        <p:spPr>
          <a:xfrm>
            <a:off x="9921" y="-29668"/>
            <a:ext cx="2092326" cy="1410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14197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56" name="形状"/>
          <p:cNvSpPr/>
          <p:nvPr/>
        </p:nvSpPr>
        <p:spPr>
          <a:xfrm>
            <a:off x="7373937" y="-29766"/>
            <a:ext cx="17037845" cy="1410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00" y="0"/>
                </a:moveTo>
                <a:lnTo>
                  <a:pt x="0" y="21387"/>
                </a:lnTo>
                <a:lnTo>
                  <a:pt x="8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900" y="0"/>
                </a:lnTo>
                <a:close/>
              </a:path>
            </a:pathLst>
          </a:cu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57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标题文本"/>
          <p:cNvSpPr txBox="1"/>
          <p:nvPr>
            <p:ph type="title"/>
          </p:nvPr>
        </p:nvSpPr>
        <p:spPr>
          <a:xfrm>
            <a:off x="1676400" y="730250"/>
            <a:ext cx="21031200" cy="2651126"/>
          </a:xfrm>
          <a:prstGeom prst="rect">
            <a:avLst/>
          </a:prstGeom>
        </p:spPr>
        <p:txBody>
          <a:bodyPr lIns="91439" tIns="91439" rIns="91439" bIns="91439" anchor="t"/>
          <a:lstStyle>
            <a:lvl1pPr algn="l" defTabSz="1828800">
              <a:lnSpc>
                <a:spcPct val="90000"/>
              </a:lnSpc>
              <a:defRPr sz="8800">
                <a:latin typeface="Calibri Light"/>
                <a:ea typeface="Calibri Light"/>
                <a:cs typeface="Calibri Light"/>
                <a:sym typeface="Calibri Light"/>
              </a:defRPr>
            </a:lvl1pPr>
          </a:lstStyle>
          <a:p>
            <a:pPr/>
            <a:r>
              <a:t>标题文本</a:t>
            </a:r>
          </a:p>
        </p:txBody>
      </p:sp>
      <p:sp>
        <p:nvSpPr>
          <p:cNvPr id="165" name="正文级别 1…"/>
          <p:cNvSpPr txBox="1"/>
          <p:nvPr>
            <p:ph type="body" idx="1"/>
          </p:nvPr>
        </p:nvSpPr>
        <p:spPr>
          <a:xfrm>
            <a:off x="1676400" y="3651250"/>
            <a:ext cx="21031200" cy="8702676"/>
          </a:xfrm>
          <a:prstGeom prst="rect">
            <a:avLst/>
          </a:prstGeom>
        </p:spPr>
        <p:txBody>
          <a:bodyPr lIns="91439" tIns="91439" rIns="91439" bIns="91439" anchor="t"/>
          <a:lstStyle>
            <a:lvl1pPr marL="457200" indent="-457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1pPr>
            <a:lvl2pPr marL="990600" indent="-5334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2pPr>
            <a:lvl3pPr marL="1554479" indent="-640079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3pPr>
            <a:lvl4pPr marL="2082800" indent="-711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4pPr>
            <a:lvl5pPr marL="2540000" indent="-711200" defTabSz="1828800">
              <a:lnSpc>
                <a:spcPct val="90000"/>
              </a:lnSpc>
              <a:spcBef>
                <a:spcPts val="2000"/>
              </a:spcBef>
              <a:buSzPct val="100000"/>
              <a:buFont typeface="Arial"/>
              <a:defRPr sz="5600">
                <a:latin typeface="Calibri"/>
                <a:ea typeface="Calibri"/>
                <a:cs typeface="Calibri"/>
                <a:sym typeface="Calibri"/>
              </a:defRPr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66" name="幻灯片编号"/>
          <p:cNvSpPr txBox="1"/>
          <p:nvPr>
            <p:ph type="sldNum" sz="quarter" idx="2"/>
          </p:nvPr>
        </p:nvSpPr>
        <p:spPr>
          <a:xfrm>
            <a:off x="17221200" y="12712700"/>
            <a:ext cx="675105" cy="716280"/>
          </a:xfrm>
          <a:prstGeom prst="rect">
            <a:avLst/>
          </a:prstGeom>
        </p:spPr>
        <p:txBody>
          <a:bodyPr lIns="91439" tIns="91439" rIns="91439" bIns="91439"/>
          <a:lstStyle>
            <a:lvl1pPr algn="l" defTabSz="1828800">
              <a:defRPr sz="3600">
                <a:latin typeface="Calibri"/>
                <a:ea typeface="Calibri"/>
                <a:cs typeface="Calibri"/>
                <a:sym typeface="Calibri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和内容">
    <p:bg>
      <p:bgPr>
        <a:gradFill flip="none" rotWithShape="1">
          <a:gsLst>
            <a:gs pos="0">
              <a:srgbClr val="F2F2F2"/>
            </a:gs>
            <a:gs pos="100000">
              <a:srgbClr val="E6E4E4"/>
            </a:gs>
          </a:gsLst>
          <a:lin ang="54000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标题文本"/>
          <p:cNvSpPr txBox="1"/>
          <p:nvPr>
            <p:ph type="title"/>
          </p:nvPr>
        </p:nvSpPr>
        <p:spPr>
          <a:xfrm>
            <a:off x="1375750" y="517155"/>
            <a:ext cx="20880256" cy="2652487"/>
          </a:xfrm>
          <a:prstGeom prst="rect">
            <a:avLst/>
          </a:prstGeom>
        </p:spPr>
        <p:txBody>
          <a:bodyPr lIns="90767" tIns="90767" rIns="90767" bIns="90767"/>
          <a:lstStyle>
            <a:lvl1pPr algn="l" defTabSz="1830479">
              <a:lnSpc>
                <a:spcPct val="90000"/>
              </a:lnSpc>
              <a:defRPr b="1" sz="4600">
                <a:effectLst>
                  <a:outerShdw sx="100000" sy="100000" kx="0" ky="0" algn="b" rotWithShape="0" blurRad="38100" dist="38100" dir="2700000">
                    <a:srgbClr val="000000">
                      <a:alpha val="43137"/>
                    </a:srgbClr>
                  </a:outerShdw>
                </a:effectLst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标题文本</a:t>
            </a:r>
          </a:p>
        </p:txBody>
      </p:sp>
      <p:sp>
        <p:nvSpPr>
          <p:cNvPr id="174" name="正文级别 1…"/>
          <p:cNvSpPr txBox="1"/>
          <p:nvPr>
            <p:ph type="body" idx="1"/>
          </p:nvPr>
        </p:nvSpPr>
        <p:spPr>
          <a:xfrm>
            <a:off x="1375750" y="3653123"/>
            <a:ext cx="20880256" cy="8707144"/>
          </a:xfrm>
          <a:prstGeom prst="rect">
            <a:avLst/>
          </a:prstGeom>
        </p:spPr>
        <p:txBody>
          <a:bodyPr lIns="90767" tIns="90767" rIns="90767" bIns="90767" anchor="t"/>
          <a:lstStyle>
            <a:lvl1pPr marL="437959" indent="-437959" defTabSz="1830479">
              <a:lnSpc>
                <a:spcPct val="90000"/>
              </a:lnSpc>
              <a:spcBef>
                <a:spcPts val="9600"/>
              </a:spcBef>
              <a:buSzPct val="100000"/>
              <a:buFont typeface="Arial"/>
              <a:defRPr sz="38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46995" indent="-486621" defTabSz="1830479">
              <a:lnSpc>
                <a:spcPct val="90000"/>
              </a:lnSpc>
              <a:spcBef>
                <a:spcPts val="9600"/>
              </a:spcBef>
              <a:buSzPct val="100000"/>
              <a:buFont typeface="Arial"/>
              <a:defRPr sz="38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468833" indent="-547448" defTabSz="1830479">
              <a:lnSpc>
                <a:spcPct val="90000"/>
              </a:lnSpc>
              <a:spcBef>
                <a:spcPts val="9600"/>
              </a:spcBef>
              <a:buSzPct val="100000"/>
              <a:buFont typeface="Arial"/>
              <a:defRPr sz="38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929844" indent="-547448" defTabSz="1830479">
              <a:lnSpc>
                <a:spcPct val="90000"/>
              </a:lnSpc>
              <a:spcBef>
                <a:spcPts val="9600"/>
              </a:spcBef>
              <a:buSzPct val="100000"/>
              <a:buFont typeface="Arial"/>
              <a:defRPr sz="38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390854" indent="-547448" defTabSz="1830479">
              <a:lnSpc>
                <a:spcPct val="90000"/>
              </a:lnSpc>
              <a:spcBef>
                <a:spcPts val="9600"/>
              </a:spcBef>
              <a:buSzPct val="100000"/>
              <a:buFont typeface="Arial"/>
              <a:defRPr sz="3800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75" name="幻灯片编号"/>
          <p:cNvSpPr txBox="1"/>
          <p:nvPr>
            <p:ph type="sldNum" sz="quarter" idx="2"/>
          </p:nvPr>
        </p:nvSpPr>
        <p:spPr>
          <a:xfrm>
            <a:off x="22129257" y="12833241"/>
            <a:ext cx="505013" cy="502594"/>
          </a:xfrm>
          <a:prstGeom prst="rect">
            <a:avLst/>
          </a:prstGeom>
        </p:spPr>
        <p:txBody>
          <a:bodyPr lIns="90767" tIns="90767" rIns="90767" bIns="90767" anchor="ctr">
            <a:normAutofit fontScale="100000" lnSpcReduction="0"/>
          </a:bodyPr>
          <a:lstStyle>
            <a:lvl1pPr algn="r" defTabSz="1815351">
              <a:defRPr sz="2200">
                <a:solidFill>
                  <a:srgbClr val="888888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 - 水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图像"/>
          <p:cNvSpPr/>
          <p:nvPr>
            <p:ph type="pic" idx="21"/>
          </p:nvPr>
        </p:nvSpPr>
        <p:spPr>
          <a:xfrm>
            <a:off x="3124200" y="-38100"/>
            <a:ext cx="18135600" cy="12096698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标题文本"/>
          <p:cNvSpPr txBox="1"/>
          <p:nvPr>
            <p:ph type="title"/>
          </p:nvPr>
        </p:nvSpPr>
        <p:spPr>
          <a:xfrm>
            <a:off x="635000" y="95123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pPr/>
            <a:r>
              <a:t>标题文本</a:t>
            </a:r>
          </a:p>
        </p:txBody>
      </p:sp>
      <p:sp>
        <p:nvSpPr>
          <p:cNvPr id="22" name="正文级别 1…"/>
          <p:cNvSpPr txBox="1"/>
          <p:nvPr>
            <p:ph type="body" sz="quarter" idx="1"/>
          </p:nvPr>
        </p:nvSpPr>
        <p:spPr>
          <a:xfrm>
            <a:off x="635000" y="114427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3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矩形"/>
          <p:cNvSpPr/>
          <p:nvPr/>
        </p:nvSpPr>
        <p:spPr>
          <a:xfrm>
            <a:off x="-6237" y="13127077"/>
            <a:ext cx="24396475" cy="596380"/>
          </a:xfrm>
          <a:prstGeom prst="rect">
            <a:avLst/>
          </a:prstGeom>
          <a:solidFill>
            <a:srgbClr val="404270"/>
          </a:solidFill>
          <a:ln w="25400">
            <a:solidFill>
              <a:srgbClr val="2F3052"/>
            </a:solidFill>
            <a:miter/>
          </a:ln>
        </p:spPr>
        <p:txBody>
          <a:bodyPr lIns="0" tIns="0" rIns="0" bIns="0" anchor="ctr"/>
          <a:lstStyle/>
          <a:p>
            <a:pPr algn="l" defTabSz="1828800">
              <a:defRPr b="0" sz="3600">
                <a:solidFill>
                  <a:srgbClr val="FFFFFF"/>
                </a:solidFill>
                <a:latin typeface="等线"/>
                <a:ea typeface="等线"/>
                <a:cs typeface="等线"/>
                <a:sym typeface="等线"/>
              </a:defRPr>
            </a:pPr>
          </a:p>
        </p:txBody>
      </p:sp>
      <p:sp>
        <p:nvSpPr>
          <p:cNvPr id="183" name="形状"/>
          <p:cNvSpPr/>
          <p:nvPr/>
        </p:nvSpPr>
        <p:spPr>
          <a:xfrm>
            <a:off x="9921" y="-29668"/>
            <a:ext cx="2092326" cy="1410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14197" y="0"/>
                </a:lnTo>
                <a:lnTo>
                  <a:pt x="0" y="0"/>
                </a:lnTo>
                <a:close/>
              </a:path>
            </a:pathLst>
          </a:custGeom>
          <a:solidFill>
            <a:srgbClr val="404270"/>
          </a:solidFill>
          <a:ln w="25400">
            <a:solidFill>
              <a:srgbClr val="2F3052"/>
            </a:solidFill>
            <a:miter/>
          </a:ln>
        </p:spPr>
        <p:txBody>
          <a:bodyPr lIns="0" tIns="0" rIns="0" bIns="0" anchor="ctr"/>
          <a:lstStyle/>
          <a:p>
            <a:pPr algn="l" defTabSz="1828800">
              <a:defRPr b="0" sz="3600">
                <a:solidFill>
                  <a:srgbClr val="FFFFFF"/>
                </a:solidFill>
                <a:latin typeface="等线"/>
                <a:ea typeface="等线"/>
                <a:cs typeface="等线"/>
                <a:sym typeface="等线"/>
              </a:defRPr>
            </a:pPr>
          </a:p>
        </p:txBody>
      </p:sp>
      <p:sp>
        <p:nvSpPr>
          <p:cNvPr id="184" name="形状"/>
          <p:cNvSpPr/>
          <p:nvPr/>
        </p:nvSpPr>
        <p:spPr>
          <a:xfrm>
            <a:off x="7373937" y="-29766"/>
            <a:ext cx="17037845" cy="1410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900" y="0"/>
                </a:moveTo>
                <a:lnTo>
                  <a:pt x="0" y="21387"/>
                </a:lnTo>
                <a:lnTo>
                  <a:pt x="8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900" y="0"/>
                </a:lnTo>
                <a:close/>
              </a:path>
            </a:pathLst>
          </a:custGeom>
          <a:solidFill>
            <a:srgbClr val="404270"/>
          </a:solidFill>
          <a:ln w="25400">
            <a:solidFill>
              <a:srgbClr val="2F3052"/>
            </a:solidFill>
            <a:miter/>
          </a:ln>
        </p:spPr>
        <p:txBody>
          <a:bodyPr lIns="0" tIns="0" rIns="0" bIns="0" anchor="ctr"/>
          <a:lstStyle/>
          <a:p>
            <a:pPr algn="l" defTabSz="1828800">
              <a:defRPr b="0" sz="3600">
                <a:solidFill>
                  <a:srgbClr val="FFFFFF"/>
                </a:solidFill>
                <a:latin typeface="等线"/>
                <a:ea typeface="等线"/>
                <a:cs typeface="等线"/>
                <a:sym typeface="等线"/>
              </a:defRPr>
            </a:pPr>
          </a:p>
        </p:txBody>
      </p:sp>
      <p:sp>
        <p:nvSpPr>
          <p:cNvPr id="185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矩形"/>
          <p:cNvSpPr/>
          <p:nvPr/>
        </p:nvSpPr>
        <p:spPr>
          <a:xfrm>
            <a:off x="-6237" y="13361634"/>
            <a:ext cx="24384001" cy="361824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93" name="形状"/>
          <p:cNvSpPr/>
          <p:nvPr/>
        </p:nvSpPr>
        <p:spPr>
          <a:xfrm>
            <a:off x="-8930" y="-2626"/>
            <a:ext cx="2092326" cy="1410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14197" y="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94" name="形状"/>
          <p:cNvSpPr/>
          <p:nvPr/>
        </p:nvSpPr>
        <p:spPr>
          <a:xfrm>
            <a:off x="6803704" y="-2626"/>
            <a:ext cx="17667150" cy="141009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0" y="395"/>
                </a:lnTo>
                <a:lnTo>
                  <a:pt x="777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195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2" name="图片 7" descr="图片 7"/>
          <p:cNvPicPr>
            <a:picLocks noChangeAspect="1"/>
          </p:cNvPicPr>
          <p:nvPr/>
        </p:nvPicPr>
        <p:blipFill>
          <a:blip r:embed="rId2">
            <a:extLst/>
          </a:blip>
          <a:srcRect l="15778" t="0" r="0" b="0"/>
          <a:stretch>
            <a:fillRect/>
          </a:stretch>
        </p:blipFill>
        <p:spPr>
          <a:xfrm rot="16200000">
            <a:off x="5334000" y="-5334001"/>
            <a:ext cx="13716000" cy="24384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3" name="图片 1" descr="图片 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16913091" y="2315724"/>
            <a:ext cx="7188585" cy="9845052"/>
          </a:xfrm>
          <a:prstGeom prst="rect">
            <a:avLst/>
          </a:prstGeom>
          <a:ln w="12700">
            <a:miter lim="400000"/>
          </a:ln>
        </p:spPr>
      </p:pic>
      <p:pic>
        <p:nvPicPr>
          <p:cNvPr id="204" name="图片 2" descr="图片 2"/>
          <p:cNvPicPr>
            <a:picLocks noChangeAspect="1"/>
          </p:cNvPicPr>
          <p:nvPr/>
        </p:nvPicPr>
        <p:blipFill>
          <a:blip r:embed="rId4">
            <a:extLst/>
          </a:blip>
          <a:srcRect l="7108" t="0" r="0" b="24256"/>
          <a:stretch>
            <a:fillRect/>
          </a:stretch>
        </p:blipFill>
        <p:spPr>
          <a:xfrm>
            <a:off x="-3808571" y="335898"/>
            <a:ext cx="24343065" cy="1337996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5" name="图片 3" descr="图片 3"/>
          <p:cNvPicPr>
            <a:picLocks noChangeAspect="1"/>
          </p:cNvPicPr>
          <p:nvPr/>
        </p:nvPicPr>
        <p:blipFill>
          <a:blip r:embed="rId5">
            <a:extLst/>
          </a:blip>
          <a:srcRect l="0" t="1" r="0" b="33247"/>
          <a:stretch>
            <a:fillRect/>
          </a:stretch>
        </p:blipFill>
        <p:spPr>
          <a:xfrm>
            <a:off x="0" y="6592012"/>
            <a:ext cx="24384000" cy="7257951"/>
          </a:xfrm>
          <a:prstGeom prst="rect">
            <a:avLst/>
          </a:prstGeom>
          <a:ln w="12700">
            <a:miter lim="400000"/>
          </a:ln>
        </p:spPr>
      </p:pic>
      <p:pic>
        <p:nvPicPr>
          <p:cNvPr id="206" name="图片 4" descr="图片 4"/>
          <p:cNvPicPr>
            <a:picLocks noChangeAspect="1"/>
          </p:cNvPicPr>
          <p:nvPr/>
        </p:nvPicPr>
        <p:blipFill>
          <a:blip r:embed="rId6">
            <a:extLst/>
          </a:blip>
          <a:stretch>
            <a:fillRect/>
          </a:stretch>
        </p:blipFill>
        <p:spPr>
          <a:xfrm>
            <a:off x="-40937" y="1006219"/>
            <a:ext cx="7037038" cy="12039601"/>
          </a:xfrm>
          <a:prstGeom prst="rect">
            <a:avLst/>
          </a:prstGeom>
          <a:ln w="12700">
            <a:miter lim="400000"/>
          </a:ln>
        </p:spPr>
      </p:pic>
      <p:sp>
        <p:nvSpPr>
          <p:cNvPr id="207" name="幻灯片编号"/>
          <p:cNvSpPr txBox="1"/>
          <p:nvPr>
            <p:ph type="sldNum" sz="quarter" idx="2"/>
          </p:nvPr>
        </p:nvSpPr>
        <p:spPr>
          <a:xfrm>
            <a:off x="11785600" y="12344400"/>
            <a:ext cx="5689600" cy="736601"/>
          </a:xfrm>
          <a:prstGeom prst="rect">
            <a:avLst/>
          </a:prstGeom>
        </p:spPr>
        <p:txBody>
          <a:bodyPr lIns="91439" tIns="91439" rIns="91439" bIns="91439" anchor="ctr"/>
          <a:lstStyle>
            <a:lvl1pPr algn="r" defTabSz="1828800">
              <a:defRPr>
                <a:solidFill>
                  <a:srgbClr val="888888"/>
                </a:solidFill>
                <a:latin typeface="等线"/>
                <a:ea typeface="等线"/>
                <a:cs typeface="等线"/>
                <a:sym typeface="等线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 - 居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标题文本"/>
          <p:cNvSpPr txBox="1"/>
          <p:nvPr>
            <p:ph type="title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31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 - 垂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图像"/>
          <p:cNvSpPr/>
          <p:nvPr>
            <p:ph type="pic" idx="21"/>
          </p:nvPr>
        </p:nvSpPr>
        <p:spPr>
          <a:xfrm>
            <a:off x="7950200" y="1104900"/>
            <a:ext cx="17259302" cy="115062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标题文本"/>
          <p:cNvSpPr txBox="1"/>
          <p:nvPr>
            <p:ph type="title"/>
          </p:nvPr>
        </p:nvSpPr>
        <p:spPr>
          <a:xfrm>
            <a:off x="1651000" y="952500"/>
            <a:ext cx="10223500" cy="55499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pPr/>
            <a:r>
              <a:t>标题文本</a:t>
            </a:r>
          </a:p>
        </p:txBody>
      </p:sp>
      <p:sp>
        <p:nvSpPr>
          <p:cNvPr id="40" name="正文级别 1…"/>
          <p:cNvSpPr txBox="1"/>
          <p:nvPr>
            <p:ph type="body" sz="quarter" idx="1"/>
          </p:nvPr>
        </p:nvSpPr>
        <p:spPr>
          <a:xfrm>
            <a:off x="1651000" y="6527800"/>
            <a:ext cx="10223500" cy="57277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5400"/>
            </a:lvl1pPr>
            <a:lvl2pPr marL="0" indent="0" algn="ctr">
              <a:spcBef>
                <a:spcPts val="0"/>
              </a:spcBef>
              <a:buSzTx/>
              <a:buNone/>
              <a:defRPr sz="5400"/>
            </a:lvl2pPr>
            <a:lvl3pPr marL="0" indent="0" algn="ctr">
              <a:spcBef>
                <a:spcPts val="0"/>
              </a:spcBef>
              <a:buSzTx/>
              <a:buNone/>
              <a:defRPr sz="5400"/>
            </a:lvl3pPr>
            <a:lvl4pPr marL="0" indent="0" algn="ctr">
              <a:spcBef>
                <a:spcPts val="0"/>
              </a:spcBef>
              <a:buSzTx/>
              <a:buNone/>
              <a:defRPr sz="5400"/>
            </a:lvl4pPr>
            <a:lvl5pPr marL="0" indent="0" algn="ctr">
              <a:spcBef>
                <a:spcPts val="0"/>
              </a:spcBef>
              <a:buSzTx/>
              <a:buNone/>
              <a:defRPr sz="54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1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 - 顶部对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标题文本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49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标题文本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57" name="正文级别 1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8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标题、项目符号与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图像"/>
          <p:cNvSpPr/>
          <p:nvPr>
            <p:ph type="pic" sz="half" idx="21"/>
          </p:nvPr>
        </p:nvSpPr>
        <p:spPr>
          <a:xfrm>
            <a:off x="10960100" y="3149600"/>
            <a:ext cx="13944600" cy="92964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标题文本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标题文本</a:t>
            </a:r>
          </a:p>
        </p:txBody>
      </p:sp>
      <p:sp>
        <p:nvSpPr>
          <p:cNvPr id="67" name="正文级别 1…"/>
          <p:cNvSpPr txBox="1"/>
          <p:nvPr>
            <p:ph type="body" sz="half" idx="1"/>
          </p:nvPr>
        </p:nvSpPr>
        <p:spPr>
          <a:xfrm>
            <a:off x="1689100" y="3149600"/>
            <a:ext cx="10223500" cy="92964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3800"/>
            </a:lvl1pPr>
            <a:lvl2pPr marL="1117600" indent="-558800">
              <a:spcBef>
                <a:spcPts val="4500"/>
              </a:spcBef>
              <a:defRPr sz="3800"/>
            </a:lvl2pPr>
            <a:lvl3pPr marL="1676400" indent="-558800">
              <a:spcBef>
                <a:spcPts val="4500"/>
              </a:spcBef>
              <a:defRPr sz="3800"/>
            </a:lvl3pPr>
            <a:lvl4pPr marL="2235200" indent="-558800">
              <a:spcBef>
                <a:spcPts val="4500"/>
              </a:spcBef>
              <a:defRPr sz="3800"/>
            </a:lvl4pPr>
            <a:lvl5pPr marL="2794000" indent="-558800">
              <a:spcBef>
                <a:spcPts val="4500"/>
              </a:spcBef>
              <a:defRPr sz="38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68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正文级别 1…"/>
          <p:cNvSpPr txBox="1"/>
          <p:nvPr>
            <p:ph type="body" idx="1"/>
          </p:nvPr>
        </p:nvSpPr>
        <p:spPr>
          <a:xfrm>
            <a:off x="1689100" y="1778000"/>
            <a:ext cx="21005800" cy="10160000"/>
          </a:xfrm>
          <a:prstGeom prst="rect">
            <a:avLst/>
          </a:prstGeom>
        </p:spPr>
        <p:txBody>
          <a:bodyPr/>
          <a:lstStyle>
            <a:lvl1pPr>
              <a:defRPr sz="4800"/>
            </a:lvl1pPr>
            <a:lvl2pPr>
              <a:defRPr sz="4800"/>
            </a:lvl2pPr>
            <a:lvl3pPr>
              <a:defRPr sz="4800"/>
            </a:lvl3pPr>
            <a:lvl4pPr>
              <a:defRPr sz="4800"/>
            </a:lvl4pPr>
            <a:lvl5pPr>
              <a:defRPr sz="4800"/>
            </a:lvl5pPr>
          </a:lstStyle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76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照片 - 3 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图像"/>
          <p:cNvSpPr/>
          <p:nvPr>
            <p:ph type="pic" sz="quarter" idx="21"/>
          </p:nvPr>
        </p:nvSpPr>
        <p:spPr>
          <a:xfrm>
            <a:off x="15681340" y="7035800"/>
            <a:ext cx="8396678" cy="56007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图像"/>
          <p:cNvSpPr/>
          <p:nvPr>
            <p:ph type="pic" sz="quarter" idx="22"/>
          </p:nvPr>
        </p:nvSpPr>
        <p:spPr>
          <a:xfrm>
            <a:off x="15290800" y="1130300"/>
            <a:ext cx="8331200" cy="5554134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图像"/>
          <p:cNvSpPr/>
          <p:nvPr>
            <p:ph type="pic" idx="23"/>
          </p:nvPr>
        </p:nvSpPr>
        <p:spPr>
          <a:xfrm>
            <a:off x="-304800" y="1130300"/>
            <a:ext cx="1720215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幻灯片编号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Relationship Id="rId16" Type="http://schemas.openxmlformats.org/officeDocument/2006/relationships/slideLayout" Target="../slideLayouts/slideLayout15.xml"/><Relationship Id="rId17" Type="http://schemas.openxmlformats.org/officeDocument/2006/relationships/slideLayout" Target="../slideLayouts/slideLayout16.xml"/><Relationship Id="rId18" Type="http://schemas.openxmlformats.org/officeDocument/2006/relationships/slideLayout" Target="../slideLayouts/slideLayout17.xml"/><Relationship Id="rId19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19.xml"/><Relationship Id="rId21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1.xml"/><Relationship Id="rId23" Type="http://schemas.openxmlformats.org/officeDocument/2006/relationships/slideLayout" Target="../slideLayouts/slideLayout22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文本"/>
          <p:cNvSpPr txBox="1"/>
          <p:nvPr>
            <p:ph type="title"/>
          </p:nvPr>
        </p:nvSpPr>
        <p:spPr>
          <a:xfrm>
            <a:off x="1689100" y="355600"/>
            <a:ext cx="21005800" cy="2286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标题文本</a:t>
            </a:r>
          </a:p>
        </p:txBody>
      </p:sp>
      <p:sp>
        <p:nvSpPr>
          <p:cNvPr id="3" name="正文级别 1…"/>
          <p:cNvSpPr txBox="1"/>
          <p:nvPr>
            <p:ph type="body" idx="1"/>
          </p:nvPr>
        </p:nvSpPr>
        <p:spPr>
          <a:xfrm>
            <a:off x="1689100" y="3149600"/>
            <a:ext cx="21005800" cy="92964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" name="幻灯片编号"/>
          <p:cNvSpPr txBox="1"/>
          <p:nvPr>
            <p:ph type="sldNum" sz="quarter" idx="2"/>
          </p:nvPr>
        </p:nvSpPr>
        <p:spPr>
          <a:xfrm>
            <a:off x="11959031" y="13081000"/>
            <a:ext cx="453238" cy="461059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24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</p:sldLayoutIdLst>
  <p:transition xmlns:p14="http://schemas.microsoft.com/office/powerpoint/2010/main" spd="med" advClick="1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1200" u="none">
          <a:solidFill>
            <a:srgbClr val="000000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63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127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90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254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317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381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444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5080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5715000" marR="0" indent="-635000" algn="l" defTabSz="825500" latinLnBrk="0">
        <a:lnSpc>
          <a:spcPct val="100000"/>
        </a:lnSpc>
        <a:spcBef>
          <a:spcPts val="5900"/>
        </a:spcBef>
        <a:spcAft>
          <a:spcPts val="0"/>
        </a:spcAft>
        <a:buClrTx/>
        <a:buSzPct val="125000"/>
        <a:buFontTx/>
        <a:buChar char="•"/>
        <a:tabLst/>
        <a:defRPr b="0" baseline="0" cap="none" i="0" spc="0" strike="noStrike" sz="5200" u="none">
          <a:solidFill>
            <a:srgbClr val="000000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82550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2400" u="none"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1.jpeg"/></Relationships>
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6.jpeg"/><Relationship Id="rId3" Type="http://schemas.openxmlformats.org/officeDocument/2006/relationships/image" Target="../media/image22.png"/><Relationship Id="rId4" Type="http://schemas.openxmlformats.org/officeDocument/2006/relationships/image" Target="../media/image7.jpeg"/><Relationship Id="rId5" Type="http://schemas.openxmlformats.org/officeDocument/2006/relationships/image" Target="../media/image8.jpeg"/><Relationship Id="rId6" Type="http://schemas.openxmlformats.org/officeDocument/2006/relationships/image" Target="../media/image9.jpeg"/><Relationship Id="rId7" Type="http://schemas.openxmlformats.org/officeDocument/2006/relationships/image" Target="../media/image5.jpeg"/><Relationship Id="rId8" Type="http://schemas.openxmlformats.org/officeDocument/2006/relationships/image" Target="../media/image23.png"/><Relationship Id="rId9" Type="http://schemas.openxmlformats.org/officeDocument/2006/relationships/image" Target="../media/image10.jpeg"/><Relationship Id="rId10" Type="http://schemas.openxmlformats.org/officeDocument/2006/relationships/image" Target="../media/image11.jpeg"/><Relationship Id="rId11" Type="http://schemas.openxmlformats.org/officeDocument/2006/relationships/image" Target="../media/image24.png"/><Relationship Id="rId12" Type="http://schemas.openxmlformats.org/officeDocument/2006/relationships/image" Target="../media/image12.jpeg"/><Relationship Id="rId13" Type="http://schemas.openxmlformats.org/officeDocument/2006/relationships/image" Target="../media/image25.png"/></Relationships>
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3.jpeg"/><Relationship Id="rId3" Type="http://schemas.openxmlformats.org/officeDocument/2006/relationships/image" Target="../media/image26.png"/><Relationship Id="rId4" Type="http://schemas.openxmlformats.org/officeDocument/2006/relationships/image" Target="../media/image3.jpeg"/><Relationship Id="rId5" Type="http://schemas.openxmlformats.org/officeDocument/2006/relationships/image" Target="../media/image4.jpeg"/><Relationship Id="rId6" Type="http://schemas.openxmlformats.org/officeDocument/2006/relationships/image" Target="../media/image14.jpeg"/><Relationship Id="rId7" Type="http://schemas.openxmlformats.org/officeDocument/2006/relationships/image" Target="../media/image15.jpeg"/><Relationship Id="rId8" Type="http://schemas.openxmlformats.org/officeDocument/2006/relationships/image" Target="../media/image16.jpeg"/><Relationship Id="rId9" Type="http://schemas.openxmlformats.org/officeDocument/2006/relationships/image" Target="../media/image17.jpeg"/><Relationship Id="rId10" Type="http://schemas.openxmlformats.org/officeDocument/2006/relationships/image" Target="../media/image18.jpeg"/><Relationship Id="rId11" Type="http://schemas.openxmlformats.org/officeDocument/2006/relationships/image" Target="../media/image19.jpeg"/><Relationship Id="rId12" Type="http://schemas.openxmlformats.org/officeDocument/2006/relationships/image" Target="../media/image27.png"/><Relationship Id="rId13" Type="http://schemas.openxmlformats.org/officeDocument/2006/relationships/image" Target="../media/image20.jpeg"/><Relationship Id="rId14" Type="http://schemas.openxmlformats.org/officeDocument/2006/relationships/image" Target="../media/image28.png"/></Relationships>
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9.png"/></Relationships>
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0.png"/><Relationship Id="rId3" Type="http://schemas.openxmlformats.org/officeDocument/2006/relationships/image" Target="../media/image11.png"/><Relationship Id="rId4" Type="http://schemas.openxmlformats.org/officeDocument/2006/relationships/image" Target="../media/image12.png"/><Relationship Id="rId5" Type="http://schemas.openxmlformats.org/officeDocument/2006/relationships/image" Target="../media/image13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Relationship Id="rId8" Type="http://schemas.openxmlformats.org/officeDocument/2006/relationships/image" Target="../media/image2.jpeg"/><Relationship Id="rId9" Type="http://schemas.openxmlformats.org/officeDocument/2006/relationships/image" Target="../media/image16.png"/><Relationship Id="rId10" Type="http://schemas.openxmlformats.org/officeDocument/2006/relationships/image" Target="../media/image17.png"/></Relationships>
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18.png"/></Relationships>
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/Relationships>
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3.jpeg"/><Relationship Id="rId3" Type="http://schemas.openxmlformats.org/officeDocument/2006/relationships/image" Target="../media/image19.png"/></Relationships>
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image" Target="../media/image4.jpeg"/><Relationship Id="rId3" Type="http://schemas.openxmlformats.org/officeDocument/2006/relationships/image" Target="../media/image20.png"/><Relationship Id="rId4" Type="http://schemas.openxmlformats.org/officeDocument/2006/relationships/image" Target="../media/image5.jpeg"/><Relationship Id="rId5" Type="http://schemas.openxmlformats.org/officeDocument/2006/relationships/image" Target="../media/image21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6" name="截屏2020-07-06 16.35.21.png" descr="截屏2020-07-06 16.35.21.png"/>
          <p:cNvPicPr>
            <a:picLocks noChangeAspect="1"/>
          </p:cNvPicPr>
          <p:nvPr/>
        </p:nvPicPr>
        <p:blipFill>
          <a:blip r:embed="rId2">
            <a:extLst/>
          </a:blip>
          <a:srcRect l="10131" t="71439" r="69396" b="15419"/>
          <a:stretch>
            <a:fillRect/>
          </a:stretch>
        </p:blipFill>
        <p:spPr>
          <a:xfrm>
            <a:off x="9987466" y="12594240"/>
            <a:ext cx="4992002" cy="1497049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1" h="21595" fill="norm" stroke="1" extrusionOk="0">
                <a:moveTo>
                  <a:pt x="18844" y="6"/>
                </a:moveTo>
                <a:cubicBezTo>
                  <a:pt x="17346" y="66"/>
                  <a:pt x="16566" y="663"/>
                  <a:pt x="15301" y="2726"/>
                </a:cubicBezTo>
                <a:lnTo>
                  <a:pt x="14376" y="4231"/>
                </a:lnTo>
                <a:lnTo>
                  <a:pt x="12010" y="4294"/>
                </a:lnTo>
                <a:cubicBezTo>
                  <a:pt x="9250" y="4364"/>
                  <a:pt x="8948" y="4622"/>
                  <a:pt x="7345" y="8256"/>
                </a:cubicBezTo>
                <a:cubicBezTo>
                  <a:pt x="6205" y="10840"/>
                  <a:pt x="4923" y="12203"/>
                  <a:pt x="2968" y="12922"/>
                </a:cubicBezTo>
                <a:cubicBezTo>
                  <a:pt x="1969" y="13289"/>
                  <a:pt x="1606" y="13621"/>
                  <a:pt x="913" y="14817"/>
                </a:cubicBezTo>
                <a:lnTo>
                  <a:pt x="70" y="16277"/>
                </a:lnTo>
                <a:lnTo>
                  <a:pt x="0" y="16236"/>
                </a:lnTo>
                <a:lnTo>
                  <a:pt x="0" y="21595"/>
                </a:lnTo>
                <a:lnTo>
                  <a:pt x="20428" y="21595"/>
                </a:lnTo>
                <a:cubicBezTo>
                  <a:pt x="21459" y="15984"/>
                  <a:pt x="21600" y="14827"/>
                  <a:pt x="21590" y="12034"/>
                </a:cubicBezTo>
                <a:cubicBezTo>
                  <a:pt x="21585" y="10636"/>
                  <a:pt x="21484" y="7581"/>
                  <a:pt x="21369" y="5245"/>
                </a:cubicBezTo>
                <a:cubicBezTo>
                  <a:pt x="21179" y="1413"/>
                  <a:pt x="21126" y="393"/>
                  <a:pt x="20346" y="109"/>
                </a:cubicBezTo>
                <a:cubicBezTo>
                  <a:pt x="20302" y="95"/>
                  <a:pt x="20264" y="82"/>
                  <a:pt x="20217" y="69"/>
                </a:cubicBezTo>
                <a:cubicBezTo>
                  <a:pt x="20003" y="16"/>
                  <a:pt x="19696" y="10"/>
                  <a:pt x="19371" y="6"/>
                </a:cubicBezTo>
                <a:cubicBezTo>
                  <a:pt x="19200" y="-5"/>
                  <a:pt x="19025" y="2"/>
                  <a:pt x="18844" y="6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17" name="从管理到经营"/>
          <p:cNvSpPr txBox="1"/>
          <p:nvPr/>
        </p:nvSpPr>
        <p:spPr>
          <a:xfrm>
            <a:off x="11126058" y="2625008"/>
            <a:ext cx="10379283" cy="1371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b="0" sz="10000">
                <a:ln w="38100" cap="flat">
                  <a:solidFill>
                    <a:srgbClr val="FFFFFF"/>
                  </a:solidFill>
                  <a:prstDash val="solid"/>
                  <a:miter lim="400000"/>
                </a:ln>
                <a:solidFill>
                  <a:srgbClr val="291D6F"/>
                </a:solidFill>
                <a:effectLst>
                  <a:outerShdw sx="100000" sy="100000" kx="0" ky="0" algn="b" rotWithShape="0" blurRad="12700" dist="63500" dir="18900000">
                    <a:srgbClr val="000000"/>
                  </a:outerShdw>
                </a:effectLst>
                <a:latin typeface="DFPLiJinHeiW8-GB"/>
                <a:ea typeface="DFPLiJinHeiW8-GB"/>
                <a:cs typeface="DFPLiJinHeiW8-GB"/>
                <a:sym typeface="DFPLiJinHeiW8-GB"/>
              </a:defRPr>
            </a:lvl1pPr>
          </a:lstStyle>
          <a:p>
            <a:pPr/>
            <a:r>
              <a:t>从管理到经营</a:t>
            </a:r>
          </a:p>
        </p:txBody>
      </p:sp>
      <p:sp>
        <p:nvSpPr>
          <p:cNvPr id="218" name="职场模拟器原创沙盘"/>
          <p:cNvSpPr txBox="1"/>
          <p:nvPr/>
        </p:nvSpPr>
        <p:spPr>
          <a:xfrm>
            <a:off x="1901095" y="4798317"/>
            <a:ext cx="9355937" cy="990601"/>
          </a:xfrm>
          <a:prstGeom prst="rect">
            <a:avLst/>
          </a:prstGeom>
          <a:solidFill>
            <a:srgbClr val="291D6F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5000">
                <a:solidFill>
                  <a:srgbClr val="FFFFFF"/>
                </a:solidFill>
              </a:defRPr>
            </a:lvl1pPr>
          </a:lstStyle>
          <a:p>
            <a:pPr/>
            <a:r>
              <a:t> 职场模拟器原创沙盘</a:t>
            </a:r>
          </a:p>
        </p:txBody>
      </p:sp>
      <p:pic>
        <p:nvPicPr>
          <p:cNvPr id="219" name="截屏2020-07-06 16.35.21.png" descr="截屏2020-07-06 16.35.21.png"/>
          <p:cNvPicPr>
            <a:picLocks noChangeAspect="1"/>
          </p:cNvPicPr>
          <p:nvPr/>
        </p:nvPicPr>
        <p:blipFill>
          <a:blip r:embed="rId2">
            <a:extLst/>
          </a:blip>
          <a:srcRect l="39087" t="1793" r="0" b="15418"/>
          <a:stretch>
            <a:fillRect/>
          </a:stretch>
        </p:blipFill>
        <p:spPr>
          <a:xfrm>
            <a:off x="15029243" y="7770218"/>
            <a:ext cx="9355748" cy="59408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0" h="21598" fill="norm" stroke="1" extrusionOk="0">
                <a:moveTo>
                  <a:pt x="2931" y="0"/>
                </a:moveTo>
                <a:cubicBezTo>
                  <a:pt x="2885" y="-2"/>
                  <a:pt x="2845" y="39"/>
                  <a:pt x="2811" y="124"/>
                </a:cubicBezTo>
                <a:cubicBezTo>
                  <a:pt x="2747" y="286"/>
                  <a:pt x="2818" y="368"/>
                  <a:pt x="3076" y="425"/>
                </a:cubicBezTo>
                <a:cubicBezTo>
                  <a:pt x="3304" y="476"/>
                  <a:pt x="3811" y="839"/>
                  <a:pt x="4136" y="1154"/>
                </a:cubicBezTo>
                <a:cubicBezTo>
                  <a:pt x="4137" y="1155"/>
                  <a:pt x="4140" y="1157"/>
                  <a:pt x="4141" y="1158"/>
                </a:cubicBezTo>
                <a:cubicBezTo>
                  <a:pt x="4150" y="1163"/>
                  <a:pt x="4201" y="1203"/>
                  <a:pt x="4203" y="1203"/>
                </a:cubicBezTo>
                <a:cubicBezTo>
                  <a:pt x="4220" y="1203"/>
                  <a:pt x="4289" y="1298"/>
                  <a:pt x="4357" y="1409"/>
                </a:cubicBezTo>
                <a:cubicBezTo>
                  <a:pt x="4361" y="1416"/>
                  <a:pt x="4363" y="1414"/>
                  <a:pt x="4367" y="1421"/>
                </a:cubicBezTo>
                <a:cubicBezTo>
                  <a:pt x="4371" y="1428"/>
                  <a:pt x="4383" y="1438"/>
                  <a:pt x="4387" y="1444"/>
                </a:cubicBezTo>
                <a:cubicBezTo>
                  <a:pt x="4527" y="1673"/>
                  <a:pt x="4537" y="1711"/>
                  <a:pt x="4498" y="1875"/>
                </a:cubicBezTo>
                <a:cubicBezTo>
                  <a:pt x="4473" y="1978"/>
                  <a:pt x="4466" y="2213"/>
                  <a:pt x="4480" y="2418"/>
                </a:cubicBezTo>
                <a:cubicBezTo>
                  <a:pt x="4485" y="2491"/>
                  <a:pt x="4481" y="2568"/>
                  <a:pt x="4481" y="2645"/>
                </a:cubicBezTo>
                <a:cubicBezTo>
                  <a:pt x="4483" y="2673"/>
                  <a:pt x="4480" y="2683"/>
                  <a:pt x="4481" y="2705"/>
                </a:cubicBezTo>
                <a:cubicBezTo>
                  <a:pt x="4475" y="3192"/>
                  <a:pt x="4382" y="3714"/>
                  <a:pt x="4234" y="3998"/>
                </a:cubicBezTo>
                <a:cubicBezTo>
                  <a:pt x="4058" y="4336"/>
                  <a:pt x="4009" y="4534"/>
                  <a:pt x="4009" y="4891"/>
                </a:cubicBezTo>
                <a:cubicBezTo>
                  <a:pt x="4009" y="5130"/>
                  <a:pt x="3975" y="5239"/>
                  <a:pt x="3744" y="5721"/>
                </a:cubicBezTo>
                <a:cubicBezTo>
                  <a:pt x="3598" y="6025"/>
                  <a:pt x="3381" y="6390"/>
                  <a:pt x="3263" y="6532"/>
                </a:cubicBezTo>
                <a:cubicBezTo>
                  <a:pt x="3144" y="6673"/>
                  <a:pt x="2952" y="6970"/>
                  <a:pt x="2838" y="7192"/>
                </a:cubicBezTo>
                <a:cubicBezTo>
                  <a:pt x="2556" y="7737"/>
                  <a:pt x="2411" y="7946"/>
                  <a:pt x="2275" y="8003"/>
                </a:cubicBezTo>
                <a:cubicBezTo>
                  <a:pt x="2161" y="8051"/>
                  <a:pt x="2160" y="8056"/>
                  <a:pt x="2169" y="8531"/>
                </a:cubicBezTo>
                <a:cubicBezTo>
                  <a:pt x="2173" y="8795"/>
                  <a:pt x="2197" y="9103"/>
                  <a:pt x="2220" y="9218"/>
                </a:cubicBezTo>
                <a:cubicBezTo>
                  <a:pt x="2243" y="9333"/>
                  <a:pt x="2278" y="9427"/>
                  <a:pt x="2297" y="9427"/>
                </a:cubicBezTo>
                <a:cubicBezTo>
                  <a:pt x="2328" y="9427"/>
                  <a:pt x="2582" y="8456"/>
                  <a:pt x="2582" y="8335"/>
                </a:cubicBezTo>
                <a:cubicBezTo>
                  <a:pt x="2582" y="8305"/>
                  <a:pt x="2628" y="8224"/>
                  <a:pt x="2684" y="8155"/>
                </a:cubicBezTo>
                <a:cubicBezTo>
                  <a:pt x="2740" y="8085"/>
                  <a:pt x="2786" y="7981"/>
                  <a:pt x="2786" y="7924"/>
                </a:cubicBezTo>
                <a:cubicBezTo>
                  <a:pt x="2786" y="7906"/>
                  <a:pt x="2806" y="7869"/>
                  <a:pt x="2821" y="7837"/>
                </a:cubicBezTo>
                <a:cubicBezTo>
                  <a:pt x="2824" y="7827"/>
                  <a:pt x="2830" y="7816"/>
                  <a:pt x="2834" y="7806"/>
                </a:cubicBezTo>
                <a:cubicBezTo>
                  <a:pt x="2852" y="7775"/>
                  <a:pt x="2877" y="7745"/>
                  <a:pt x="2902" y="7710"/>
                </a:cubicBezTo>
                <a:cubicBezTo>
                  <a:pt x="2927" y="7677"/>
                  <a:pt x="2948" y="7643"/>
                  <a:pt x="2977" y="7611"/>
                </a:cubicBezTo>
                <a:cubicBezTo>
                  <a:pt x="3082" y="7497"/>
                  <a:pt x="3233" y="7313"/>
                  <a:pt x="3313" y="7203"/>
                </a:cubicBezTo>
                <a:cubicBezTo>
                  <a:pt x="3393" y="7092"/>
                  <a:pt x="3520" y="6952"/>
                  <a:pt x="3596" y="6891"/>
                </a:cubicBezTo>
                <a:cubicBezTo>
                  <a:pt x="3672" y="6830"/>
                  <a:pt x="3979" y="6394"/>
                  <a:pt x="4280" y="5920"/>
                </a:cubicBezTo>
                <a:cubicBezTo>
                  <a:pt x="4572" y="5459"/>
                  <a:pt x="4706" y="5252"/>
                  <a:pt x="4799" y="5152"/>
                </a:cubicBezTo>
                <a:lnTo>
                  <a:pt x="4803" y="5145"/>
                </a:lnTo>
                <a:lnTo>
                  <a:pt x="4811" y="5142"/>
                </a:lnTo>
                <a:cubicBezTo>
                  <a:pt x="4884" y="5070"/>
                  <a:pt x="4935" y="5057"/>
                  <a:pt x="5019" y="5056"/>
                </a:cubicBezTo>
                <a:cubicBezTo>
                  <a:pt x="5125" y="5054"/>
                  <a:pt x="5330" y="5012"/>
                  <a:pt x="5475" y="4963"/>
                </a:cubicBezTo>
                <a:cubicBezTo>
                  <a:pt x="5620" y="4914"/>
                  <a:pt x="5765" y="4898"/>
                  <a:pt x="5796" y="4926"/>
                </a:cubicBezTo>
                <a:cubicBezTo>
                  <a:pt x="5804" y="4932"/>
                  <a:pt x="5808" y="4948"/>
                  <a:pt x="5814" y="4962"/>
                </a:cubicBezTo>
                <a:lnTo>
                  <a:pt x="5823" y="4962"/>
                </a:lnTo>
                <a:lnTo>
                  <a:pt x="5823" y="4982"/>
                </a:lnTo>
                <a:cubicBezTo>
                  <a:pt x="5845" y="5067"/>
                  <a:pt x="5850" y="5249"/>
                  <a:pt x="5846" y="5623"/>
                </a:cubicBezTo>
                <a:cubicBezTo>
                  <a:pt x="5839" y="6232"/>
                  <a:pt x="5902" y="7015"/>
                  <a:pt x="5969" y="7139"/>
                </a:cubicBezTo>
                <a:cubicBezTo>
                  <a:pt x="5986" y="7170"/>
                  <a:pt x="6080" y="7136"/>
                  <a:pt x="6177" y="7064"/>
                </a:cubicBezTo>
                <a:cubicBezTo>
                  <a:pt x="6274" y="6992"/>
                  <a:pt x="6417" y="6913"/>
                  <a:pt x="6496" y="6888"/>
                </a:cubicBezTo>
                <a:cubicBezTo>
                  <a:pt x="6873" y="6768"/>
                  <a:pt x="6851" y="6581"/>
                  <a:pt x="6467" y="6611"/>
                </a:cubicBezTo>
                <a:cubicBezTo>
                  <a:pt x="6465" y="6611"/>
                  <a:pt x="6464" y="6611"/>
                  <a:pt x="6462" y="6611"/>
                </a:cubicBezTo>
                <a:lnTo>
                  <a:pt x="6458" y="6611"/>
                </a:lnTo>
                <a:lnTo>
                  <a:pt x="6194" y="6633"/>
                </a:lnTo>
                <a:lnTo>
                  <a:pt x="6162" y="6408"/>
                </a:lnTo>
                <a:cubicBezTo>
                  <a:pt x="6144" y="6284"/>
                  <a:pt x="6131" y="5850"/>
                  <a:pt x="6132" y="5444"/>
                </a:cubicBezTo>
                <a:cubicBezTo>
                  <a:pt x="6134" y="4264"/>
                  <a:pt x="6144" y="4355"/>
                  <a:pt x="5992" y="4255"/>
                </a:cubicBezTo>
                <a:cubicBezTo>
                  <a:pt x="5918" y="4206"/>
                  <a:pt x="5711" y="4146"/>
                  <a:pt x="5534" y="4122"/>
                </a:cubicBezTo>
                <a:cubicBezTo>
                  <a:pt x="5356" y="4098"/>
                  <a:pt x="5179" y="4051"/>
                  <a:pt x="5140" y="4020"/>
                </a:cubicBezTo>
                <a:cubicBezTo>
                  <a:pt x="5045" y="3943"/>
                  <a:pt x="5050" y="3722"/>
                  <a:pt x="5151" y="3484"/>
                </a:cubicBezTo>
                <a:cubicBezTo>
                  <a:pt x="5196" y="3378"/>
                  <a:pt x="5269" y="3168"/>
                  <a:pt x="5312" y="3018"/>
                </a:cubicBezTo>
                <a:cubicBezTo>
                  <a:pt x="5363" y="2839"/>
                  <a:pt x="5416" y="2746"/>
                  <a:pt x="5466" y="2746"/>
                </a:cubicBezTo>
                <a:cubicBezTo>
                  <a:pt x="5508" y="2746"/>
                  <a:pt x="5559" y="2718"/>
                  <a:pt x="5580" y="2686"/>
                </a:cubicBezTo>
                <a:cubicBezTo>
                  <a:pt x="5602" y="2655"/>
                  <a:pt x="5803" y="2618"/>
                  <a:pt x="6027" y="2604"/>
                </a:cubicBezTo>
                <a:cubicBezTo>
                  <a:pt x="6427" y="2579"/>
                  <a:pt x="6443" y="2571"/>
                  <a:pt x="6837" y="2243"/>
                </a:cubicBezTo>
                <a:cubicBezTo>
                  <a:pt x="7058" y="2060"/>
                  <a:pt x="7274" y="1910"/>
                  <a:pt x="7316" y="1910"/>
                </a:cubicBezTo>
                <a:cubicBezTo>
                  <a:pt x="7366" y="1910"/>
                  <a:pt x="7392" y="1863"/>
                  <a:pt x="7392" y="1780"/>
                </a:cubicBezTo>
                <a:cubicBezTo>
                  <a:pt x="7392" y="1610"/>
                  <a:pt x="7258" y="1612"/>
                  <a:pt x="7106" y="1783"/>
                </a:cubicBezTo>
                <a:cubicBezTo>
                  <a:pt x="6936" y="1973"/>
                  <a:pt x="6748" y="2086"/>
                  <a:pt x="6409" y="2197"/>
                </a:cubicBezTo>
                <a:cubicBezTo>
                  <a:pt x="6045" y="2317"/>
                  <a:pt x="5886" y="2318"/>
                  <a:pt x="5619" y="2209"/>
                </a:cubicBezTo>
                <a:cubicBezTo>
                  <a:pt x="5400" y="2119"/>
                  <a:pt x="5353" y="1985"/>
                  <a:pt x="5504" y="1881"/>
                </a:cubicBezTo>
                <a:cubicBezTo>
                  <a:pt x="5624" y="1798"/>
                  <a:pt x="5721" y="1514"/>
                  <a:pt x="5721" y="1252"/>
                </a:cubicBezTo>
                <a:cubicBezTo>
                  <a:pt x="5721" y="1132"/>
                  <a:pt x="5739" y="1008"/>
                  <a:pt x="5761" y="974"/>
                </a:cubicBezTo>
                <a:cubicBezTo>
                  <a:pt x="5827" y="870"/>
                  <a:pt x="5759" y="626"/>
                  <a:pt x="5637" y="526"/>
                </a:cubicBezTo>
                <a:cubicBezTo>
                  <a:pt x="5574" y="475"/>
                  <a:pt x="5449" y="431"/>
                  <a:pt x="5363" y="431"/>
                </a:cubicBezTo>
                <a:cubicBezTo>
                  <a:pt x="5189" y="431"/>
                  <a:pt x="5089" y="561"/>
                  <a:pt x="4968" y="936"/>
                </a:cubicBezTo>
                <a:cubicBezTo>
                  <a:pt x="4912" y="1112"/>
                  <a:pt x="4884" y="1143"/>
                  <a:pt x="4811" y="1108"/>
                </a:cubicBezTo>
                <a:cubicBezTo>
                  <a:pt x="4763" y="1084"/>
                  <a:pt x="4658" y="1040"/>
                  <a:pt x="4580" y="1010"/>
                </a:cubicBezTo>
                <a:cubicBezTo>
                  <a:pt x="4501" y="980"/>
                  <a:pt x="4216" y="828"/>
                  <a:pt x="3947" y="671"/>
                </a:cubicBezTo>
                <a:cubicBezTo>
                  <a:pt x="3678" y="514"/>
                  <a:pt x="3401" y="363"/>
                  <a:pt x="3329" y="339"/>
                </a:cubicBezTo>
                <a:cubicBezTo>
                  <a:pt x="3258" y="314"/>
                  <a:pt x="3151" y="222"/>
                  <a:pt x="3091" y="134"/>
                </a:cubicBezTo>
                <a:cubicBezTo>
                  <a:pt x="3030" y="46"/>
                  <a:pt x="2977" y="1"/>
                  <a:pt x="2931" y="0"/>
                </a:cubicBezTo>
                <a:close/>
                <a:moveTo>
                  <a:pt x="14827" y="7409"/>
                </a:moveTo>
                <a:cubicBezTo>
                  <a:pt x="14439" y="7434"/>
                  <a:pt x="14133" y="7644"/>
                  <a:pt x="14004" y="8006"/>
                </a:cubicBezTo>
                <a:cubicBezTo>
                  <a:pt x="13877" y="8362"/>
                  <a:pt x="13812" y="9145"/>
                  <a:pt x="13869" y="9598"/>
                </a:cubicBezTo>
                <a:cubicBezTo>
                  <a:pt x="13938" y="10137"/>
                  <a:pt x="14048" y="10358"/>
                  <a:pt x="14543" y="10935"/>
                </a:cubicBezTo>
                <a:cubicBezTo>
                  <a:pt x="14792" y="11225"/>
                  <a:pt x="15055" y="11570"/>
                  <a:pt x="15128" y="11701"/>
                </a:cubicBezTo>
                <a:cubicBezTo>
                  <a:pt x="15210" y="11848"/>
                  <a:pt x="15234" y="11954"/>
                  <a:pt x="15246" y="12104"/>
                </a:cubicBezTo>
                <a:cubicBezTo>
                  <a:pt x="15254" y="12168"/>
                  <a:pt x="15259" y="12244"/>
                  <a:pt x="15259" y="12343"/>
                </a:cubicBezTo>
                <a:cubicBezTo>
                  <a:pt x="15259" y="12350"/>
                  <a:pt x="15261" y="12351"/>
                  <a:pt x="15261" y="12358"/>
                </a:cubicBezTo>
                <a:cubicBezTo>
                  <a:pt x="15261" y="12365"/>
                  <a:pt x="15261" y="12368"/>
                  <a:pt x="15261" y="12375"/>
                </a:cubicBezTo>
                <a:cubicBezTo>
                  <a:pt x="15261" y="12384"/>
                  <a:pt x="15259" y="12388"/>
                  <a:pt x="15259" y="12397"/>
                </a:cubicBezTo>
                <a:cubicBezTo>
                  <a:pt x="15256" y="12874"/>
                  <a:pt x="15210" y="13026"/>
                  <a:pt x="15060" y="13026"/>
                </a:cubicBezTo>
                <a:cubicBezTo>
                  <a:pt x="15056" y="13026"/>
                  <a:pt x="15054" y="13022"/>
                  <a:pt x="15049" y="13022"/>
                </a:cubicBezTo>
                <a:cubicBezTo>
                  <a:pt x="15047" y="13022"/>
                  <a:pt x="15046" y="13026"/>
                  <a:pt x="15043" y="13026"/>
                </a:cubicBezTo>
                <a:cubicBezTo>
                  <a:pt x="14979" y="13026"/>
                  <a:pt x="14938" y="12996"/>
                  <a:pt x="14909" y="12932"/>
                </a:cubicBezTo>
                <a:cubicBezTo>
                  <a:pt x="14862" y="12851"/>
                  <a:pt x="14837" y="12715"/>
                  <a:pt x="14833" y="12492"/>
                </a:cubicBezTo>
                <a:cubicBezTo>
                  <a:pt x="14830" y="12308"/>
                  <a:pt x="14824" y="12036"/>
                  <a:pt x="14820" y="11886"/>
                </a:cubicBezTo>
                <a:lnTo>
                  <a:pt x="14815" y="11691"/>
                </a:lnTo>
                <a:cubicBezTo>
                  <a:pt x="14782" y="11629"/>
                  <a:pt x="14681" y="11612"/>
                  <a:pt x="14339" y="11612"/>
                </a:cubicBezTo>
                <a:lnTo>
                  <a:pt x="14337" y="11612"/>
                </a:lnTo>
                <a:lnTo>
                  <a:pt x="13874" y="11612"/>
                </a:lnTo>
                <a:lnTo>
                  <a:pt x="13874" y="11944"/>
                </a:lnTo>
                <a:lnTo>
                  <a:pt x="13885" y="12240"/>
                </a:lnTo>
                <a:cubicBezTo>
                  <a:pt x="13897" y="12584"/>
                  <a:pt x="13931" y="12952"/>
                  <a:pt x="13960" y="13058"/>
                </a:cubicBezTo>
                <a:cubicBezTo>
                  <a:pt x="13989" y="13164"/>
                  <a:pt x="14014" y="13277"/>
                  <a:pt x="14015" y="13307"/>
                </a:cubicBezTo>
                <a:cubicBezTo>
                  <a:pt x="14018" y="13388"/>
                  <a:pt x="13535" y="13610"/>
                  <a:pt x="13495" y="13547"/>
                </a:cubicBezTo>
                <a:cubicBezTo>
                  <a:pt x="13476" y="13517"/>
                  <a:pt x="13483" y="13252"/>
                  <a:pt x="13510" y="12960"/>
                </a:cubicBezTo>
                <a:cubicBezTo>
                  <a:pt x="13566" y="12350"/>
                  <a:pt x="13539" y="11472"/>
                  <a:pt x="13454" y="11150"/>
                </a:cubicBezTo>
                <a:cubicBezTo>
                  <a:pt x="13414" y="11000"/>
                  <a:pt x="13272" y="10783"/>
                  <a:pt x="12995" y="10453"/>
                </a:cubicBezTo>
                <a:cubicBezTo>
                  <a:pt x="12774" y="10190"/>
                  <a:pt x="12492" y="9824"/>
                  <a:pt x="12367" y="9642"/>
                </a:cubicBezTo>
                <a:cubicBezTo>
                  <a:pt x="12147" y="9320"/>
                  <a:pt x="12142" y="9303"/>
                  <a:pt x="12149" y="8982"/>
                </a:cubicBezTo>
                <a:cubicBezTo>
                  <a:pt x="12153" y="8730"/>
                  <a:pt x="12204" y="8505"/>
                  <a:pt x="12268" y="8400"/>
                </a:cubicBezTo>
                <a:cubicBezTo>
                  <a:pt x="12274" y="8391"/>
                  <a:pt x="12279" y="8387"/>
                  <a:pt x="12285" y="8380"/>
                </a:cubicBezTo>
                <a:cubicBezTo>
                  <a:pt x="12297" y="8360"/>
                  <a:pt x="12309" y="8335"/>
                  <a:pt x="12321" y="8335"/>
                </a:cubicBezTo>
                <a:cubicBezTo>
                  <a:pt x="12325" y="8335"/>
                  <a:pt x="12328" y="8343"/>
                  <a:pt x="12333" y="8344"/>
                </a:cubicBezTo>
                <a:cubicBezTo>
                  <a:pt x="12336" y="8343"/>
                  <a:pt x="12341" y="8335"/>
                  <a:pt x="12344" y="8335"/>
                </a:cubicBezTo>
                <a:cubicBezTo>
                  <a:pt x="12446" y="8335"/>
                  <a:pt x="12529" y="8607"/>
                  <a:pt x="12529" y="8944"/>
                </a:cubicBezTo>
                <a:cubicBezTo>
                  <a:pt x="12529" y="9004"/>
                  <a:pt x="12532" y="9036"/>
                  <a:pt x="12533" y="9083"/>
                </a:cubicBezTo>
                <a:lnTo>
                  <a:pt x="12542" y="9253"/>
                </a:lnTo>
                <a:cubicBezTo>
                  <a:pt x="12557" y="9346"/>
                  <a:pt x="12604" y="9383"/>
                  <a:pt x="12679" y="9400"/>
                </a:cubicBezTo>
                <a:lnTo>
                  <a:pt x="12895" y="9407"/>
                </a:lnTo>
                <a:cubicBezTo>
                  <a:pt x="12948" y="9403"/>
                  <a:pt x="12988" y="9403"/>
                  <a:pt x="13059" y="9396"/>
                </a:cubicBezTo>
                <a:lnTo>
                  <a:pt x="13508" y="9350"/>
                </a:lnTo>
                <a:lnTo>
                  <a:pt x="13508" y="9191"/>
                </a:lnTo>
                <a:lnTo>
                  <a:pt x="13493" y="8976"/>
                </a:lnTo>
                <a:cubicBezTo>
                  <a:pt x="13440" y="8166"/>
                  <a:pt x="13252" y="7813"/>
                  <a:pt x="12737" y="7557"/>
                </a:cubicBezTo>
                <a:cubicBezTo>
                  <a:pt x="12240" y="7311"/>
                  <a:pt x="11732" y="7400"/>
                  <a:pt x="11476" y="7777"/>
                </a:cubicBezTo>
                <a:cubicBezTo>
                  <a:pt x="11309" y="8022"/>
                  <a:pt x="11205" y="8355"/>
                  <a:pt x="11164" y="8713"/>
                </a:cubicBezTo>
                <a:cubicBezTo>
                  <a:pt x="11164" y="8714"/>
                  <a:pt x="11165" y="8715"/>
                  <a:pt x="11164" y="8716"/>
                </a:cubicBezTo>
                <a:cubicBezTo>
                  <a:pt x="11153" y="8858"/>
                  <a:pt x="11147" y="9008"/>
                  <a:pt x="11152" y="9175"/>
                </a:cubicBezTo>
                <a:cubicBezTo>
                  <a:pt x="11154" y="9252"/>
                  <a:pt x="11158" y="9329"/>
                  <a:pt x="11166" y="9406"/>
                </a:cubicBezTo>
                <a:cubicBezTo>
                  <a:pt x="11168" y="9421"/>
                  <a:pt x="11168" y="9434"/>
                  <a:pt x="11170" y="9449"/>
                </a:cubicBezTo>
                <a:cubicBezTo>
                  <a:pt x="11214" y="9809"/>
                  <a:pt x="11318" y="10152"/>
                  <a:pt x="11486" y="10413"/>
                </a:cubicBezTo>
                <a:cubicBezTo>
                  <a:pt x="11580" y="10560"/>
                  <a:pt x="11836" y="10878"/>
                  <a:pt x="12054" y="11120"/>
                </a:cubicBezTo>
                <a:cubicBezTo>
                  <a:pt x="12506" y="11620"/>
                  <a:pt x="12654" y="11917"/>
                  <a:pt x="12682" y="12374"/>
                </a:cubicBezTo>
                <a:cubicBezTo>
                  <a:pt x="12698" y="12636"/>
                  <a:pt x="12686" y="12710"/>
                  <a:pt x="12597" y="12870"/>
                </a:cubicBezTo>
                <a:cubicBezTo>
                  <a:pt x="12526" y="12998"/>
                  <a:pt x="12500" y="13032"/>
                  <a:pt x="12452" y="13012"/>
                </a:cubicBezTo>
                <a:cubicBezTo>
                  <a:pt x="12451" y="13011"/>
                  <a:pt x="12449" y="13012"/>
                  <a:pt x="12448" y="13012"/>
                </a:cubicBezTo>
                <a:cubicBezTo>
                  <a:pt x="12429" y="13002"/>
                  <a:pt x="12408" y="12987"/>
                  <a:pt x="12379" y="12962"/>
                </a:cubicBezTo>
                <a:cubicBezTo>
                  <a:pt x="12231" y="12837"/>
                  <a:pt x="12111" y="12445"/>
                  <a:pt x="12088" y="12016"/>
                </a:cubicBezTo>
                <a:lnTo>
                  <a:pt x="12071" y="11677"/>
                </a:lnTo>
                <a:lnTo>
                  <a:pt x="11648" y="11677"/>
                </a:lnTo>
                <a:cubicBezTo>
                  <a:pt x="11227" y="11677"/>
                  <a:pt x="11225" y="11677"/>
                  <a:pt x="11225" y="11833"/>
                </a:cubicBezTo>
                <a:cubicBezTo>
                  <a:pt x="11225" y="12094"/>
                  <a:pt x="11343" y="12898"/>
                  <a:pt x="11424" y="13189"/>
                </a:cubicBezTo>
                <a:cubicBezTo>
                  <a:pt x="11521" y="13532"/>
                  <a:pt x="11484" y="13604"/>
                  <a:pt x="11207" y="13602"/>
                </a:cubicBezTo>
                <a:cubicBezTo>
                  <a:pt x="10935" y="13600"/>
                  <a:pt x="10633" y="13393"/>
                  <a:pt x="10674" y="13235"/>
                </a:cubicBezTo>
                <a:cubicBezTo>
                  <a:pt x="10717" y="13068"/>
                  <a:pt x="10743" y="12887"/>
                  <a:pt x="10761" y="12600"/>
                </a:cubicBezTo>
                <a:cubicBezTo>
                  <a:pt x="10764" y="12538"/>
                  <a:pt x="10768" y="12479"/>
                  <a:pt x="10771" y="12410"/>
                </a:cubicBezTo>
                <a:cubicBezTo>
                  <a:pt x="10786" y="12031"/>
                  <a:pt x="10791" y="11493"/>
                  <a:pt x="10793" y="10551"/>
                </a:cubicBezTo>
                <a:cubicBezTo>
                  <a:pt x="10796" y="8962"/>
                  <a:pt x="10785" y="8427"/>
                  <a:pt x="10747" y="8301"/>
                </a:cubicBezTo>
                <a:cubicBezTo>
                  <a:pt x="10745" y="8292"/>
                  <a:pt x="10741" y="8283"/>
                  <a:pt x="10738" y="8275"/>
                </a:cubicBezTo>
                <a:cubicBezTo>
                  <a:pt x="10641" y="8023"/>
                  <a:pt x="10286" y="7633"/>
                  <a:pt x="10049" y="7519"/>
                </a:cubicBezTo>
                <a:cubicBezTo>
                  <a:pt x="9466" y="7238"/>
                  <a:pt x="8779" y="7587"/>
                  <a:pt x="8552" y="8279"/>
                </a:cubicBezTo>
                <a:cubicBezTo>
                  <a:pt x="8515" y="8392"/>
                  <a:pt x="8484" y="8680"/>
                  <a:pt x="8462" y="9052"/>
                </a:cubicBezTo>
                <a:cubicBezTo>
                  <a:pt x="8450" y="9412"/>
                  <a:pt x="8437" y="9726"/>
                  <a:pt x="8428" y="10391"/>
                </a:cubicBezTo>
                <a:cubicBezTo>
                  <a:pt x="8424" y="10700"/>
                  <a:pt x="8427" y="10804"/>
                  <a:pt x="8426" y="11025"/>
                </a:cubicBezTo>
                <a:cubicBezTo>
                  <a:pt x="8431" y="11745"/>
                  <a:pt x="8453" y="12404"/>
                  <a:pt x="8509" y="12606"/>
                </a:cubicBezTo>
                <a:cubicBezTo>
                  <a:pt x="8576" y="12850"/>
                  <a:pt x="8574" y="12867"/>
                  <a:pt x="8504" y="12948"/>
                </a:cubicBezTo>
                <a:cubicBezTo>
                  <a:pt x="8464" y="12995"/>
                  <a:pt x="8386" y="13019"/>
                  <a:pt x="8330" y="13000"/>
                </a:cubicBezTo>
                <a:cubicBezTo>
                  <a:pt x="8274" y="12981"/>
                  <a:pt x="7962" y="12947"/>
                  <a:pt x="7637" y="12923"/>
                </a:cubicBezTo>
                <a:cubicBezTo>
                  <a:pt x="7196" y="12892"/>
                  <a:pt x="7028" y="12857"/>
                  <a:pt x="6975" y="12784"/>
                </a:cubicBezTo>
                <a:cubicBezTo>
                  <a:pt x="6925" y="12715"/>
                  <a:pt x="6911" y="12558"/>
                  <a:pt x="6907" y="12206"/>
                </a:cubicBezTo>
                <a:cubicBezTo>
                  <a:pt x="6906" y="12154"/>
                  <a:pt x="6903" y="12110"/>
                  <a:pt x="6903" y="12056"/>
                </a:cubicBezTo>
                <a:cubicBezTo>
                  <a:pt x="6903" y="12045"/>
                  <a:pt x="6903" y="12044"/>
                  <a:pt x="6903" y="12032"/>
                </a:cubicBezTo>
                <a:cubicBezTo>
                  <a:pt x="6903" y="11962"/>
                  <a:pt x="6906" y="11926"/>
                  <a:pt x="6907" y="11866"/>
                </a:cubicBezTo>
                <a:cubicBezTo>
                  <a:pt x="6908" y="11798"/>
                  <a:pt x="6909" y="11729"/>
                  <a:pt x="6912" y="11671"/>
                </a:cubicBezTo>
                <a:cubicBezTo>
                  <a:pt x="6920" y="11480"/>
                  <a:pt x="6931" y="11335"/>
                  <a:pt x="6952" y="11303"/>
                </a:cubicBezTo>
                <a:cubicBezTo>
                  <a:pt x="6979" y="11260"/>
                  <a:pt x="7111" y="11227"/>
                  <a:pt x="7251" y="11227"/>
                </a:cubicBezTo>
                <a:cubicBezTo>
                  <a:pt x="7595" y="11227"/>
                  <a:pt x="7904" y="11072"/>
                  <a:pt x="7993" y="10857"/>
                </a:cubicBezTo>
                <a:cubicBezTo>
                  <a:pt x="8055" y="10710"/>
                  <a:pt x="8065" y="10521"/>
                  <a:pt x="8065" y="9526"/>
                </a:cubicBezTo>
                <a:cubicBezTo>
                  <a:pt x="8065" y="8493"/>
                  <a:pt x="8056" y="8340"/>
                  <a:pt x="7983" y="8114"/>
                </a:cubicBezTo>
                <a:cubicBezTo>
                  <a:pt x="7939" y="7975"/>
                  <a:pt x="7855" y="7808"/>
                  <a:pt x="7798" y="7742"/>
                </a:cubicBezTo>
                <a:cubicBezTo>
                  <a:pt x="7722" y="7655"/>
                  <a:pt x="7580" y="7598"/>
                  <a:pt x="7385" y="7562"/>
                </a:cubicBezTo>
                <a:cubicBezTo>
                  <a:pt x="7218" y="7541"/>
                  <a:pt x="7023" y="7531"/>
                  <a:pt x="6754" y="7531"/>
                </a:cubicBezTo>
                <a:cubicBezTo>
                  <a:pt x="6638" y="7531"/>
                  <a:pt x="6553" y="7537"/>
                  <a:pt x="6450" y="7540"/>
                </a:cubicBezTo>
                <a:lnTo>
                  <a:pt x="6005" y="7570"/>
                </a:lnTo>
                <a:cubicBezTo>
                  <a:pt x="5974" y="7576"/>
                  <a:pt x="5902" y="7580"/>
                  <a:pt x="5898" y="7586"/>
                </a:cubicBezTo>
                <a:cubicBezTo>
                  <a:pt x="5897" y="7588"/>
                  <a:pt x="5896" y="7613"/>
                  <a:pt x="5895" y="7617"/>
                </a:cubicBezTo>
                <a:lnTo>
                  <a:pt x="5870" y="8449"/>
                </a:lnTo>
                <a:cubicBezTo>
                  <a:pt x="5855" y="8928"/>
                  <a:pt x="5843" y="9900"/>
                  <a:pt x="5843" y="10611"/>
                </a:cubicBezTo>
                <a:cubicBezTo>
                  <a:pt x="5843" y="11321"/>
                  <a:pt x="5824" y="12615"/>
                  <a:pt x="5801" y="13486"/>
                </a:cubicBezTo>
                <a:cubicBezTo>
                  <a:pt x="5764" y="14894"/>
                  <a:pt x="5767" y="15101"/>
                  <a:pt x="5826" y="15349"/>
                </a:cubicBezTo>
                <a:cubicBezTo>
                  <a:pt x="5977" y="15990"/>
                  <a:pt x="6008" y="16315"/>
                  <a:pt x="6045" y="17600"/>
                </a:cubicBezTo>
                <a:cubicBezTo>
                  <a:pt x="6079" y="18824"/>
                  <a:pt x="6095" y="19001"/>
                  <a:pt x="6232" y="19818"/>
                </a:cubicBezTo>
                <a:cubicBezTo>
                  <a:pt x="6363" y="20597"/>
                  <a:pt x="6378" y="20763"/>
                  <a:pt x="6357" y="21187"/>
                </a:cubicBezTo>
                <a:cubicBezTo>
                  <a:pt x="6348" y="21352"/>
                  <a:pt x="6346" y="21454"/>
                  <a:pt x="6339" y="21598"/>
                </a:cubicBezTo>
                <a:lnTo>
                  <a:pt x="21580" y="21598"/>
                </a:lnTo>
                <a:lnTo>
                  <a:pt x="21580" y="16593"/>
                </a:lnTo>
                <a:lnTo>
                  <a:pt x="21580" y="16560"/>
                </a:lnTo>
                <a:lnTo>
                  <a:pt x="21580" y="12576"/>
                </a:lnTo>
                <a:lnTo>
                  <a:pt x="21580" y="7565"/>
                </a:lnTo>
                <a:lnTo>
                  <a:pt x="21274" y="7565"/>
                </a:lnTo>
                <a:lnTo>
                  <a:pt x="20977" y="7565"/>
                </a:lnTo>
                <a:lnTo>
                  <a:pt x="20966" y="8618"/>
                </a:lnTo>
                <a:lnTo>
                  <a:pt x="20963" y="9476"/>
                </a:lnTo>
                <a:cubicBezTo>
                  <a:pt x="20960" y="10528"/>
                  <a:pt x="20947" y="11908"/>
                  <a:pt x="20933" y="12544"/>
                </a:cubicBezTo>
                <a:lnTo>
                  <a:pt x="20907" y="13701"/>
                </a:lnTo>
                <a:lnTo>
                  <a:pt x="20687" y="13721"/>
                </a:lnTo>
                <a:cubicBezTo>
                  <a:pt x="20369" y="13750"/>
                  <a:pt x="20339" y="13719"/>
                  <a:pt x="20426" y="13462"/>
                </a:cubicBezTo>
                <a:cubicBezTo>
                  <a:pt x="20485" y="13287"/>
                  <a:pt x="20497" y="13072"/>
                  <a:pt x="20498" y="12191"/>
                </a:cubicBezTo>
                <a:cubicBezTo>
                  <a:pt x="20500" y="10984"/>
                  <a:pt x="20489" y="10935"/>
                  <a:pt x="20174" y="10621"/>
                </a:cubicBezTo>
                <a:cubicBezTo>
                  <a:pt x="19971" y="10419"/>
                  <a:pt x="19976" y="10309"/>
                  <a:pt x="20192" y="10241"/>
                </a:cubicBezTo>
                <a:cubicBezTo>
                  <a:pt x="20258" y="10220"/>
                  <a:pt x="20340" y="10135"/>
                  <a:pt x="20373" y="10054"/>
                </a:cubicBezTo>
                <a:cubicBezTo>
                  <a:pt x="20525" y="9689"/>
                  <a:pt x="20481" y="8489"/>
                  <a:pt x="20300" y="8064"/>
                </a:cubicBezTo>
                <a:cubicBezTo>
                  <a:pt x="20237" y="7915"/>
                  <a:pt x="20150" y="7821"/>
                  <a:pt x="19997" y="7741"/>
                </a:cubicBezTo>
                <a:cubicBezTo>
                  <a:pt x="19743" y="7607"/>
                  <a:pt x="18797" y="7490"/>
                  <a:pt x="18424" y="7544"/>
                </a:cubicBezTo>
                <a:lnTo>
                  <a:pt x="18163" y="7582"/>
                </a:lnTo>
                <a:lnTo>
                  <a:pt x="18149" y="10406"/>
                </a:lnTo>
                <a:cubicBezTo>
                  <a:pt x="18138" y="12667"/>
                  <a:pt x="18130" y="13107"/>
                  <a:pt x="18085" y="13247"/>
                </a:cubicBezTo>
                <a:cubicBezTo>
                  <a:pt x="18084" y="13250"/>
                  <a:pt x="18085" y="13302"/>
                  <a:pt x="18084" y="13303"/>
                </a:cubicBezTo>
                <a:cubicBezTo>
                  <a:pt x="18081" y="13305"/>
                  <a:pt x="18064" y="13311"/>
                  <a:pt x="18058" y="13315"/>
                </a:cubicBezTo>
                <a:cubicBezTo>
                  <a:pt x="18057" y="13316"/>
                  <a:pt x="18057" y="13321"/>
                  <a:pt x="18056" y="13322"/>
                </a:cubicBezTo>
                <a:cubicBezTo>
                  <a:pt x="17951" y="13442"/>
                  <a:pt x="17771" y="13436"/>
                  <a:pt x="17705" y="13312"/>
                </a:cubicBezTo>
                <a:cubicBezTo>
                  <a:pt x="17665" y="13235"/>
                  <a:pt x="17647" y="12562"/>
                  <a:pt x="17633" y="10387"/>
                </a:cubicBezTo>
                <a:lnTo>
                  <a:pt x="17616" y="8008"/>
                </a:lnTo>
                <a:lnTo>
                  <a:pt x="17613" y="7565"/>
                </a:lnTo>
                <a:lnTo>
                  <a:pt x="17105" y="7565"/>
                </a:lnTo>
                <a:lnTo>
                  <a:pt x="17103" y="7565"/>
                </a:lnTo>
                <a:lnTo>
                  <a:pt x="16596" y="7565"/>
                </a:lnTo>
                <a:lnTo>
                  <a:pt x="16627" y="10328"/>
                </a:lnTo>
                <a:cubicBezTo>
                  <a:pt x="16659" y="13314"/>
                  <a:pt x="16661" y="13283"/>
                  <a:pt x="16445" y="13283"/>
                </a:cubicBezTo>
                <a:cubicBezTo>
                  <a:pt x="16358" y="13283"/>
                  <a:pt x="16302" y="13253"/>
                  <a:pt x="16266" y="13160"/>
                </a:cubicBezTo>
                <a:cubicBezTo>
                  <a:pt x="16265" y="13158"/>
                  <a:pt x="16261" y="13159"/>
                  <a:pt x="16261" y="13157"/>
                </a:cubicBezTo>
                <a:cubicBezTo>
                  <a:pt x="16260" y="13157"/>
                  <a:pt x="16261" y="13145"/>
                  <a:pt x="16261" y="13144"/>
                </a:cubicBezTo>
                <a:cubicBezTo>
                  <a:pt x="16215" y="13009"/>
                  <a:pt x="16204" y="12750"/>
                  <a:pt x="16206" y="12248"/>
                </a:cubicBezTo>
                <a:cubicBezTo>
                  <a:pt x="16208" y="11559"/>
                  <a:pt x="16195" y="11394"/>
                  <a:pt x="16121" y="11130"/>
                </a:cubicBezTo>
                <a:cubicBezTo>
                  <a:pt x="16027" y="10795"/>
                  <a:pt x="16004" y="10758"/>
                  <a:pt x="15668" y="10413"/>
                </a:cubicBezTo>
                <a:cubicBezTo>
                  <a:pt x="15105" y="9833"/>
                  <a:pt x="14897" y="9552"/>
                  <a:pt x="14854" y="9311"/>
                </a:cubicBezTo>
                <a:cubicBezTo>
                  <a:pt x="14738" y="8647"/>
                  <a:pt x="14911" y="8170"/>
                  <a:pt x="15138" y="8529"/>
                </a:cubicBezTo>
                <a:cubicBezTo>
                  <a:pt x="15201" y="8627"/>
                  <a:pt x="15220" y="8743"/>
                  <a:pt x="15220" y="9026"/>
                </a:cubicBezTo>
                <a:lnTo>
                  <a:pt x="15220" y="9261"/>
                </a:lnTo>
                <a:cubicBezTo>
                  <a:pt x="15222" y="9304"/>
                  <a:pt x="15225" y="9371"/>
                  <a:pt x="15229" y="9396"/>
                </a:cubicBezTo>
                <a:lnTo>
                  <a:pt x="15736" y="9410"/>
                </a:lnTo>
                <a:lnTo>
                  <a:pt x="16250" y="9423"/>
                </a:lnTo>
                <a:lnTo>
                  <a:pt x="16245" y="9335"/>
                </a:lnTo>
                <a:lnTo>
                  <a:pt x="16227" y="9012"/>
                </a:lnTo>
                <a:cubicBezTo>
                  <a:pt x="16184" y="8289"/>
                  <a:pt x="15934" y="7716"/>
                  <a:pt x="15596" y="7566"/>
                </a:cubicBezTo>
                <a:cubicBezTo>
                  <a:pt x="15324" y="7445"/>
                  <a:pt x="15060" y="7394"/>
                  <a:pt x="14827" y="7409"/>
                </a:cubicBezTo>
                <a:close/>
                <a:moveTo>
                  <a:pt x="9688" y="8413"/>
                </a:moveTo>
                <a:cubicBezTo>
                  <a:pt x="9708" y="8416"/>
                  <a:pt x="9728" y="8455"/>
                  <a:pt x="9768" y="8531"/>
                </a:cubicBezTo>
                <a:cubicBezTo>
                  <a:pt x="9842" y="8676"/>
                  <a:pt x="9845" y="8790"/>
                  <a:pt x="9833" y="10717"/>
                </a:cubicBezTo>
                <a:cubicBezTo>
                  <a:pt x="9822" y="12321"/>
                  <a:pt x="9806" y="12772"/>
                  <a:pt x="9762" y="12856"/>
                </a:cubicBezTo>
                <a:cubicBezTo>
                  <a:pt x="9685" y="13001"/>
                  <a:pt x="9610" y="12989"/>
                  <a:pt x="9535" y="12820"/>
                </a:cubicBezTo>
                <a:cubicBezTo>
                  <a:pt x="9462" y="12655"/>
                  <a:pt x="9457" y="12331"/>
                  <a:pt x="9498" y="10103"/>
                </a:cubicBezTo>
                <a:cubicBezTo>
                  <a:pt x="9523" y="8754"/>
                  <a:pt x="9532" y="8626"/>
                  <a:pt x="9606" y="8508"/>
                </a:cubicBezTo>
                <a:cubicBezTo>
                  <a:pt x="9647" y="8444"/>
                  <a:pt x="9668" y="8410"/>
                  <a:pt x="9688" y="8413"/>
                </a:cubicBezTo>
                <a:close/>
                <a:moveTo>
                  <a:pt x="7138" y="8602"/>
                </a:moveTo>
                <a:cubicBezTo>
                  <a:pt x="7188" y="8613"/>
                  <a:pt x="7213" y="8667"/>
                  <a:pt x="7251" y="8811"/>
                </a:cubicBezTo>
                <a:cubicBezTo>
                  <a:pt x="7332" y="9118"/>
                  <a:pt x="7330" y="9871"/>
                  <a:pt x="7247" y="10057"/>
                </a:cubicBezTo>
                <a:cubicBezTo>
                  <a:pt x="7213" y="10135"/>
                  <a:pt x="7151" y="10227"/>
                  <a:pt x="7109" y="10261"/>
                </a:cubicBezTo>
                <a:cubicBezTo>
                  <a:pt x="6971" y="10378"/>
                  <a:pt x="6940" y="10204"/>
                  <a:pt x="6953" y="9386"/>
                </a:cubicBezTo>
                <a:lnTo>
                  <a:pt x="6965" y="8624"/>
                </a:lnTo>
                <a:lnTo>
                  <a:pt x="7078" y="8605"/>
                </a:lnTo>
                <a:cubicBezTo>
                  <a:pt x="7102" y="8601"/>
                  <a:pt x="7121" y="8599"/>
                  <a:pt x="7138" y="8602"/>
                </a:cubicBezTo>
                <a:close/>
                <a:moveTo>
                  <a:pt x="1992" y="10727"/>
                </a:moveTo>
                <a:cubicBezTo>
                  <a:pt x="1940" y="10745"/>
                  <a:pt x="1929" y="10804"/>
                  <a:pt x="1915" y="10922"/>
                </a:cubicBezTo>
                <a:cubicBezTo>
                  <a:pt x="1902" y="11037"/>
                  <a:pt x="1838" y="11536"/>
                  <a:pt x="1771" y="12030"/>
                </a:cubicBezTo>
                <a:cubicBezTo>
                  <a:pt x="1705" y="12525"/>
                  <a:pt x="1613" y="13219"/>
                  <a:pt x="1566" y="13573"/>
                </a:cubicBezTo>
                <a:cubicBezTo>
                  <a:pt x="1520" y="13926"/>
                  <a:pt x="1472" y="14277"/>
                  <a:pt x="1461" y="14353"/>
                </a:cubicBezTo>
                <a:cubicBezTo>
                  <a:pt x="1443" y="14478"/>
                  <a:pt x="1464" y="14499"/>
                  <a:pt x="1674" y="14557"/>
                </a:cubicBezTo>
                <a:cubicBezTo>
                  <a:pt x="1803" y="14592"/>
                  <a:pt x="1916" y="14608"/>
                  <a:pt x="1924" y="14596"/>
                </a:cubicBezTo>
                <a:cubicBezTo>
                  <a:pt x="1933" y="14583"/>
                  <a:pt x="1977" y="14202"/>
                  <a:pt x="2021" y="13750"/>
                </a:cubicBezTo>
                <a:cubicBezTo>
                  <a:pt x="2121" y="12743"/>
                  <a:pt x="2123" y="12726"/>
                  <a:pt x="2181" y="12817"/>
                </a:cubicBezTo>
                <a:cubicBezTo>
                  <a:pt x="2205" y="12855"/>
                  <a:pt x="2241" y="13289"/>
                  <a:pt x="2258" y="13778"/>
                </a:cubicBezTo>
                <a:cubicBezTo>
                  <a:pt x="2276" y="14266"/>
                  <a:pt x="2292" y="14672"/>
                  <a:pt x="2294" y="14681"/>
                </a:cubicBezTo>
                <a:cubicBezTo>
                  <a:pt x="2296" y="14690"/>
                  <a:pt x="2369" y="14697"/>
                  <a:pt x="2458" y="14697"/>
                </a:cubicBezTo>
                <a:lnTo>
                  <a:pt x="2620" y="14697"/>
                </a:lnTo>
                <a:lnTo>
                  <a:pt x="2707" y="14231"/>
                </a:lnTo>
                <a:cubicBezTo>
                  <a:pt x="2862" y="13396"/>
                  <a:pt x="2913" y="13157"/>
                  <a:pt x="2949" y="13123"/>
                </a:cubicBezTo>
                <a:cubicBezTo>
                  <a:pt x="3018" y="13055"/>
                  <a:pt x="3029" y="13213"/>
                  <a:pt x="2990" y="13742"/>
                </a:cubicBezTo>
                <a:cubicBezTo>
                  <a:pt x="2968" y="14037"/>
                  <a:pt x="2941" y="14414"/>
                  <a:pt x="2928" y="14580"/>
                </a:cubicBezTo>
                <a:lnTo>
                  <a:pt x="2922" y="14666"/>
                </a:lnTo>
                <a:cubicBezTo>
                  <a:pt x="2922" y="14792"/>
                  <a:pt x="2930" y="14864"/>
                  <a:pt x="2951" y="14890"/>
                </a:cubicBezTo>
                <a:lnTo>
                  <a:pt x="3059" y="14907"/>
                </a:lnTo>
                <a:cubicBezTo>
                  <a:pt x="3386" y="14963"/>
                  <a:pt x="3368" y="14998"/>
                  <a:pt x="3463" y="14150"/>
                </a:cubicBezTo>
                <a:cubicBezTo>
                  <a:pt x="3511" y="13726"/>
                  <a:pt x="3607" y="12888"/>
                  <a:pt x="3676" y="12289"/>
                </a:cubicBezTo>
                <a:cubicBezTo>
                  <a:pt x="3745" y="11689"/>
                  <a:pt x="3796" y="11192"/>
                  <a:pt x="3790" y="11182"/>
                </a:cubicBezTo>
                <a:cubicBezTo>
                  <a:pt x="3760" y="11135"/>
                  <a:pt x="3027" y="10926"/>
                  <a:pt x="3014" y="10961"/>
                </a:cubicBezTo>
                <a:cubicBezTo>
                  <a:pt x="3005" y="10983"/>
                  <a:pt x="2958" y="11233"/>
                  <a:pt x="2908" y="11515"/>
                </a:cubicBezTo>
                <a:cubicBezTo>
                  <a:pt x="2746" y="12437"/>
                  <a:pt x="2663" y="12473"/>
                  <a:pt x="2636" y="11632"/>
                </a:cubicBezTo>
                <a:cubicBezTo>
                  <a:pt x="2609" y="10844"/>
                  <a:pt x="2620" y="10876"/>
                  <a:pt x="2323" y="10789"/>
                </a:cubicBezTo>
                <a:cubicBezTo>
                  <a:pt x="2139" y="10736"/>
                  <a:pt x="2044" y="10710"/>
                  <a:pt x="1992" y="10727"/>
                </a:cubicBezTo>
                <a:close/>
                <a:moveTo>
                  <a:pt x="480" y="14707"/>
                </a:moveTo>
                <a:cubicBezTo>
                  <a:pt x="473" y="14694"/>
                  <a:pt x="357" y="14788"/>
                  <a:pt x="222" y="14918"/>
                </a:cubicBezTo>
                <a:cubicBezTo>
                  <a:pt x="4" y="15126"/>
                  <a:pt x="-20" y="15167"/>
                  <a:pt x="11" y="15293"/>
                </a:cubicBezTo>
                <a:cubicBezTo>
                  <a:pt x="30" y="15371"/>
                  <a:pt x="138" y="15754"/>
                  <a:pt x="248" y="16143"/>
                </a:cubicBezTo>
                <a:cubicBezTo>
                  <a:pt x="359" y="16531"/>
                  <a:pt x="547" y="17203"/>
                  <a:pt x="667" y="17636"/>
                </a:cubicBezTo>
                <a:cubicBezTo>
                  <a:pt x="788" y="18069"/>
                  <a:pt x="901" y="18424"/>
                  <a:pt x="918" y="18424"/>
                </a:cubicBezTo>
                <a:cubicBezTo>
                  <a:pt x="1000" y="18424"/>
                  <a:pt x="1400" y="18067"/>
                  <a:pt x="1383" y="18008"/>
                </a:cubicBezTo>
                <a:cubicBezTo>
                  <a:pt x="1373" y="17972"/>
                  <a:pt x="1252" y="17522"/>
                  <a:pt x="1115" y="17010"/>
                </a:cubicBezTo>
                <a:cubicBezTo>
                  <a:pt x="978" y="16497"/>
                  <a:pt x="842" y="15992"/>
                  <a:pt x="811" y="15886"/>
                </a:cubicBezTo>
                <a:cubicBezTo>
                  <a:pt x="781" y="15780"/>
                  <a:pt x="698" y="15475"/>
                  <a:pt x="625" y="15210"/>
                </a:cubicBezTo>
                <a:cubicBezTo>
                  <a:pt x="553" y="14945"/>
                  <a:pt x="487" y="14720"/>
                  <a:pt x="480" y="14707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220" name="屏幕快照 2020-03-07 20.18.22.png" descr="屏幕快照 2020-03-07 20.18.22.png"/>
          <p:cNvPicPr>
            <a:picLocks noChangeAspect="1"/>
          </p:cNvPicPr>
          <p:nvPr/>
        </p:nvPicPr>
        <p:blipFill>
          <a:blip r:embed="rId3">
            <a:extLst/>
          </a:blip>
          <a:srcRect l="19401" t="5449" r="17788" b="28085"/>
          <a:stretch>
            <a:fillRect/>
          </a:stretch>
        </p:blipFill>
        <p:spPr>
          <a:xfrm>
            <a:off x="1044365" y="4712871"/>
            <a:ext cx="1161333" cy="116149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19678" h="20595" fill="norm" stroke="1" extrusionOk="0">
                <a:moveTo>
                  <a:pt x="9836" y="0"/>
                </a:moveTo>
                <a:cubicBezTo>
                  <a:pt x="7317" y="0"/>
                  <a:pt x="4804" y="1008"/>
                  <a:pt x="2882" y="3019"/>
                </a:cubicBezTo>
                <a:cubicBezTo>
                  <a:pt x="-961" y="7040"/>
                  <a:pt x="-961" y="13557"/>
                  <a:pt x="2882" y="17579"/>
                </a:cubicBezTo>
                <a:cubicBezTo>
                  <a:pt x="6725" y="21600"/>
                  <a:pt x="12953" y="21600"/>
                  <a:pt x="16796" y="17579"/>
                </a:cubicBezTo>
                <a:cubicBezTo>
                  <a:pt x="20639" y="13557"/>
                  <a:pt x="20639" y="7040"/>
                  <a:pt x="16796" y="3019"/>
                </a:cubicBezTo>
                <a:cubicBezTo>
                  <a:pt x="14874" y="1008"/>
                  <a:pt x="12354" y="0"/>
                  <a:pt x="9836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21" name="矩形"/>
          <p:cNvSpPr/>
          <p:nvPr/>
        </p:nvSpPr>
        <p:spPr>
          <a:xfrm>
            <a:off x="1163383" y="4316023"/>
            <a:ext cx="20182014" cy="77434"/>
          </a:xfrm>
          <a:prstGeom prst="rect">
            <a:avLst/>
          </a:prstGeom>
          <a:solidFill>
            <a:srgbClr val="291D6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222" name="u=139618945,3670556261&amp;fm=26&amp;gp=0.jpg" descr="u=139618945,3670556261&amp;fm=26&amp;gp=0.jpg"/>
          <p:cNvPicPr>
            <a:picLocks noChangeAspect="1"/>
          </p:cNvPicPr>
          <p:nvPr/>
        </p:nvPicPr>
        <p:blipFill>
          <a:blip r:embed="rId4">
            <a:extLst/>
          </a:blip>
          <a:srcRect l="19216" t="29952" r="17506" b="34273"/>
          <a:stretch>
            <a:fillRect/>
          </a:stretch>
        </p:blipFill>
        <p:spPr>
          <a:xfrm>
            <a:off x="1298902" y="2625008"/>
            <a:ext cx="9703726" cy="137151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矩形"/>
          <p:cNvSpPr/>
          <p:nvPr/>
        </p:nvSpPr>
        <p:spPr>
          <a:xfrm>
            <a:off x="10209" y="593939"/>
            <a:ext cx="835869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49" name="沙盘要素"/>
          <p:cNvSpPr txBox="1"/>
          <p:nvPr/>
        </p:nvSpPr>
        <p:spPr>
          <a:xfrm>
            <a:off x="1645008" y="466939"/>
            <a:ext cx="417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沙盘要素</a:t>
            </a:r>
          </a:p>
        </p:txBody>
      </p:sp>
      <p:sp>
        <p:nvSpPr>
          <p:cNvPr id="350" name="矩形"/>
          <p:cNvSpPr/>
          <p:nvPr/>
        </p:nvSpPr>
        <p:spPr>
          <a:xfrm>
            <a:off x="932785" y="593939"/>
            <a:ext cx="212071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51" name="矩形"/>
          <p:cNvSpPr/>
          <p:nvPr/>
        </p:nvSpPr>
        <p:spPr>
          <a:xfrm>
            <a:off x="1214268" y="593939"/>
            <a:ext cx="62550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52" name="生产制造"/>
          <p:cNvSpPr/>
          <p:nvPr/>
        </p:nvSpPr>
        <p:spPr>
          <a:xfrm>
            <a:off x="4080218" y="3065441"/>
            <a:ext cx="2918302" cy="1090001"/>
          </a:xfrm>
          <a:prstGeom prst="roundRect">
            <a:avLst>
              <a:gd name="adj" fmla="val 17477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生产制造</a:t>
            </a:r>
          </a:p>
        </p:txBody>
      </p:sp>
      <p:sp>
        <p:nvSpPr>
          <p:cNvPr id="353" name="通过核心能力打造，获取更多的市场份额…"/>
          <p:cNvSpPr/>
          <p:nvPr/>
        </p:nvSpPr>
        <p:spPr>
          <a:xfrm>
            <a:off x="2637865" y="3918149"/>
            <a:ext cx="6193892" cy="8220442"/>
          </a:xfrm>
          <a:prstGeom prst="roundRect">
            <a:avLst>
              <a:gd name="adj" fmla="val 6518"/>
            </a:avLst>
          </a:prstGeom>
          <a:ln w="63500">
            <a:solidFill>
              <a:schemeClr val="accent1">
                <a:hueOff val="114395"/>
                <a:lumOff val="-24975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marL="423333" indent="-423333" algn="l">
              <a:spcBef>
                <a:spcPts val="4000"/>
              </a:spcBef>
              <a:buSzPct val="125000"/>
              <a:buChar char="•"/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通过核心能力打造，获取更多的市场份额</a:t>
            </a:r>
          </a:p>
          <a:p>
            <a:pPr marL="423333" indent="-423333" algn="l">
              <a:spcBef>
                <a:spcPts val="4000"/>
              </a:spcBef>
              <a:buSzPct val="125000"/>
              <a:buChar char="•"/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合理的规划生产任务和生产目标，实现资金的快速流动</a:t>
            </a:r>
          </a:p>
          <a:p>
            <a:pPr marL="423333" indent="-423333" algn="l">
              <a:spcBef>
                <a:spcPts val="4000"/>
              </a:spcBef>
              <a:buSzPct val="125000"/>
              <a:buChar char="•"/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通过效率提升和利好因素让生产能力最大化</a:t>
            </a:r>
          </a:p>
          <a:p>
            <a:pPr marL="423333" indent="-423333" algn="l">
              <a:spcBef>
                <a:spcPts val="4000"/>
              </a:spcBef>
              <a:buSzPct val="125000"/>
              <a:buChar char="•"/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资金流动速度的快慢，决定企业收益</a:t>
            </a:r>
          </a:p>
        </p:txBody>
      </p:sp>
      <p:sp>
        <p:nvSpPr>
          <p:cNvPr id="354" name="资本市场"/>
          <p:cNvSpPr/>
          <p:nvPr/>
        </p:nvSpPr>
        <p:spPr>
          <a:xfrm>
            <a:off x="11527838" y="3065441"/>
            <a:ext cx="2918302" cy="1090001"/>
          </a:xfrm>
          <a:prstGeom prst="roundRect">
            <a:avLst>
              <a:gd name="adj" fmla="val 17477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资本市场</a:t>
            </a:r>
          </a:p>
        </p:txBody>
      </p:sp>
      <p:sp>
        <p:nvSpPr>
          <p:cNvPr id="355" name="债权投资人和股权投资人，以不同的方式注入资金，学员需要权衡在不同的阶段引入不同性质的投资人…"/>
          <p:cNvSpPr/>
          <p:nvPr/>
        </p:nvSpPr>
        <p:spPr>
          <a:xfrm>
            <a:off x="10085485" y="3918149"/>
            <a:ext cx="6193893" cy="8220442"/>
          </a:xfrm>
          <a:prstGeom prst="roundRect">
            <a:avLst>
              <a:gd name="adj" fmla="val 6518"/>
            </a:avLst>
          </a:prstGeom>
          <a:ln w="63500">
            <a:solidFill>
              <a:schemeClr val="accent1">
                <a:hueOff val="114395"/>
                <a:lumOff val="-24975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marL="423333" indent="-423333" algn="l">
              <a:spcBef>
                <a:spcPts val="1500"/>
              </a:spcBef>
              <a:buSzPct val="125000"/>
              <a:buChar char="•"/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债权投资人和股权投资人，以不同的方式注入资金，学员需要权衡在不同的阶段引入不同性质的投资人</a:t>
            </a:r>
          </a:p>
          <a:p>
            <a:pPr marL="423333" indent="-423333" algn="l">
              <a:spcBef>
                <a:spcPts val="1500"/>
              </a:spcBef>
              <a:buSzPct val="125000"/>
              <a:buChar char="•"/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经营管理的过程中，资金是一把双刃剑</a:t>
            </a:r>
          </a:p>
          <a:p>
            <a:pPr algn="l">
              <a:spcBef>
                <a:spcPts val="1500"/>
              </a:spcBef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  <a:p>
            <a:pPr algn="l">
              <a:spcBef>
                <a:spcPts val="1500"/>
              </a:spcBef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56" name="经营决策"/>
          <p:cNvSpPr/>
          <p:nvPr/>
        </p:nvSpPr>
        <p:spPr>
          <a:xfrm>
            <a:off x="18584575" y="3065441"/>
            <a:ext cx="2918302" cy="1090001"/>
          </a:xfrm>
          <a:prstGeom prst="roundRect">
            <a:avLst>
              <a:gd name="adj" fmla="val 17477"/>
            </a:avLst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经营决策</a:t>
            </a:r>
          </a:p>
        </p:txBody>
      </p:sp>
      <p:sp>
        <p:nvSpPr>
          <p:cNvPr id="357" name="企业需要发展基础能力：组织力、产品力、市场力，以能够完成市场需求的对接和交付…"/>
          <p:cNvSpPr/>
          <p:nvPr/>
        </p:nvSpPr>
        <p:spPr>
          <a:xfrm>
            <a:off x="17142221" y="3918149"/>
            <a:ext cx="6193893" cy="8220442"/>
          </a:xfrm>
          <a:prstGeom prst="roundRect">
            <a:avLst>
              <a:gd name="adj" fmla="val 6518"/>
            </a:avLst>
          </a:prstGeom>
          <a:ln w="63500">
            <a:solidFill>
              <a:schemeClr val="accent1">
                <a:hueOff val="114395"/>
                <a:lumOff val="-24975"/>
              </a:schemeClr>
            </a:solidFill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/>
          <a:p>
            <a:pPr marL="423333" indent="-423333" algn="l">
              <a:spcBef>
                <a:spcPts val="1500"/>
              </a:spcBef>
              <a:buSzPct val="125000"/>
              <a:buChar char="•"/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企业需要发展基础能力：组织力、产品力、市场力，以能够完成市场需求的对接和交付</a:t>
            </a:r>
          </a:p>
          <a:p>
            <a:pPr marL="423333" indent="-423333" algn="l">
              <a:spcBef>
                <a:spcPts val="1500"/>
              </a:spcBef>
              <a:buSzPct val="125000"/>
              <a:buChar char="•"/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同时需要发展优秀能力：创新力、复制力等，让企业可以有更大的收益</a:t>
            </a:r>
          </a:p>
          <a:p>
            <a:pPr marL="423333" indent="-423333" algn="l">
              <a:spcBef>
                <a:spcPts val="1500"/>
              </a:spcBef>
              <a:buSzPct val="125000"/>
              <a:buChar char="•"/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企业需要具备：迭代、渠道、供应商等能力，以应对内外环境变化</a:t>
            </a:r>
          </a:p>
          <a:p>
            <a:pPr marL="423333" indent="-423333" algn="l">
              <a:spcBef>
                <a:spcPts val="1500"/>
              </a:spcBef>
              <a:buSzPct val="125000"/>
              <a:buChar char="•"/>
              <a:defRPr b="0" sz="3200">
                <a:solidFill>
                  <a:schemeClr val="accent1">
                    <a:hueOff val="114395"/>
                    <a:lumOff val="-24975"/>
                  </a:schemeClr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r>
              <a:t>如何在资金有限的情况下完成能力打造，是沙盘运营决策的关键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第三部分：实施细节"/>
          <p:cNvSpPr/>
          <p:nvPr/>
        </p:nvSpPr>
        <p:spPr>
          <a:xfrm>
            <a:off x="0" y="4281132"/>
            <a:ext cx="24384000" cy="3673740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1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第三部分：实施细节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矩形"/>
          <p:cNvSpPr/>
          <p:nvPr/>
        </p:nvSpPr>
        <p:spPr>
          <a:xfrm>
            <a:off x="10209" y="593939"/>
            <a:ext cx="835869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62" name="矩形"/>
          <p:cNvSpPr/>
          <p:nvPr/>
        </p:nvSpPr>
        <p:spPr>
          <a:xfrm>
            <a:off x="932785" y="593939"/>
            <a:ext cx="212071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63" name="矩形"/>
          <p:cNvSpPr/>
          <p:nvPr/>
        </p:nvSpPr>
        <p:spPr>
          <a:xfrm>
            <a:off x="1214268" y="593939"/>
            <a:ext cx="62550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64" name="实施流程"/>
          <p:cNvSpPr txBox="1"/>
          <p:nvPr/>
        </p:nvSpPr>
        <p:spPr>
          <a:xfrm>
            <a:off x="1645008" y="466939"/>
            <a:ext cx="417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实施流程</a:t>
            </a:r>
          </a:p>
        </p:txBody>
      </p:sp>
      <p:graphicFrame>
        <p:nvGraphicFramePr>
          <p:cNvPr id="365" name="表格 1"/>
          <p:cNvGraphicFramePr/>
          <p:nvPr/>
        </p:nvGraphicFramePr>
        <p:xfrm>
          <a:off x="1825559" y="2843177"/>
          <a:ext cx="20732882" cy="9296401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1" rtl="0">
                <a:tableStyleId>{4C3C2611-4C71-4FC5-86AE-919BDF0F9419}</a:tableStyleId>
              </a:tblPr>
              <a:tblGrid>
                <a:gridCol w="3448050"/>
                <a:gridCol w="17284830"/>
              </a:tblGrid>
              <a:tr h="1328057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时间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内容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328057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9:00-9:50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概念导入：VUCA时代的概念定义，对企业经营者带来的挑战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328057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9:50-10:30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第一轮：企业创立初期如何与市场用户对接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328057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10:30-12:00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第二轮：发展过程中不断提升能力值的路径及方法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328057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14:00-15:00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第三轮：企业进入高速发展时期可能遇到的瓶颈与破局方法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328057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15:30-16:30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第四轮：市场竞争中的竞争与合作关系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328057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16:30-17:30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主题分享：《VUCA时代的企业运营决策之道》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矩形"/>
          <p:cNvSpPr/>
          <p:nvPr/>
        </p:nvSpPr>
        <p:spPr>
          <a:xfrm>
            <a:off x="10209" y="593939"/>
            <a:ext cx="835869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68" name="矩形"/>
          <p:cNvSpPr/>
          <p:nvPr/>
        </p:nvSpPr>
        <p:spPr>
          <a:xfrm>
            <a:off x="932785" y="593939"/>
            <a:ext cx="212071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69" name="矩形"/>
          <p:cNvSpPr/>
          <p:nvPr/>
        </p:nvSpPr>
        <p:spPr>
          <a:xfrm>
            <a:off x="1214268" y="593939"/>
            <a:ext cx="62550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70" name="实施要求"/>
          <p:cNvSpPr txBox="1"/>
          <p:nvPr/>
        </p:nvSpPr>
        <p:spPr>
          <a:xfrm>
            <a:off x="1645008" y="466939"/>
            <a:ext cx="417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实施要求</a:t>
            </a:r>
          </a:p>
        </p:txBody>
      </p:sp>
      <p:graphicFrame>
        <p:nvGraphicFramePr>
          <p:cNvPr id="371" name="表格 1"/>
          <p:cNvGraphicFramePr/>
          <p:nvPr/>
        </p:nvGraphicFramePr>
        <p:xfrm>
          <a:off x="1825559" y="2843177"/>
          <a:ext cx="20732882" cy="9296401"/>
        </p:xfrm>
        <a:graphic xmlns:a="http://schemas.openxmlformats.org/drawingml/2006/main">
          <a:graphicData uri="http://schemas.openxmlformats.org/drawingml/2006/table">
            <a:tbl>
              <a:tblPr firstCol="1" firstRow="1" lastCol="0" lastRow="0" bandCol="0" bandRow="1" rtl="0">
                <a:tableStyleId>{4C3C2611-4C71-4FC5-86AE-919BDF0F9419}</a:tableStyleId>
              </a:tblPr>
              <a:tblGrid>
                <a:gridCol w="3448050"/>
                <a:gridCol w="17284830"/>
              </a:tblGrid>
              <a:tr h="1859279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项目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内容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859279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分组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岛屿状桌椅摆放，每组6～8人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859279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参与人员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具有一定管理运营经验的中高层管理者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859279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会场要求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投影仪、话筒、音箱、白板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  <a:tr h="1859279">
                <a:tc>
                  <a:txBody>
                    <a:bodyPr/>
                    <a:lstStyle/>
                    <a:p>
                      <a:pPr defTabSz="914400">
                        <a:defRPr b="0" sz="1800">
                          <a:solidFill>
                            <a:srgbClr val="000000"/>
                          </a:solidFill>
                        </a:defRPr>
                      </a:pPr>
                      <a:r>
                        <a:rPr b="1" sz="3200">
                          <a:solidFill>
                            <a:srgbClr val="FFFFFF"/>
                          </a:solidFill>
                          <a:sym typeface="Helvetica Neue"/>
                        </a:rPr>
                        <a:t>人员要求</a:t>
                      </a:r>
                    </a:p>
                  </a:txBody>
                  <a:tcPr marL="50800" marR="50800" marT="50800" marB="50800" anchor="ctr" anchorCtr="0" horzOverflow="overflow"/>
                </a:tc>
                <a:tc>
                  <a:txBody>
                    <a:bodyPr/>
                    <a:lstStyle/>
                    <a:p>
                      <a:pPr algn="l" defTabSz="914400">
                        <a:defRPr sz="1800"/>
                      </a:pPr>
                      <a:r>
                        <a:rPr sz="3200">
                          <a:sym typeface="Helvetica Neue"/>
                        </a:rPr>
                        <a:t>50～80人</a:t>
                      </a:r>
                    </a:p>
                  </a:txBody>
                  <a:tcPr marL="50800" marR="50800" marT="50800" marB="50800" anchor="ctr" anchorCtr="0" horzOverflow="overflow"/>
                </a:tc>
              </a:tr>
            </a:tbl>
          </a:graphicData>
        </a:graphic>
      </p:graphicFrame>
    </p:spTree>
  </p:cSld>
  <p:clrMapOvr>
    <a:masterClrMapping/>
  </p:clrMapOvr>
  <p:transition xmlns:p14="http://schemas.microsoft.com/office/powerpoint/2010/main" spd="med" advClick="1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矩形"/>
          <p:cNvSpPr/>
          <p:nvPr/>
        </p:nvSpPr>
        <p:spPr>
          <a:xfrm>
            <a:off x="10209" y="593939"/>
            <a:ext cx="835869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74" name="矩形"/>
          <p:cNvSpPr/>
          <p:nvPr/>
        </p:nvSpPr>
        <p:spPr>
          <a:xfrm>
            <a:off x="932785" y="593939"/>
            <a:ext cx="212071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75" name="矩形"/>
          <p:cNvSpPr/>
          <p:nvPr/>
        </p:nvSpPr>
        <p:spPr>
          <a:xfrm>
            <a:off x="1214268" y="593939"/>
            <a:ext cx="62550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76" name="交付现场"/>
          <p:cNvSpPr txBox="1"/>
          <p:nvPr/>
        </p:nvSpPr>
        <p:spPr>
          <a:xfrm>
            <a:off x="1645008" y="466939"/>
            <a:ext cx="417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交付现场</a:t>
            </a:r>
          </a:p>
        </p:txBody>
      </p:sp>
      <p:grpSp>
        <p:nvGrpSpPr>
          <p:cNvPr id="379" name="IMG_4997.jpeg"/>
          <p:cNvGrpSpPr/>
          <p:nvPr/>
        </p:nvGrpSpPr>
        <p:grpSpPr>
          <a:xfrm>
            <a:off x="18788620" y="6573185"/>
            <a:ext cx="5438013" cy="3786209"/>
            <a:chOff x="0" y="0"/>
            <a:chExt cx="5438011" cy="3786207"/>
          </a:xfrm>
        </p:grpSpPr>
        <p:pic>
          <p:nvPicPr>
            <p:cNvPr id="378" name="IMG_4997.jpeg" descr="IMG_4997.jpe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27000" y="88900"/>
              <a:ext cx="5184012" cy="345600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77" name="IMG_4997.jpeg" descr="IMG_4997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5438012" cy="3786208"/>
            </a:xfrm>
            <a:prstGeom prst="rect">
              <a:avLst/>
            </a:prstGeom>
            <a:effectLst/>
          </p:spPr>
        </p:pic>
      </p:grpSp>
      <p:grpSp>
        <p:nvGrpSpPr>
          <p:cNvPr id="382" name="IMG_4998.jpeg"/>
          <p:cNvGrpSpPr/>
          <p:nvPr/>
        </p:nvGrpSpPr>
        <p:grpSpPr>
          <a:xfrm>
            <a:off x="18788620" y="2431111"/>
            <a:ext cx="5438013" cy="3786209"/>
            <a:chOff x="0" y="0"/>
            <a:chExt cx="5438011" cy="3786207"/>
          </a:xfrm>
        </p:grpSpPr>
        <p:pic>
          <p:nvPicPr>
            <p:cNvPr id="381" name="IMG_4998.jpeg" descr="IMG_4998.jpe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27000" y="88900"/>
              <a:ext cx="5184012" cy="345600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80" name="IMG_4998.jpeg" descr="IMG_4998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5438012" cy="3786208"/>
            </a:xfrm>
            <a:prstGeom prst="rect">
              <a:avLst/>
            </a:prstGeom>
            <a:effectLst/>
          </p:spPr>
        </p:pic>
      </p:grpSp>
      <p:grpSp>
        <p:nvGrpSpPr>
          <p:cNvPr id="385" name="IMG_4999.jpeg"/>
          <p:cNvGrpSpPr/>
          <p:nvPr/>
        </p:nvGrpSpPr>
        <p:grpSpPr>
          <a:xfrm>
            <a:off x="13059368" y="2431111"/>
            <a:ext cx="5438013" cy="3786209"/>
            <a:chOff x="0" y="0"/>
            <a:chExt cx="5438011" cy="3786207"/>
          </a:xfrm>
        </p:grpSpPr>
        <p:pic>
          <p:nvPicPr>
            <p:cNvPr id="384" name="IMG_4999.jpeg" descr="IMG_4999.jpe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27000" y="88900"/>
              <a:ext cx="5184012" cy="345600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83" name="IMG_4999.jpeg" descr="IMG_4999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5438012" cy="3786208"/>
            </a:xfrm>
            <a:prstGeom prst="rect">
              <a:avLst/>
            </a:prstGeom>
            <a:effectLst/>
          </p:spPr>
        </p:pic>
      </p:grpSp>
      <p:grpSp>
        <p:nvGrpSpPr>
          <p:cNvPr id="388" name="IMG_5001.jpeg"/>
          <p:cNvGrpSpPr/>
          <p:nvPr/>
        </p:nvGrpSpPr>
        <p:grpSpPr>
          <a:xfrm>
            <a:off x="13059162" y="6573185"/>
            <a:ext cx="5438425" cy="3786209"/>
            <a:chOff x="0" y="0"/>
            <a:chExt cx="5438423" cy="3786207"/>
          </a:xfrm>
        </p:grpSpPr>
        <p:pic>
          <p:nvPicPr>
            <p:cNvPr id="387" name="IMG_5001.jpeg" descr="IMG_5001.jpe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27000" y="88900"/>
              <a:ext cx="5184424" cy="345600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86" name="IMG_5001.jpeg" descr="IMG_5001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5438424" cy="3786208"/>
            </a:xfrm>
            <a:prstGeom prst="rect">
              <a:avLst/>
            </a:prstGeom>
            <a:effectLst/>
          </p:spPr>
        </p:pic>
      </p:grpSp>
      <p:grpSp>
        <p:nvGrpSpPr>
          <p:cNvPr id="391" name="IMG_4993.jpeg"/>
          <p:cNvGrpSpPr/>
          <p:nvPr/>
        </p:nvGrpSpPr>
        <p:grpSpPr>
          <a:xfrm>
            <a:off x="6476173" y="2431111"/>
            <a:ext cx="6664091" cy="3786209"/>
            <a:chOff x="0" y="0"/>
            <a:chExt cx="6664089" cy="3786207"/>
          </a:xfrm>
        </p:grpSpPr>
        <p:pic>
          <p:nvPicPr>
            <p:cNvPr id="390" name="IMG_4993.jpeg" descr="IMG_4993.jpe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27000" y="88900"/>
              <a:ext cx="6410090" cy="345600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89" name="IMG_4993.jpeg" descr="IMG_4993.jpeg"/>
            <p:cNvPicPr>
              <a:picLocks noChangeAspect="0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0" y="0"/>
              <a:ext cx="6664090" cy="3786208"/>
            </a:xfrm>
            <a:prstGeom prst="rect">
              <a:avLst/>
            </a:prstGeom>
            <a:effectLst/>
          </p:spPr>
        </p:pic>
      </p:grpSp>
      <p:grpSp>
        <p:nvGrpSpPr>
          <p:cNvPr id="394" name="IMG_4994.jpeg"/>
          <p:cNvGrpSpPr/>
          <p:nvPr/>
        </p:nvGrpSpPr>
        <p:grpSpPr>
          <a:xfrm>
            <a:off x="7343212" y="6573185"/>
            <a:ext cx="5438012" cy="3786209"/>
            <a:chOff x="0" y="0"/>
            <a:chExt cx="5438011" cy="3786207"/>
          </a:xfrm>
        </p:grpSpPr>
        <p:pic>
          <p:nvPicPr>
            <p:cNvPr id="393" name="IMG_4994.jpeg" descr="IMG_4994.jpeg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127000" y="88900"/>
              <a:ext cx="5184012" cy="345600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92" name="IMG_4994.jpeg" descr="IMG_4994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5438012" cy="3786208"/>
            </a:xfrm>
            <a:prstGeom prst="rect">
              <a:avLst/>
            </a:prstGeom>
            <a:effectLst/>
          </p:spPr>
        </p:pic>
      </p:grpSp>
      <p:grpSp>
        <p:nvGrpSpPr>
          <p:cNvPr id="397" name="IMG_4995.jpeg"/>
          <p:cNvGrpSpPr/>
          <p:nvPr/>
        </p:nvGrpSpPr>
        <p:grpSpPr>
          <a:xfrm>
            <a:off x="854873" y="6543190"/>
            <a:ext cx="6210401" cy="3786209"/>
            <a:chOff x="0" y="0"/>
            <a:chExt cx="6210400" cy="3786207"/>
          </a:xfrm>
        </p:grpSpPr>
        <p:pic>
          <p:nvPicPr>
            <p:cNvPr id="396" name="IMG_4995.jpeg" descr="IMG_4995.jpeg"/>
            <p:cNvPicPr>
              <a:picLocks noChangeAspect="1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127000" y="88900"/>
              <a:ext cx="5956401" cy="345600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95" name="IMG_4995.jpeg" descr="IMG_4995.jpeg"/>
            <p:cNvPicPr>
              <a:picLocks noChangeAspect="0"/>
            </p:cNvPicPr>
            <p:nvPr/>
          </p:nvPicPr>
          <p:blipFill>
            <a:blip r:embed="rId11">
              <a:extLst/>
            </a:blip>
            <a:stretch>
              <a:fillRect/>
            </a:stretch>
          </p:blipFill>
          <p:spPr>
            <a:xfrm>
              <a:off x="0" y="0"/>
              <a:ext cx="6210401" cy="3786208"/>
            </a:xfrm>
            <a:prstGeom prst="rect">
              <a:avLst/>
            </a:prstGeom>
            <a:effectLst/>
          </p:spPr>
        </p:pic>
      </p:grpSp>
      <p:grpSp>
        <p:nvGrpSpPr>
          <p:cNvPr id="400" name="IMG_4992.jpeg"/>
          <p:cNvGrpSpPr/>
          <p:nvPr/>
        </p:nvGrpSpPr>
        <p:grpSpPr>
          <a:xfrm>
            <a:off x="826854" y="2431111"/>
            <a:ext cx="5500900" cy="3786209"/>
            <a:chOff x="0" y="0"/>
            <a:chExt cx="5500899" cy="3786207"/>
          </a:xfrm>
        </p:grpSpPr>
        <p:pic>
          <p:nvPicPr>
            <p:cNvPr id="399" name="IMG_4992.jpeg" descr="IMG_4992.jpeg"/>
            <p:cNvPicPr>
              <a:picLocks noChangeAspect="1"/>
            </p:cNvPicPr>
            <p:nvPr/>
          </p:nvPicPr>
          <p:blipFill>
            <a:blip r:embed="rId12">
              <a:extLst/>
            </a:blip>
            <a:stretch>
              <a:fillRect/>
            </a:stretch>
          </p:blipFill>
          <p:spPr>
            <a:xfrm>
              <a:off x="127000" y="88900"/>
              <a:ext cx="5246900" cy="345600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98" name="IMG_4992.jpeg" descr="IMG_4992.jpeg"/>
            <p:cNvPicPr>
              <a:picLocks noChangeAspect="0"/>
            </p:cNvPicPr>
            <p:nvPr/>
          </p:nvPicPr>
          <p:blipFill>
            <a:blip r:embed="rId13">
              <a:extLst/>
            </a:blip>
            <a:stretch>
              <a:fillRect/>
            </a:stretch>
          </p:blipFill>
          <p:spPr>
            <a:xfrm>
              <a:off x="0" y="0"/>
              <a:ext cx="5500900" cy="3786208"/>
            </a:xfrm>
            <a:prstGeom prst="rect">
              <a:avLst/>
            </a:prstGeom>
            <a:effectLst/>
          </p:spPr>
        </p:pic>
      </p:grpSp>
      <p:sp>
        <p:nvSpPr>
          <p:cNvPr id="401" name="交大人文学院EDP中心：工信部“创业之星”青年企业家班现场"/>
          <p:cNvSpPr txBox="1"/>
          <p:nvPr/>
        </p:nvSpPr>
        <p:spPr>
          <a:xfrm>
            <a:off x="6994779" y="12789357"/>
            <a:ext cx="10394443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交大人文学院EDP中心：工信部“创业之星”青年企业家班现场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3" name="矩形"/>
          <p:cNvSpPr/>
          <p:nvPr/>
        </p:nvSpPr>
        <p:spPr>
          <a:xfrm>
            <a:off x="10209" y="593939"/>
            <a:ext cx="835869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04" name="矩形"/>
          <p:cNvSpPr/>
          <p:nvPr/>
        </p:nvSpPr>
        <p:spPr>
          <a:xfrm>
            <a:off x="932785" y="593939"/>
            <a:ext cx="212071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05" name="矩形"/>
          <p:cNvSpPr/>
          <p:nvPr/>
        </p:nvSpPr>
        <p:spPr>
          <a:xfrm>
            <a:off x="1214268" y="593939"/>
            <a:ext cx="62550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06" name="交付现场"/>
          <p:cNvSpPr txBox="1"/>
          <p:nvPr/>
        </p:nvSpPr>
        <p:spPr>
          <a:xfrm>
            <a:off x="1645008" y="466939"/>
            <a:ext cx="417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交付现场</a:t>
            </a:r>
          </a:p>
        </p:txBody>
      </p:sp>
      <p:sp>
        <p:nvSpPr>
          <p:cNvPr id="407" name="交大人文学院EDP中心：工信部“创业之星”青年企业家班现场"/>
          <p:cNvSpPr txBox="1"/>
          <p:nvPr/>
        </p:nvSpPr>
        <p:spPr>
          <a:xfrm>
            <a:off x="6994779" y="12789357"/>
            <a:ext cx="10394443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交大人文学院EDP中心：工信部“创业之星”青年企业家班现场</a:t>
            </a:r>
          </a:p>
        </p:txBody>
      </p:sp>
      <p:grpSp>
        <p:nvGrpSpPr>
          <p:cNvPr id="410" name="IMG_5012.jpeg"/>
          <p:cNvGrpSpPr/>
          <p:nvPr/>
        </p:nvGrpSpPr>
        <p:grpSpPr>
          <a:xfrm>
            <a:off x="14384894" y="2949593"/>
            <a:ext cx="4862011" cy="3786209"/>
            <a:chOff x="0" y="0"/>
            <a:chExt cx="4862010" cy="3786207"/>
          </a:xfrm>
        </p:grpSpPr>
        <p:pic>
          <p:nvPicPr>
            <p:cNvPr id="409" name="IMG_5012.jpeg" descr="IMG_5012.jpe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27000" y="88900"/>
              <a:ext cx="4608011" cy="345600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408" name="IMG_5012.jpeg" descr="IMG_5012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4862011" cy="3786208"/>
            </a:xfrm>
            <a:prstGeom prst="rect">
              <a:avLst/>
            </a:prstGeom>
            <a:effectLst/>
          </p:spPr>
        </p:pic>
      </p:grpSp>
      <p:grpSp>
        <p:nvGrpSpPr>
          <p:cNvPr id="413" name="IMG_5004.jpeg"/>
          <p:cNvGrpSpPr/>
          <p:nvPr/>
        </p:nvGrpSpPr>
        <p:grpSpPr>
          <a:xfrm>
            <a:off x="19354355" y="2949593"/>
            <a:ext cx="4862011" cy="3786209"/>
            <a:chOff x="0" y="0"/>
            <a:chExt cx="4862010" cy="3786207"/>
          </a:xfrm>
        </p:grpSpPr>
        <p:pic>
          <p:nvPicPr>
            <p:cNvPr id="412" name="IMG_5004.jpeg" descr="IMG_5004.jpe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27000" y="88900"/>
              <a:ext cx="4608011" cy="345600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411" name="IMG_5004.jpeg" descr="IMG_5004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4862011" cy="3786208"/>
            </a:xfrm>
            <a:prstGeom prst="rect">
              <a:avLst/>
            </a:prstGeom>
            <a:effectLst/>
          </p:spPr>
        </p:pic>
      </p:grpSp>
      <p:grpSp>
        <p:nvGrpSpPr>
          <p:cNvPr id="416" name="IMG_5005.jpeg"/>
          <p:cNvGrpSpPr/>
          <p:nvPr/>
        </p:nvGrpSpPr>
        <p:grpSpPr>
          <a:xfrm>
            <a:off x="14619244" y="7453154"/>
            <a:ext cx="4862011" cy="3786209"/>
            <a:chOff x="0" y="0"/>
            <a:chExt cx="4862010" cy="3786207"/>
          </a:xfrm>
        </p:grpSpPr>
        <p:pic>
          <p:nvPicPr>
            <p:cNvPr id="415" name="IMG_5005.jpeg" descr="IMG_5005.jpeg"/>
            <p:cNvPicPr>
              <a:picLocks noChangeAspect="1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127000" y="88900"/>
              <a:ext cx="4608011" cy="345600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414" name="IMG_5005.jpeg" descr="IMG_5005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4862011" cy="3786208"/>
            </a:xfrm>
            <a:prstGeom prst="rect">
              <a:avLst/>
            </a:prstGeom>
            <a:effectLst/>
          </p:spPr>
        </p:pic>
      </p:grpSp>
      <p:grpSp>
        <p:nvGrpSpPr>
          <p:cNvPr id="419" name="IMG_5006.jpeg"/>
          <p:cNvGrpSpPr/>
          <p:nvPr/>
        </p:nvGrpSpPr>
        <p:grpSpPr>
          <a:xfrm>
            <a:off x="19354355" y="7453154"/>
            <a:ext cx="4862011" cy="3786209"/>
            <a:chOff x="0" y="0"/>
            <a:chExt cx="4862010" cy="3786207"/>
          </a:xfrm>
        </p:grpSpPr>
        <p:pic>
          <p:nvPicPr>
            <p:cNvPr id="418" name="IMG_5006.jpeg" descr="IMG_5006.jpeg"/>
            <p:cNvPicPr>
              <a:picLocks noChangeAspect="1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>
              <a:off x="127000" y="88900"/>
              <a:ext cx="4608011" cy="345600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417" name="IMG_5006.jpeg" descr="IMG_5006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4862011" cy="3786208"/>
            </a:xfrm>
            <a:prstGeom prst="rect">
              <a:avLst/>
            </a:prstGeom>
            <a:effectLst/>
          </p:spPr>
        </p:pic>
      </p:grpSp>
      <p:grpSp>
        <p:nvGrpSpPr>
          <p:cNvPr id="422" name="IMG_5007.jpeg"/>
          <p:cNvGrpSpPr/>
          <p:nvPr/>
        </p:nvGrpSpPr>
        <p:grpSpPr>
          <a:xfrm>
            <a:off x="9884132" y="7453154"/>
            <a:ext cx="4862011" cy="3786209"/>
            <a:chOff x="0" y="0"/>
            <a:chExt cx="4862010" cy="3786207"/>
          </a:xfrm>
        </p:grpSpPr>
        <p:pic>
          <p:nvPicPr>
            <p:cNvPr id="421" name="IMG_5007.jpeg" descr="IMG_5007.jpeg"/>
            <p:cNvPicPr>
              <a:picLocks noChangeAspect="1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>
              <a:off x="127000" y="88900"/>
              <a:ext cx="4608011" cy="345600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420" name="IMG_5007.jpeg" descr="IMG_5007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4862011" cy="3786208"/>
            </a:xfrm>
            <a:prstGeom prst="rect">
              <a:avLst/>
            </a:prstGeom>
            <a:effectLst/>
          </p:spPr>
        </p:pic>
      </p:grpSp>
      <p:grpSp>
        <p:nvGrpSpPr>
          <p:cNvPr id="425" name="IMG_5008.jpeg"/>
          <p:cNvGrpSpPr/>
          <p:nvPr/>
        </p:nvGrpSpPr>
        <p:grpSpPr>
          <a:xfrm>
            <a:off x="5149020" y="7453154"/>
            <a:ext cx="4862011" cy="3786209"/>
            <a:chOff x="0" y="0"/>
            <a:chExt cx="4862010" cy="3786207"/>
          </a:xfrm>
        </p:grpSpPr>
        <p:pic>
          <p:nvPicPr>
            <p:cNvPr id="424" name="IMG_5008.jpeg" descr="IMG_5008.jpeg"/>
            <p:cNvPicPr>
              <a:picLocks noChangeAspect="1"/>
            </p:cNvPicPr>
            <p:nvPr/>
          </p:nvPicPr>
          <p:blipFill>
            <a:blip r:embed="rId8">
              <a:extLst/>
            </a:blip>
            <a:stretch>
              <a:fillRect/>
            </a:stretch>
          </p:blipFill>
          <p:spPr>
            <a:xfrm>
              <a:off x="127000" y="88900"/>
              <a:ext cx="4608011" cy="345600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423" name="IMG_5008.jpeg" descr="IMG_5008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4862011" cy="3786208"/>
            </a:xfrm>
            <a:prstGeom prst="rect">
              <a:avLst/>
            </a:prstGeom>
            <a:effectLst/>
          </p:spPr>
        </p:pic>
      </p:grpSp>
      <p:grpSp>
        <p:nvGrpSpPr>
          <p:cNvPr id="428" name="IMG_5009.jpeg"/>
          <p:cNvGrpSpPr/>
          <p:nvPr/>
        </p:nvGrpSpPr>
        <p:grpSpPr>
          <a:xfrm>
            <a:off x="6537659" y="2949593"/>
            <a:ext cx="4862011" cy="3786209"/>
            <a:chOff x="0" y="0"/>
            <a:chExt cx="4862010" cy="3786207"/>
          </a:xfrm>
        </p:grpSpPr>
        <p:pic>
          <p:nvPicPr>
            <p:cNvPr id="427" name="IMG_5009.jpeg" descr="IMG_5009.jpeg"/>
            <p:cNvPicPr>
              <a:picLocks noChangeAspect="1"/>
            </p:cNvPicPr>
            <p:nvPr/>
          </p:nvPicPr>
          <p:blipFill>
            <a:blip r:embed="rId9">
              <a:extLst/>
            </a:blip>
            <a:stretch>
              <a:fillRect/>
            </a:stretch>
          </p:blipFill>
          <p:spPr>
            <a:xfrm>
              <a:off x="127000" y="88900"/>
              <a:ext cx="4608011" cy="345600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426" name="IMG_5009.jpeg" descr="IMG_5009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4862011" cy="3786208"/>
            </a:xfrm>
            <a:prstGeom prst="rect">
              <a:avLst/>
            </a:prstGeom>
            <a:effectLst/>
          </p:spPr>
        </p:pic>
      </p:grpSp>
      <p:grpSp>
        <p:nvGrpSpPr>
          <p:cNvPr id="431" name="IMG_5010.jpeg"/>
          <p:cNvGrpSpPr/>
          <p:nvPr/>
        </p:nvGrpSpPr>
        <p:grpSpPr>
          <a:xfrm>
            <a:off x="413909" y="7453154"/>
            <a:ext cx="4862011" cy="3786209"/>
            <a:chOff x="0" y="0"/>
            <a:chExt cx="4862010" cy="3786207"/>
          </a:xfrm>
        </p:grpSpPr>
        <p:pic>
          <p:nvPicPr>
            <p:cNvPr id="430" name="IMG_5010.jpeg" descr="IMG_5010.jpeg"/>
            <p:cNvPicPr>
              <a:picLocks noChangeAspect="1"/>
            </p:cNvPicPr>
            <p:nvPr/>
          </p:nvPicPr>
          <p:blipFill>
            <a:blip r:embed="rId10">
              <a:extLst/>
            </a:blip>
            <a:stretch>
              <a:fillRect/>
            </a:stretch>
          </p:blipFill>
          <p:spPr>
            <a:xfrm>
              <a:off x="127000" y="88900"/>
              <a:ext cx="4608011" cy="345600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429" name="IMG_5010.jpeg" descr="IMG_5010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4862011" cy="3786208"/>
            </a:xfrm>
            <a:prstGeom prst="rect">
              <a:avLst/>
            </a:prstGeom>
            <a:effectLst/>
          </p:spPr>
        </p:pic>
      </p:grpSp>
      <p:grpSp>
        <p:nvGrpSpPr>
          <p:cNvPr id="434" name="IMG_4996.jpeg"/>
          <p:cNvGrpSpPr/>
          <p:nvPr/>
        </p:nvGrpSpPr>
        <p:grpSpPr>
          <a:xfrm>
            <a:off x="373775" y="2949593"/>
            <a:ext cx="6132019" cy="3786209"/>
            <a:chOff x="0" y="0"/>
            <a:chExt cx="6132017" cy="3786207"/>
          </a:xfrm>
        </p:grpSpPr>
        <p:pic>
          <p:nvPicPr>
            <p:cNvPr id="433" name="IMG_4996.jpeg" descr="IMG_4996.jpeg"/>
            <p:cNvPicPr>
              <a:picLocks noChangeAspect="1"/>
            </p:cNvPicPr>
            <p:nvPr/>
          </p:nvPicPr>
          <p:blipFill>
            <a:blip r:embed="rId11">
              <a:extLst/>
            </a:blip>
            <a:srcRect l="0" t="0" r="0" b="0"/>
            <a:stretch>
              <a:fillRect/>
            </a:stretch>
          </p:blipFill>
          <p:spPr>
            <a:xfrm>
              <a:off x="127000" y="88900"/>
              <a:ext cx="5878018" cy="345600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432" name="IMG_4996.jpeg" descr="IMG_4996.jpeg"/>
            <p:cNvPicPr>
              <a:picLocks noChangeAspect="0"/>
            </p:cNvPicPr>
            <p:nvPr/>
          </p:nvPicPr>
          <p:blipFill>
            <a:blip r:embed="rId12">
              <a:extLst/>
            </a:blip>
            <a:stretch>
              <a:fillRect/>
            </a:stretch>
          </p:blipFill>
          <p:spPr>
            <a:xfrm>
              <a:off x="0" y="0"/>
              <a:ext cx="6132018" cy="3786208"/>
            </a:xfrm>
            <a:prstGeom prst="rect">
              <a:avLst/>
            </a:prstGeom>
            <a:effectLst/>
          </p:spPr>
        </p:pic>
      </p:grpSp>
      <p:grpSp>
        <p:nvGrpSpPr>
          <p:cNvPr id="437" name="IMG_5011.jpeg"/>
          <p:cNvGrpSpPr/>
          <p:nvPr/>
        </p:nvGrpSpPr>
        <p:grpSpPr>
          <a:xfrm>
            <a:off x="11431436" y="2949593"/>
            <a:ext cx="2846007" cy="3786209"/>
            <a:chOff x="0" y="0"/>
            <a:chExt cx="2846005" cy="3786207"/>
          </a:xfrm>
        </p:grpSpPr>
        <p:pic>
          <p:nvPicPr>
            <p:cNvPr id="436" name="IMG_5011.jpeg" descr="IMG_5011.jpeg"/>
            <p:cNvPicPr>
              <a:picLocks noChangeAspect="1"/>
            </p:cNvPicPr>
            <p:nvPr/>
          </p:nvPicPr>
          <p:blipFill>
            <a:blip r:embed="rId13">
              <a:extLst/>
            </a:blip>
            <a:stretch>
              <a:fillRect/>
            </a:stretch>
          </p:blipFill>
          <p:spPr>
            <a:xfrm>
              <a:off x="127000" y="88900"/>
              <a:ext cx="2592006" cy="3456008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435" name="IMG_5011.jpeg" descr="IMG_5011.jpeg"/>
            <p:cNvPicPr>
              <a:picLocks noChangeAspect="0"/>
            </p:cNvPicPr>
            <p:nvPr/>
          </p:nvPicPr>
          <p:blipFill>
            <a:blip r:embed="rId14">
              <a:extLst/>
            </a:blip>
            <a:stretch>
              <a:fillRect/>
            </a:stretch>
          </p:blipFill>
          <p:spPr>
            <a:xfrm>
              <a:off x="0" y="0"/>
              <a:ext cx="2846006" cy="3786208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矩形"/>
          <p:cNvSpPr/>
          <p:nvPr/>
        </p:nvSpPr>
        <p:spPr>
          <a:xfrm>
            <a:off x="10209" y="593939"/>
            <a:ext cx="835869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40" name="矩形"/>
          <p:cNvSpPr/>
          <p:nvPr/>
        </p:nvSpPr>
        <p:spPr>
          <a:xfrm>
            <a:off x="932785" y="593939"/>
            <a:ext cx="212071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41" name="矩形"/>
          <p:cNvSpPr/>
          <p:nvPr/>
        </p:nvSpPr>
        <p:spPr>
          <a:xfrm>
            <a:off x="1214268" y="593939"/>
            <a:ext cx="62550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442" name="学员反馈"/>
          <p:cNvSpPr txBox="1"/>
          <p:nvPr/>
        </p:nvSpPr>
        <p:spPr>
          <a:xfrm>
            <a:off x="1645008" y="466939"/>
            <a:ext cx="417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学员反馈</a:t>
            </a:r>
          </a:p>
        </p:txBody>
      </p:sp>
      <p:sp>
        <p:nvSpPr>
          <p:cNvPr id="443" name="交大人文学院EDP中心：工信部“创业之星”青年企业家班现场"/>
          <p:cNvSpPr txBox="1"/>
          <p:nvPr/>
        </p:nvSpPr>
        <p:spPr>
          <a:xfrm>
            <a:off x="6994779" y="12789357"/>
            <a:ext cx="10394443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交大人文学院EDP中心：工信部“创业之星”青年企业家班现场</a:t>
            </a:r>
          </a:p>
        </p:txBody>
      </p:sp>
      <p:sp>
        <p:nvSpPr>
          <p:cNvPr id="444" name="某科技公司创始人：“在沙盘演练当中，因为一个失误决策，造成产品交付周期延长，现金流差点就断了，我现在还心有余悸。这次沙盘体验让我清楚的看到，经营企业不是简单低头做事，而是要时刻关注市场变化、行业竞争，收获非常大，我决定为公司内部的高层管理者引进这个沙盘，让他们跟我认知同频！”"/>
          <p:cNvSpPr txBox="1"/>
          <p:nvPr/>
        </p:nvSpPr>
        <p:spPr>
          <a:xfrm>
            <a:off x="1705860" y="2269292"/>
            <a:ext cx="20972281" cy="17128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rPr>
                <a:solidFill>
                  <a:srgbClr val="FFFFFF"/>
                </a:solidFill>
              </a:rPr>
              <a:t>某科技公司创始人：</a:t>
            </a:r>
            <a:r>
              <a:t>“在沙盘演练当中，因为一个失误决策，造成产品交付周期延长，现金流差点就断了，我现在还心有余悸。这次沙盘体验让我清楚的看到，经营企业不是简单低头做事，而是要时刻关注市场变化、行业竞争，收获非常大，我决定为公司内部的高层管理者引进这个沙盘，让他们跟我认知同频！”</a:t>
            </a:r>
          </a:p>
        </p:txBody>
      </p:sp>
      <p:sp>
        <p:nvSpPr>
          <p:cNvPr id="445" name="某传统企业生产厂长：“在沙盘演推演前半段，我们一直努力做好自己的产品，兢兢业业的保证产品质量，我们一位做好初级市场，稳扎稳打就至少可以不输。谁知道进入第三轮的时候，竞争对手纷纷做足了准备进军中级和高级市场，我们组居然沦为了他们的代工加工厂，希望渺茫。这让我了解到，在生产制造业，产品力非常重要，如果不能持续的在技术上和产品上创新，最终我们就像今天一样变成了一个加工厂。公司以前总是要求我们创新的时候，我们很抵触，认为只要质量好，就不需要创新。今天终于明白，自己之前的想法多么短视，回去后我们就开始调整思维，迎"/>
          <p:cNvSpPr txBox="1"/>
          <p:nvPr/>
        </p:nvSpPr>
        <p:spPr>
          <a:xfrm>
            <a:off x="1705860" y="4260497"/>
            <a:ext cx="20972281" cy="27796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rPr>
                <a:solidFill>
                  <a:srgbClr val="FFFFFF"/>
                </a:solidFill>
              </a:rPr>
              <a:t>某传统企业生产厂长：</a:t>
            </a:r>
            <a:r>
              <a:t>“在沙盘演推演前半段，我们一直努力做好自己的产品，兢兢业业的保证产品质量，我们一位做好初级市场，稳扎稳打就至少可以不输。谁知道进入第三轮的时候，竞争对手纷纷做足了准备进军中级和高级市场，我们组居然沦为了他们的代工加工厂，希望渺茫。这让我了解到，在生产制造业，产品力非常重要，如果不能持续的在技术上和产品上创新，最终我们就像今天一样变成了一个加工厂。公司以前总是要求我们创新的时候，我们很抵触，认为只要质量好，就不需要创新。今天终于明白，自己之前的想法多么短视，回去后我们就开始调整思维，迎接变化。”</a:t>
            </a:r>
          </a:p>
        </p:txBody>
      </p:sp>
      <p:sp>
        <p:nvSpPr>
          <p:cNvPr id="446" name="某互联网服务平台运营总结：“在沙盘演推一开始，我就觉得这个沙盘没有那么简单，如果只在乎自己的生产制造，根本没有办法实现利润最大化，我强力建议我们小组引入投资，占领市场，在有限的需求下尽可能的先打造市场占有率。我们最终在第三轮完成了这个计划，开始让其他小组成为我们的供应商，最终形成了一个小的生态平台，这让我再次验证了互联网思维运营企业的思路。”"/>
          <p:cNvSpPr txBox="1"/>
          <p:nvPr/>
        </p:nvSpPr>
        <p:spPr>
          <a:xfrm>
            <a:off x="1705860" y="7318502"/>
            <a:ext cx="20972281" cy="22462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rPr>
                <a:solidFill>
                  <a:srgbClr val="FFFFFF"/>
                </a:solidFill>
              </a:rPr>
              <a:t>某互联网服务平台运营总结：</a:t>
            </a:r>
            <a:r>
              <a:t>“在沙盘演推一开始，我就觉得这个沙盘没有那么简单，如果只在乎自己的生产制造，根本没有办法实现利润最大化，我强力建议我们小组引入投资，占领市场，在有限的需求下尽可能的先打造市场占有率。我们最终在第三轮完成了这个计划，开始让其他小组成为我们的供应商，最终形成了一个小的生态平台，这让我再次验证了互联网思维运营企业的思路。”</a:t>
            </a:r>
          </a:p>
        </p:txBody>
      </p:sp>
      <p:sp>
        <p:nvSpPr>
          <p:cNvPr id="447" name="某青年企业家：“我们是一家家族企业，这么多年一直平稳经营，我想说服家里人提升公司的复制力、迭代能力和创新力，可是一致没有效果。这次培训班我和两位长辈也是公司高管一起来参加这个沙盘，推演的过程中遇到的那些突发事件，让我的两位长辈陷入了沉思，从来没有想过这个时代会有如此多的变化，我相信回去以后我再提出变革的时候，他们一定会支持我的变革思路。”"/>
          <p:cNvSpPr txBox="1"/>
          <p:nvPr/>
        </p:nvSpPr>
        <p:spPr>
          <a:xfrm>
            <a:off x="1705860" y="9595575"/>
            <a:ext cx="20972281" cy="224625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algn="l"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rPr>
                <a:solidFill>
                  <a:srgbClr val="FFFFFF"/>
                </a:solidFill>
              </a:rPr>
              <a:t>某青年企业家：</a:t>
            </a:r>
            <a:r>
              <a:t>“我们是一家家族企业，这么多年一直平稳经营，我想说服家里人提升公司的复制力、迭代能力和创新力，可是一致没有效果。这次培训班我和两位长辈也是公司高管一起来参加这个沙盘，推演的过程中遇到的那些突发事件，让我的两位长辈陷入了沉思，从来没有想过这个时代会有如此多的变化，我相信回去以后我再提出变革的时候，他们一定会支持我的变革思路。”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矩形"/>
          <p:cNvSpPr/>
          <p:nvPr/>
        </p:nvSpPr>
        <p:spPr>
          <a:xfrm>
            <a:off x="10209" y="593939"/>
            <a:ext cx="835869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25" name="目录"/>
          <p:cNvSpPr txBox="1"/>
          <p:nvPr/>
        </p:nvSpPr>
        <p:spPr>
          <a:xfrm>
            <a:off x="1645008" y="466939"/>
            <a:ext cx="2146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目录</a:t>
            </a:r>
          </a:p>
        </p:txBody>
      </p:sp>
      <p:sp>
        <p:nvSpPr>
          <p:cNvPr id="226" name="矩形"/>
          <p:cNvSpPr/>
          <p:nvPr/>
        </p:nvSpPr>
        <p:spPr>
          <a:xfrm>
            <a:off x="932785" y="593939"/>
            <a:ext cx="212071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27" name="矩形"/>
          <p:cNvSpPr/>
          <p:nvPr/>
        </p:nvSpPr>
        <p:spPr>
          <a:xfrm>
            <a:off x="1214268" y="593939"/>
            <a:ext cx="62550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28" name="第一部分：产品概况"/>
          <p:cNvSpPr txBox="1"/>
          <p:nvPr/>
        </p:nvSpPr>
        <p:spPr>
          <a:xfrm>
            <a:off x="6987116" y="2874430"/>
            <a:ext cx="925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第一部分：产品概况</a:t>
            </a:r>
          </a:p>
        </p:txBody>
      </p:sp>
      <p:sp>
        <p:nvSpPr>
          <p:cNvPr id="229" name="第二部分：沙盘介绍"/>
          <p:cNvSpPr txBox="1"/>
          <p:nvPr/>
        </p:nvSpPr>
        <p:spPr>
          <a:xfrm>
            <a:off x="6987116" y="4820050"/>
            <a:ext cx="925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第二部分：沙盘介绍</a:t>
            </a:r>
          </a:p>
        </p:txBody>
      </p:sp>
      <p:sp>
        <p:nvSpPr>
          <p:cNvPr id="230" name="第三部分：实施细节"/>
          <p:cNvSpPr txBox="1"/>
          <p:nvPr/>
        </p:nvSpPr>
        <p:spPr>
          <a:xfrm>
            <a:off x="6987116" y="6765669"/>
            <a:ext cx="925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第三部分：实施细节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第一部分：产品概况"/>
          <p:cNvSpPr/>
          <p:nvPr/>
        </p:nvSpPr>
        <p:spPr>
          <a:xfrm>
            <a:off x="0" y="4281132"/>
            <a:ext cx="24384000" cy="3673740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1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第一部分：产品概况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矩形"/>
          <p:cNvSpPr/>
          <p:nvPr/>
        </p:nvSpPr>
        <p:spPr>
          <a:xfrm>
            <a:off x="10209" y="593939"/>
            <a:ext cx="835869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35" name="产品形式：沙盘模拟"/>
          <p:cNvSpPr txBox="1"/>
          <p:nvPr/>
        </p:nvSpPr>
        <p:spPr>
          <a:xfrm>
            <a:off x="1645008" y="466939"/>
            <a:ext cx="925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产品形式：沙盘模拟</a:t>
            </a:r>
          </a:p>
        </p:txBody>
      </p:sp>
      <p:sp>
        <p:nvSpPr>
          <p:cNvPr id="236" name="矩形"/>
          <p:cNvSpPr/>
          <p:nvPr/>
        </p:nvSpPr>
        <p:spPr>
          <a:xfrm>
            <a:off x="932785" y="593939"/>
            <a:ext cx="212071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37" name="矩形"/>
          <p:cNvSpPr/>
          <p:nvPr/>
        </p:nvSpPr>
        <p:spPr>
          <a:xfrm>
            <a:off x="1214268" y="593939"/>
            <a:ext cx="62550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pic>
        <p:nvPicPr>
          <p:cNvPr id="238" name="image.png" descr="image.png"/>
          <p:cNvPicPr>
            <a:picLocks noChangeAspect="1"/>
          </p:cNvPicPr>
          <p:nvPr/>
        </p:nvPicPr>
        <p:blipFill>
          <a:blip r:embed="rId2">
            <a:extLst/>
          </a:blip>
          <a:srcRect l="4921" t="10649" r="0" b="17970"/>
          <a:stretch>
            <a:fillRect/>
          </a:stretch>
        </p:blipFill>
        <p:spPr>
          <a:xfrm>
            <a:off x="401579" y="4487065"/>
            <a:ext cx="12859827" cy="83439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5" h="21600" fill="norm" stroke="1" extrusionOk="0">
                <a:moveTo>
                  <a:pt x="21340" y="0"/>
                </a:moveTo>
                <a:lnTo>
                  <a:pt x="21340" y="11908"/>
                </a:lnTo>
                <a:lnTo>
                  <a:pt x="21340" y="21600"/>
                </a:lnTo>
                <a:lnTo>
                  <a:pt x="21585" y="21600"/>
                </a:lnTo>
                <a:lnTo>
                  <a:pt x="21585" y="11908"/>
                </a:lnTo>
                <a:lnTo>
                  <a:pt x="21585" y="0"/>
                </a:lnTo>
                <a:lnTo>
                  <a:pt x="21340" y="0"/>
                </a:lnTo>
                <a:close/>
                <a:moveTo>
                  <a:pt x="8814" y="787"/>
                </a:moveTo>
                <a:cubicBezTo>
                  <a:pt x="8363" y="787"/>
                  <a:pt x="7317" y="952"/>
                  <a:pt x="6654" y="1127"/>
                </a:cubicBezTo>
                <a:cubicBezTo>
                  <a:pt x="4705" y="1643"/>
                  <a:pt x="2966" y="2865"/>
                  <a:pt x="2009" y="4392"/>
                </a:cubicBezTo>
                <a:lnTo>
                  <a:pt x="1776" y="4763"/>
                </a:lnTo>
                <a:lnTo>
                  <a:pt x="1824" y="5741"/>
                </a:lnTo>
                <a:cubicBezTo>
                  <a:pt x="1851" y="6283"/>
                  <a:pt x="1854" y="6748"/>
                  <a:pt x="1831" y="6784"/>
                </a:cubicBezTo>
                <a:cubicBezTo>
                  <a:pt x="1807" y="6820"/>
                  <a:pt x="1567" y="6784"/>
                  <a:pt x="1290" y="6704"/>
                </a:cubicBezTo>
                <a:lnTo>
                  <a:pt x="792" y="6559"/>
                </a:lnTo>
                <a:lnTo>
                  <a:pt x="628" y="6907"/>
                </a:lnTo>
                <a:cubicBezTo>
                  <a:pt x="407" y="7373"/>
                  <a:pt x="184" y="8072"/>
                  <a:pt x="82" y="8615"/>
                </a:cubicBezTo>
                <a:cubicBezTo>
                  <a:pt x="-10" y="9103"/>
                  <a:pt x="-15" y="9366"/>
                  <a:pt x="19" y="12022"/>
                </a:cubicBezTo>
                <a:cubicBezTo>
                  <a:pt x="40" y="13736"/>
                  <a:pt x="49" y="13868"/>
                  <a:pt x="169" y="14390"/>
                </a:cubicBezTo>
                <a:cubicBezTo>
                  <a:pt x="536" y="15979"/>
                  <a:pt x="1535" y="17619"/>
                  <a:pt x="2579" y="18343"/>
                </a:cubicBezTo>
                <a:cubicBezTo>
                  <a:pt x="2689" y="18419"/>
                  <a:pt x="2811" y="18453"/>
                  <a:pt x="2863" y="18423"/>
                </a:cubicBezTo>
                <a:cubicBezTo>
                  <a:pt x="2914" y="18394"/>
                  <a:pt x="3399" y="17827"/>
                  <a:pt x="3941" y="17163"/>
                </a:cubicBezTo>
                <a:cubicBezTo>
                  <a:pt x="6152" y="14455"/>
                  <a:pt x="8177" y="11964"/>
                  <a:pt x="8220" y="11901"/>
                </a:cubicBezTo>
                <a:cubicBezTo>
                  <a:pt x="8248" y="11861"/>
                  <a:pt x="8242" y="11768"/>
                  <a:pt x="8206" y="11663"/>
                </a:cubicBezTo>
                <a:cubicBezTo>
                  <a:pt x="8166" y="11548"/>
                  <a:pt x="8151" y="11190"/>
                  <a:pt x="8161" y="10584"/>
                </a:cubicBezTo>
                <a:lnTo>
                  <a:pt x="8175" y="9676"/>
                </a:lnTo>
                <a:lnTo>
                  <a:pt x="8297" y="9686"/>
                </a:lnTo>
                <a:cubicBezTo>
                  <a:pt x="8365" y="9692"/>
                  <a:pt x="8554" y="9721"/>
                  <a:pt x="8719" y="9752"/>
                </a:cubicBezTo>
                <a:lnTo>
                  <a:pt x="9020" y="9809"/>
                </a:lnTo>
                <a:lnTo>
                  <a:pt x="9049" y="9175"/>
                </a:lnTo>
                <a:cubicBezTo>
                  <a:pt x="9115" y="7768"/>
                  <a:pt x="9144" y="3533"/>
                  <a:pt x="9088" y="3479"/>
                </a:cubicBezTo>
                <a:cubicBezTo>
                  <a:pt x="9050" y="3443"/>
                  <a:pt x="9033" y="3005"/>
                  <a:pt x="9033" y="2106"/>
                </a:cubicBezTo>
                <a:lnTo>
                  <a:pt x="9033" y="787"/>
                </a:lnTo>
                <a:lnTo>
                  <a:pt x="8814" y="787"/>
                </a:lnTo>
                <a:close/>
                <a:moveTo>
                  <a:pt x="11885" y="2338"/>
                </a:moveTo>
                <a:lnTo>
                  <a:pt x="11856" y="2602"/>
                </a:lnTo>
                <a:cubicBezTo>
                  <a:pt x="11841" y="2748"/>
                  <a:pt x="11828" y="3362"/>
                  <a:pt x="11828" y="3968"/>
                </a:cubicBezTo>
                <a:cubicBezTo>
                  <a:pt x="11827" y="4613"/>
                  <a:pt x="11806" y="5101"/>
                  <a:pt x="11777" y="5146"/>
                </a:cubicBezTo>
                <a:cubicBezTo>
                  <a:pt x="11743" y="5199"/>
                  <a:pt x="11743" y="5708"/>
                  <a:pt x="11776" y="6730"/>
                </a:cubicBezTo>
                <a:cubicBezTo>
                  <a:pt x="11804" y="7560"/>
                  <a:pt x="11826" y="8396"/>
                  <a:pt x="11826" y="8588"/>
                </a:cubicBezTo>
                <a:lnTo>
                  <a:pt x="11827" y="8937"/>
                </a:lnTo>
                <a:lnTo>
                  <a:pt x="9398" y="11987"/>
                </a:lnTo>
                <a:lnTo>
                  <a:pt x="6969" y="15036"/>
                </a:lnTo>
                <a:lnTo>
                  <a:pt x="7003" y="16600"/>
                </a:lnTo>
                <a:cubicBezTo>
                  <a:pt x="7028" y="17746"/>
                  <a:pt x="7021" y="18178"/>
                  <a:pt x="6980" y="18218"/>
                </a:cubicBezTo>
                <a:cubicBezTo>
                  <a:pt x="6857" y="18335"/>
                  <a:pt x="6938" y="18478"/>
                  <a:pt x="7255" y="18701"/>
                </a:cubicBezTo>
                <a:cubicBezTo>
                  <a:pt x="8318" y="19451"/>
                  <a:pt x="9777" y="20012"/>
                  <a:pt x="11018" y="20148"/>
                </a:cubicBezTo>
                <a:cubicBezTo>
                  <a:pt x="13909" y="20466"/>
                  <a:pt x="16379" y="19672"/>
                  <a:pt x="18177" y="17846"/>
                </a:cubicBezTo>
                <a:cubicBezTo>
                  <a:pt x="19413" y="16591"/>
                  <a:pt x="20170" y="14787"/>
                  <a:pt x="20175" y="13084"/>
                </a:cubicBezTo>
                <a:cubicBezTo>
                  <a:pt x="20176" y="12791"/>
                  <a:pt x="20178" y="12159"/>
                  <a:pt x="20181" y="11680"/>
                </a:cubicBezTo>
                <a:cubicBezTo>
                  <a:pt x="20194" y="8824"/>
                  <a:pt x="20194" y="8814"/>
                  <a:pt x="20030" y="8196"/>
                </a:cubicBezTo>
                <a:cubicBezTo>
                  <a:pt x="19750" y="7137"/>
                  <a:pt x="19322" y="6287"/>
                  <a:pt x="18659" y="5473"/>
                </a:cubicBezTo>
                <a:cubicBezTo>
                  <a:pt x="17212" y="3696"/>
                  <a:pt x="14985" y="2566"/>
                  <a:pt x="12579" y="2389"/>
                </a:cubicBezTo>
                <a:lnTo>
                  <a:pt x="11885" y="2338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239" name="成人学习的规律"/>
          <p:cNvSpPr txBox="1"/>
          <p:nvPr/>
        </p:nvSpPr>
        <p:spPr>
          <a:xfrm>
            <a:off x="13339173" y="3304601"/>
            <a:ext cx="4687120" cy="844537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2067" tIns="92067" rIns="92067" bIns="92067" anchor="ctr">
            <a:spAutoFit/>
          </a:bodyPr>
          <a:lstStyle>
            <a:lvl1pPr defTabSz="1828800">
              <a:defRPr b="0" sz="400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成人学习的规律　</a:t>
            </a:r>
          </a:p>
        </p:txBody>
      </p:sp>
      <p:sp>
        <p:nvSpPr>
          <p:cNvPr id="240" name="向他人学习…"/>
          <p:cNvSpPr txBox="1"/>
          <p:nvPr/>
        </p:nvSpPr>
        <p:spPr>
          <a:xfrm rot="20741371">
            <a:off x="2514814" y="5276063"/>
            <a:ext cx="3089276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1828800">
              <a:defRPr b="0" sz="4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向他人学习</a:t>
            </a:r>
          </a:p>
          <a:p>
            <a:pPr defTabSz="1828800">
              <a:defRPr b="0" sz="4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1</a:t>
            </a:r>
            <a:r>
              <a:t>0%</a:t>
            </a:r>
          </a:p>
        </p:txBody>
      </p:sp>
      <p:sp>
        <p:nvSpPr>
          <p:cNvPr id="241" name="尝试和犯错误…"/>
          <p:cNvSpPr txBox="1"/>
          <p:nvPr/>
        </p:nvSpPr>
        <p:spPr>
          <a:xfrm>
            <a:off x="7112358" y="7887489"/>
            <a:ext cx="4918076" cy="1879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1828800">
              <a:defRPr b="0" sz="56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尝试和犯错误</a:t>
            </a:r>
          </a:p>
          <a:p>
            <a:pPr defTabSz="1828800">
              <a:defRPr b="0" sz="56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7</a:t>
            </a:r>
            <a:r>
              <a:t>0%</a:t>
            </a:r>
          </a:p>
        </p:txBody>
      </p:sp>
      <p:sp>
        <p:nvSpPr>
          <p:cNvPr id="242" name="课程、练习…"/>
          <p:cNvSpPr txBox="1"/>
          <p:nvPr/>
        </p:nvSpPr>
        <p:spPr>
          <a:xfrm>
            <a:off x="155933" y="7998614"/>
            <a:ext cx="3089276" cy="1320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/>
          <a:p>
            <a:pPr defTabSz="1828800">
              <a:defRPr b="0" sz="4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课程、练习</a:t>
            </a:r>
          </a:p>
          <a:p>
            <a:pPr defTabSz="1828800">
              <a:defRPr b="0" sz="4000">
                <a:solidFill>
                  <a:srgbClr val="FFFFFF"/>
                </a:solidFill>
                <a:effectLst>
                  <a:outerShdw sx="100000" sy="100000" kx="0" ky="0" algn="b" rotWithShape="0" blurRad="12700" dist="25400" dir="2700000">
                    <a:srgbClr val="DDDDDD"/>
                  </a:outerShdw>
                </a:effectLst>
                <a:latin typeface="Microsoft YaHei"/>
                <a:ea typeface="Microsoft YaHei"/>
                <a:cs typeface="Microsoft YaHei"/>
                <a:sym typeface="Microsoft YaHei"/>
              </a:defRPr>
            </a:pPr>
            <a:r>
              <a:t>20%</a:t>
            </a:r>
          </a:p>
        </p:txBody>
      </p:sp>
      <p:sp>
        <p:nvSpPr>
          <p:cNvPr id="243" name="尝试和犯错中学习：中国人有句俗话：“不撞南墙不回头”，在组织的实际发展中，我们需要强有力的执行者，也同时需要紧跟时代的变革者。沙盘模拟的过程，提供了低成本犯错的机会，让学员冲尝试和犯错中学习，又不会影响积极性和主动性。…"/>
          <p:cNvSpPr txBox="1"/>
          <p:nvPr/>
        </p:nvSpPr>
        <p:spPr>
          <a:xfrm>
            <a:off x="13187960" y="4550077"/>
            <a:ext cx="10456600" cy="73677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96874" indent="-396874" algn="l">
              <a:spcBef>
                <a:spcPts val="2900"/>
              </a:spcBef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尝试和犯错中学习：中国人有句俗话：“不撞南墙不回头”，在组织的实际发展中，我们需要强有力的执行者，也同时需要紧跟时代的变革者。</a:t>
            </a:r>
            <a:r>
              <a:rPr u="sng"/>
              <a:t>沙盘模拟的过程，提供了低成本犯错的机会，让学员冲尝试和犯错中学习，又不会影响积极性和主动性。</a:t>
            </a:r>
            <a:endParaRPr u="sng"/>
          </a:p>
          <a:p>
            <a:pPr marL="396874" indent="-396874" algn="l">
              <a:spcBef>
                <a:spcPts val="2900"/>
              </a:spcBef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课程和联系中学习：在沙盘模拟中，50%的时间用来体验，50%的时间用来授课和成果输出联系。</a:t>
            </a:r>
            <a:r>
              <a:rPr u="sng"/>
              <a:t>保证了课堂的经凑性，也提升了学员的主动学习动力和对接工作的链接性。</a:t>
            </a:r>
            <a:endParaRPr u="sng"/>
          </a:p>
          <a:p>
            <a:pPr marL="396874" indent="-396874" algn="l">
              <a:spcBef>
                <a:spcPts val="2900"/>
              </a:spcBef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向他人学习：在沙盘模拟培训中，每一位参与者都有充足的时间可以将自己的经验表达出来，并用于场景模拟，以验证其合理性，同时，</a:t>
            </a:r>
            <a:r>
              <a:rPr u="sng"/>
              <a:t>参与者之间的经验交流又促进了组织内部的知识传递。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矩形"/>
          <p:cNvSpPr/>
          <p:nvPr/>
        </p:nvSpPr>
        <p:spPr>
          <a:xfrm>
            <a:off x="10209" y="593939"/>
            <a:ext cx="835869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46" name="开发背景：VUCA时代企业经营那些“坑”"/>
          <p:cNvSpPr txBox="1"/>
          <p:nvPr/>
        </p:nvSpPr>
        <p:spPr>
          <a:xfrm>
            <a:off x="1645007" y="466939"/>
            <a:ext cx="18120869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开发背景：VUCA时代企业经营那些“坑”</a:t>
            </a:r>
          </a:p>
        </p:txBody>
      </p:sp>
      <p:sp>
        <p:nvSpPr>
          <p:cNvPr id="247" name="矩形"/>
          <p:cNvSpPr/>
          <p:nvPr/>
        </p:nvSpPr>
        <p:spPr>
          <a:xfrm>
            <a:off x="932785" y="593939"/>
            <a:ext cx="212071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48" name="矩形"/>
          <p:cNvSpPr/>
          <p:nvPr/>
        </p:nvSpPr>
        <p:spPr>
          <a:xfrm>
            <a:off x="1214268" y="593939"/>
            <a:ext cx="62550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49" name="线条"/>
          <p:cNvSpPr/>
          <p:nvPr/>
        </p:nvSpPr>
        <p:spPr>
          <a:xfrm flipH="1">
            <a:off x="20882674" y="1676874"/>
            <a:ext cx="276691" cy="301107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250" name="线条"/>
          <p:cNvSpPr/>
          <p:nvPr/>
        </p:nvSpPr>
        <p:spPr>
          <a:xfrm flipH="1">
            <a:off x="20363046" y="2208016"/>
            <a:ext cx="276691" cy="301107"/>
          </a:xfrm>
          <a:prstGeom prst="line">
            <a:avLst/>
          </a:prstGeom>
          <a:ln w="25400">
            <a:solidFill>
              <a:srgbClr val="000000"/>
            </a:solidFill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grpSp>
        <p:nvGrpSpPr>
          <p:cNvPr id="303" name="成组"/>
          <p:cNvGrpSpPr/>
          <p:nvPr/>
        </p:nvGrpSpPr>
        <p:grpSpPr>
          <a:xfrm>
            <a:off x="64471" y="-283971"/>
            <a:ext cx="26224137" cy="13859775"/>
            <a:chOff x="-67604" y="-67607"/>
            <a:chExt cx="26224134" cy="13859774"/>
          </a:xfrm>
        </p:grpSpPr>
        <p:pic>
          <p:nvPicPr>
            <p:cNvPr id="251" name="线条 形状" descr="线条 形状"/>
            <p:cNvPicPr>
              <a:picLocks noChangeAspect="0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 rot="20086479">
              <a:off x="-361005" y="4360490"/>
              <a:ext cx="21551371" cy="3445427"/>
            </a:xfrm>
            <a:prstGeom prst="rect">
              <a:avLst/>
            </a:prstGeom>
            <a:effectLst/>
          </p:spPr>
        </p:pic>
        <p:pic>
          <p:nvPicPr>
            <p:cNvPr id="253" name="线条 形状" descr="线条 形状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 rot="18275372">
              <a:off x="15341668" y="5357635"/>
              <a:ext cx="11248417" cy="4853575"/>
            </a:xfrm>
            <a:prstGeom prst="rect">
              <a:avLst/>
            </a:prstGeom>
            <a:effectLst/>
          </p:spPr>
        </p:pic>
        <p:pic>
          <p:nvPicPr>
            <p:cNvPr id="255" name="线条 线条" descr="线条 线条"/>
            <p:cNvPicPr>
              <a:picLocks noChangeAspect="0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 rot="145188">
              <a:off x="19279046" y="2950461"/>
              <a:ext cx="692038" cy="744142"/>
            </a:xfrm>
            <a:prstGeom prst="rect">
              <a:avLst/>
            </a:prstGeom>
            <a:effectLst/>
          </p:spPr>
        </p:pic>
        <p:pic>
          <p:nvPicPr>
            <p:cNvPr id="257" name="线条 线条" descr="线条 线条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 rot="21099289">
              <a:off x="17828866" y="4371328"/>
              <a:ext cx="1129793" cy="1220527"/>
            </a:xfrm>
            <a:prstGeom prst="rect">
              <a:avLst/>
            </a:prstGeom>
            <a:effectLst/>
          </p:spPr>
        </p:pic>
        <p:pic>
          <p:nvPicPr>
            <p:cNvPr id="259" name="线条 形状" descr="线条 形状"/>
            <p:cNvPicPr>
              <a:picLocks noChangeAspect="0"/>
            </p:cNvPicPr>
            <p:nvPr/>
          </p:nvPicPr>
          <p:blipFill>
            <a:blip r:embed="rId6">
              <a:extLst/>
            </a:blip>
            <a:stretch>
              <a:fillRect/>
            </a:stretch>
          </p:blipFill>
          <p:spPr>
            <a:xfrm rot="21099289">
              <a:off x="15559726" y="6488349"/>
              <a:ext cx="1884546" cy="1141085"/>
            </a:xfrm>
            <a:prstGeom prst="rect">
              <a:avLst/>
            </a:prstGeom>
            <a:effectLst/>
          </p:spPr>
        </p:pic>
        <p:pic>
          <p:nvPicPr>
            <p:cNvPr id="261" name="线条 形状" descr="线条 形状"/>
            <p:cNvPicPr>
              <a:picLocks noChangeAspect="0"/>
            </p:cNvPicPr>
            <p:nvPr/>
          </p:nvPicPr>
          <p:blipFill>
            <a:blip r:embed="rId7">
              <a:extLst/>
            </a:blip>
            <a:stretch>
              <a:fillRect/>
            </a:stretch>
          </p:blipFill>
          <p:spPr>
            <a:xfrm rot="21099289">
              <a:off x="12356376" y="8764682"/>
              <a:ext cx="2302833" cy="2936078"/>
            </a:xfrm>
            <a:prstGeom prst="rect">
              <a:avLst/>
            </a:prstGeom>
            <a:effectLst/>
          </p:spPr>
        </p:pic>
        <p:grpSp>
          <p:nvGrpSpPr>
            <p:cNvPr id="265" name="成组"/>
            <p:cNvGrpSpPr/>
            <p:nvPr/>
          </p:nvGrpSpPr>
          <p:grpSpPr>
            <a:xfrm>
              <a:off x="3638451" y="9295300"/>
              <a:ext cx="3744530" cy="1270001"/>
              <a:chOff x="0" y="0"/>
              <a:chExt cx="3744528" cy="1270000"/>
            </a:xfrm>
          </p:grpSpPr>
          <p:sp>
            <p:nvSpPr>
              <p:cNvPr id="263" name="椭圆形"/>
              <p:cNvSpPr/>
              <p:nvPr/>
            </p:nvSpPr>
            <p:spPr>
              <a:xfrm>
                <a:off x="0" y="0"/>
                <a:ext cx="3744529" cy="1270000"/>
              </a:xfrm>
              <a:prstGeom prst="ellipse">
                <a:avLst/>
              </a:prstGeom>
              <a:solidFill>
                <a:schemeClr val="accent1">
                  <a:hueOff val="114395"/>
                  <a:lumOff val="-24975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b="0"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sp>
            <p:nvSpPr>
              <p:cNvPr id="264" name="椭圆形"/>
              <p:cNvSpPr/>
              <p:nvPr/>
            </p:nvSpPr>
            <p:spPr>
              <a:xfrm>
                <a:off x="245116" y="419507"/>
                <a:ext cx="3254296" cy="850493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b="0"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</p:grpSp>
        <p:grpSp>
          <p:nvGrpSpPr>
            <p:cNvPr id="268" name="成组"/>
            <p:cNvGrpSpPr/>
            <p:nvPr/>
          </p:nvGrpSpPr>
          <p:grpSpPr>
            <a:xfrm>
              <a:off x="13410976" y="10688611"/>
              <a:ext cx="3744530" cy="1270001"/>
              <a:chOff x="0" y="0"/>
              <a:chExt cx="3744528" cy="1270000"/>
            </a:xfrm>
          </p:grpSpPr>
          <p:sp>
            <p:nvSpPr>
              <p:cNvPr id="266" name="椭圆形"/>
              <p:cNvSpPr/>
              <p:nvPr/>
            </p:nvSpPr>
            <p:spPr>
              <a:xfrm>
                <a:off x="0" y="0"/>
                <a:ext cx="3744529" cy="1270000"/>
              </a:xfrm>
              <a:prstGeom prst="ellipse">
                <a:avLst/>
              </a:prstGeom>
              <a:solidFill>
                <a:schemeClr val="accent1">
                  <a:hueOff val="114395"/>
                  <a:lumOff val="-24975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b="0"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sp>
            <p:nvSpPr>
              <p:cNvPr id="267" name="椭圆形"/>
              <p:cNvSpPr/>
              <p:nvPr/>
            </p:nvSpPr>
            <p:spPr>
              <a:xfrm>
                <a:off x="245116" y="419507"/>
                <a:ext cx="3254296" cy="850493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b="0"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</p:grpSp>
        <p:grpSp>
          <p:nvGrpSpPr>
            <p:cNvPr id="271" name="成组"/>
            <p:cNvGrpSpPr/>
            <p:nvPr/>
          </p:nvGrpSpPr>
          <p:grpSpPr>
            <a:xfrm>
              <a:off x="9927640" y="8033783"/>
              <a:ext cx="3744529" cy="1270001"/>
              <a:chOff x="0" y="0"/>
              <a:chExt cx="3744528" cy="1270000"/>
            </a:xfrm>
          </p:grpSpPr>
          <p:sp>
            <p:nvSpPr>
              <p:cNvPr id="269" name="椭圆形"/>
              <p:cNvSpPr/>
              <p:nvPr/>
            </p:nvSpPr>
            <p:spPr>
              <a:xfrm>
                <a:off x="0" y="0"/>
                <a:ext cx="3744529" cy="1270000"/>
              </a:xfrm>
              <a:prstGeom prst="ellipse">
                <a:avLst/>
              </a:prstGeom>
              <a:solidFill>
                <a:schemeClr val="accent1">
                  <a:hueOff val="114395"/>
                  <a:lumOff val="-24975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b="0"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sp>
            <p:nvSpPr>
              <p:cNvPr id="270" name="椭圆形"/>
              <p:cNvSpPr/>
              <p:nvPr/>
            </p:nvSpPr>
            <p:spPr>
              <a:xfrm>
                <a:off x="245116" y="419507"/>
                <a:ext cx="3254296" cy="850493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b="0"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</p:grpSp>
        <p:grpSp>
          <p:nvGrpSpPr>
            <p:cNvPr id="274" name="成组"/>
            <p:cNvGrpSpPr/>
            <p:nvPr/>
          </p:nvGrpSpPr>
          <p:grpSpPr>
            <a:xfrm>
              <a:off x="13544653" y="6457684"/>
              <a:ext cx="1804121" cy="635001"/>
              <a:chOff x="0" y="0"/>
              <a:chExt cx="1804120" cy="635000"/>
            </a:xfrm>
          </p:grpSpPr>
          <p:sp>
            <p:nvSpPr>
              <p:cNvPr id="272" name="椭圆形"/>
              <p:cNvSpPr/>
              <p:nvPr/>
            </p:nvSpPr>
            <p:spPr>
              <a:xfrm>
                <a:off x="0" y="0"/>
                <a:ext cx="1804121" cy="635000"/>
              </a:xfrm>
              <a:prstGeom prst="ellipse">
                <a:avLst/>
              </a:prstGeom>
              <a:solidFill>
                <a:schemeClr val="accent1">
                  <a:hueOff val="114395"/>
                  <a:lumOff val="-24975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b="0"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sp>
            <p:nvSpPr>
              <p:cNvPr id="273" name="椭圆形"/>
              <p:cNvSpPr/>
              <p:nvPr/>
            </p:nvSpPr>
            <p:spPr>
              <a:xfrm>
                <a:off x="118097" y="209753"/>
                <a:ext cx="1567926" cy="425247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b="0"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</p:grpSp>
        <p:grpSp>
          <p:nvGrpSpPr>
            <p:cNvPr id="277" name="成组"/>
            <p:cNvGrpSpPr/>
            <p:nvPr/>
          </p:nvGrpSpPr>
          <p:grpSpPr>
            <a:xfrm>
              <a:off x="16473706" y="5453086"/>
              <a:ext cx="1215589" cy="318295"/>
              <a:chOff x="0" y="0"/>
              <a:chExt cx="1215588" cy="318293"/>
            </a:xfrm>
          </p:grpSpPr>
          <p:sp>
            <p:nvSpPr>
              <p:cNvPr id="275" name="椭圆形"/>
              <p:cNvSpPr/>
              <p:nvPr/>
            </p:nvSpPr>
            <p:spPr>
              <a:xfrm>
                <a:off x="0" y="0"/>
                <a:ext cx="1215589" cy="318294"/>
              </a:xfrm>
              <a:prstGeom prst="ellipse">
                <a:avLst/>
              </a:prstGeom>
              <a:solidFill>
                <a:schemeClr val="accent1">
                  <a:hueOff val="114395"/>
                  <a:lumOff val="-24975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b="0"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sp>
            <p:nvSpPr>
              <p:cNvPr id="276" name="椭圆形"/>
              <p:cNvSpPr/>
              <p:nvPr/>
            </p:nvSpPr>
            <p:spPr>
              <a:xfrm>
                <a:off x="79572" y="105138"/>
                <a:ext cx="1056444" cy="213156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b="0"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</p:grpSp>
        <p:grpSp>
          <p:nvGrpSpPr>
            <p:cNvPr id="280" name="成组"/>
            <p:cNvGrpSpPr/>
            <p:nvPr/>
          </p:nvGrpSpPr>
          <p:grpSpPr>
            <a:xfrm>
              <a:off x="16924019" y="6899745"/>
              <a:ext cx="1215589" cy="318294"/>
              <a:chOff x="0" y="0"/>
              <a:chExt cx="1215588" cy="318293"/>
            </a:xfrm>
          </p:grpSpPr>
          <p:sp>
            <p:nvSpPr>
              <p:cNvPr id="278" name="椭圆形"/>
              <p:cNvSpPr/>
              <p:nvPr/>
            </p:nvSpPr>
            <p:spPr>
              <a:xfrm>
                <a:off x="0" y="0"/>
                <a:ext cx="1215589" cy="318294"/>
              </a:xfrm>
              <a:prstGeom prst="ellipse">
                <a:avLst/>
              </a:prstGeom>
              <a:solidFill>
                <a:schemeClr val="accent1">
                  <a:hueOff val="114395"/>
                  <a:lumOff val="-24975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b="0"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sp>
            <p:nvSpPr>
              <p:cNvPr id="279" name="椭圆形"/>
              <p:cNvSpPr/>
              <p:nvPr/>
            </p:nvSpPr>
            <p:spPr>
              <a:xfrm>
                <a:off x="79572" y="105138"/>
                <a:ext cx="1056444" cy="213156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b="0"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</p:grpSp>
        <p:grpSp>
          <p:nvGrpSpPr>
            <p:cNvPr id="283" name="成组"/>
            <p:cNvGrpSpPr/>
            <p:nvPr/>
          </p:nvGrpSpPr>
          <p:grpSpPr>
            <a:xfrm>
              <a:off x="18532873" y="5453086"/>
              <a:ext cx="1215589" cy="318295"/>
              <a:chOff x="0" y="0"/>
              <a:chExt cx="1215588" cy="318293"/>
            </a:xfrm>
          </p:grpSpPr>
          <p:sp>
            <p:nvSpPr>
              <p:cNvPr id="281" name="椭圆形"/>
              <p:cNvSpPr/>
              <p:nvPr/>
            </p:nvSpPr>
            <p:spPr>
              <a:xfrm>
                <a:off x="0" y="0"/>
                <a:ext cx="1215589" cy="318294"/>
              </a:xfrm>
              <a:prstGeom prst="ellipse">
                <a:avLst/>
              </a:prstGeom>
              <a:solidFill>
                <a:schemeClr val="accent1">
                  <a:hueOff val="114395"/>
                  <a:lumOff val="-24975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b="0"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sp>
            <p:nvSpPr>
              <p:cNvPr id="282" name="椭圆形"/>
              <p:cNvSpPr/>
              <p:nvPr/>
            </p:nvSpPr>
            <p:spPr>
              <a:xfrm>
                <a:off x="79572" y="105138"/>
                <a:ext cx="1056444" cy="213156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b="0"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</p:grpSp>
        <p:grpSp>
          <p:nvGrpSpPr>
            <p:cNvPr id="286" name="成组"/>
            <p:cNvGrpSpPr/>
            <p:nvPr/>
          </p:nvGrpSpPr>
          <p:grpSpPr>
            <a:xfrm>
              <a:off x="18121017" y="3774918"/>
              <a:ext cx="678733" cy="252516"/>
              <a:chOff x="0" y="0"/>
              <a:chExt cx="678731" cy="252514"/>
            </a:xfrm>
          </p:grpSpPr>
          <p:sp>
            <p:nvSpPr>
              <p:cNvPr id="284" name="椭圆形"/>
              <p:cNvSpPr/>
              <p:nvPr/>
            </p:nvSpPr>
            <p:spPr>
              <a:xfrm>
                <a:off x="-1" y="0"/>
                <a:ext cx="678733" cy="252515"/>
              </a:xfrm>
              <a:prstGeom prst="ellipse">
                <a:avLst/>
              </a:prstGeom>
              <a:solidFill>
                <a:schemeClr val="accent1">
                  <a:hueOff val="114395"/>
                  <a:lumOff val="-24975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b="0"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sp>
            <p:nvSpPr>
              <p:cNvPr id="285" name="椭圆形"/>
              <p:cNvSpPr/>
              <p:nvPr/>
            </p:nvSpPr>
            <p:spPr>
              <a:xfrm>
                <a:off x="44429" y="83410"/>
                <a:ext cx="589874" cy="169105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b="0"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</p:grpSp>
        <p:grpSp>
          <p:nvGrpSpPr>
            <p:cNvPr id="289" name="成组"/>
            <p:cNvGrpSpPr/>
            <p:nvPr/>
          </p:nvGrpSpPr>
          <p:grpSpPr>
            <a:xfrm>
              <a:off x="19482816" y="4090518"/>
              <a:ext cx="678733" cy="252516"/>
              <a:chOff x="0" y="0"/>
              <a:chExt cx="678731" cy="252514"/>
            </a:xfrm>
          </p:grpSpPr>
          <p:sp>
            <p:nvSpPr>
              <p:cNvPr id="287" name="椭圆形"/>
              <p:cNvSpPr/>
              <p:nvPr/>
            </p:nvSpPr>
            <p:spPr>
              <a:xfrm>
                <a:off x="-1" y="0"/>
                <a:ext cx="678733" cy="252515"/>
              </a:xfrm>
              <a:prstGeom prst="ellipse">
                <a:avLst/>
              </a:prstGeom>
              <a:solidFill>
                <a:schemeClr val="accent1">
                  <a:hueOff val="114395"/>
                  <a:lumOff val="-24975"/>
                </a:schemeClr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b="0"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  <p:sp>
            <p:nvSpPr>
              <p:cNvPr id="288" name="椭圆形"/>
              <p:cNvSpPr/>
              <p:nvPr/>
            </p:nvSpPr>
            <p:spPr>
              <a:xfrm>
                <a:off x="44429" y="83410"/>
                <a:ext cx="589874" cy="169105"/>
              </a:xfrm>
              <a:prstGeom prst="ellipse">
                <a:avLst/>
              </a:prstGeom>
              <a:solidFill>
                <a:srgbClr val="000000"/>
              </a:solidFill>
              <a:ln w="12700" cap="flat">
                <a:noFill/>
                <a:miter lim="400000"/>
              </a:ln>
              <a:effectLst/>
            </p:spPr>
            <p:txBody>
              <a:bodyPr wrap="square" lIns="0" tIns="0" rIns="0" bIns="0" numCol="1" anchor="ctr">
                <a:noAutofit/>
              </a:bodyPr>
              <a:lstStyle/>
              <a:p>
                <a:pPr>
                  <a:defRPr b="0" sz="3200">
                    <a:solidFill>
                      <a:srgbClr val="FFFFFF"/>
                    </a:solidFill>
                    <a:latin typeface="+mn-lt"/>
                    <a:ea typeface="+mn-ea"/>
                    <a:cs typeface="+mn-cs"/>
                    <a:sym typeface="Helvetica Neue Medium"/>
                  </a:defRPr>
                </a:pPr>
              </a:p>
            </p:txBody>
          </p:sp>
        </p:grpSp>
        <p:pic>
          <p:nvPicPr>
            <p:cNvPr id="290" name="u=2752418046,2950130224&amp;fm=26&amp;gp=0.jpg" descr="u=2752418046,2950130224&amp;fm=26&amp;gp=0.jpg"/>
            <p:cNvPicPr>
              <a:picLocks noChangeAspect="1"/>
            </p:cNvPicPr>
            <p:nvPr/>
          </p:nvPicPr>
          <p:blipFill>
            <a:blip r:embed="rId8">
              <a:extLst/>
            </a:blip>
            <a:srcRect l="1404" t="1720" r="872" b="277"/>
            <a:stretch>
              <a:fillRect/>
            </a:stretch>
          </p:blipFill>
          <p:spPr>
            <a:xfrm>
              <a:off x="3185887" y="3228793"/>
              <a:ext cx="6205366" cy="4766881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564" h="21597" fill="norm" stroke="1" extrusionOk="0">
                  <a:moveTo>
                    <a:pt x="17599" y="0"/>
                  </a:moveTo>
                  <a:cubicBezTo>
                    <a:pt x="17269" y="-3"/>
                    <a:pt x="16834" y="94"/>
                    <a:pt x="16580" y="245"/>
                  </a:cubicBezTo>
                  <a:cubicBezTo>
                    <a:pt x="16343" y="385"/>
                    <a:pt x="16334" y="428"/>
                    <a:pt x="16334" y="1410"/>
                  </a:cubicBezTo>
                  <a:cubicBezTo>
                    <a:pt x="16334" y="2115"/>
                    <a:pt x="16298" y="2445"/>
                    <a:pt x="16217" y="2483"/>
                  </a:cubicBezTo>
                  <a:cubicBezTo>
                    <a:pt x="16153" y="2513"/>
                    <a:pt x="15447" y="2624"/>
                    <a:pt x="14650" y="2728"/>
                  </a:cubicBezTo>
                  <a:cubicBezTo>
                    <a:pt x="13853" y="2832"/>
                    <a:pt x="11335" y="3159"/>
                    <a:pt x="9054" y="3458"/>
                  </a:cubicBezTo>
                  <a:cubicBezTo>
                    <a:pt x="6772" y="3756"/>
                    <a:pt x="4874" y="3975"/>
                    <a:pt x="4836" y="3945"/>
                  </a:cubicBezTo>
                  <a:cubicBezTo>
                    <a:pt x="4799" y="3915"/>
                    <a:pt x="4742" y="3360"/>
                    <a:pt x="4709" y="2712"/>
                  </a:cubicBezTo>
                  <a:cubicBezTo>
                    <a:pt x="4677" y="2063"/>
                    <a:pt x="4631" y="1509"/>
                    <a:pt x="4609" y="1480"/>
                  </a:cubicBezTo>
                  <a:cubicBezTo>
                    <a:pt x="4477" y="1308"/>
                    <a:pt x="3770" y="1321"/>
                    <a:pt x="3348" y="1503"/>
                  </a:cubicBezTo>
                  <a:cubicBezTo>
                    <a:pt x="2809" y="1737"/>
                    <a:pt x="2820" y="1689"/>
                    <a:pt x="2970" y="3098"/>
                  </a:cubicBezTo>
                  <a:cubicBezTo>
                    <a:pt x="3025" y="3614"/>
                    <a:pt x="3036" y="4077"/>
                    <a:pt x="2994" y="4128"/>
                  </a:cubicBezTo>
                  <a:cubicBezTo>
                    <a:pt x="2952" y="4180"/>
                    <a:pt x="2265" y="4314"/>
                    <a:pt x="1470" y="4425"/>
                  </a:cubicBezTo>
                  <a:cubicBezTo>
                    <a:pt x="674" y="4536"/>
                    <a:pt x="13" y="4638"/>
                    <a:pt x="1" y="4653"/>
                  </a:cubicBezTo>
                  <a:cubicBezTo>
                    <a:pt x="-11" y="4669"/>
                    <a:pt x="107" y="5858"/>
                    <a:pt x="262" y="7295"/>
                  </a:cubicBezTo>
                  <a:cubicBezTo>
                    <a:pt x="1272" y="16667"/>
                    <a:pt x="1349" y="17300"/>
                    <a:pt x="1477" y="17406"/>
                  </a:cubicBezTo>
                  <a:cubicBezTo>
                    <a:pt x="1661" y="17557"/>
                    <a:pt x="2396" y="17543"/>
                    <a:pt x="3310" y="17371"/>
                  </a:cubicBezTo>
                  <a:cubicBezTo>
                    <a:pt x="3806" y="17278"/>
                    <a:pt x="4118" y="17268"/>
                    <a:pt x="4176" y="17343"/>
                  </a:cubicBezTo>
                  <a:cubicBezTo>
                    <a:pt x="4225" y="17407"/>
                    <a:pt x="4349" y="18351"/>
                    <a:pt x="4452" y="19439"/>
                  </a:cubicBezTo>
                  <a:cubicBezTo>
                    <a:pt x="4554" y="20528"/>
                    <a:pt x="4663" y="21472"/>
                    <a:pt x="4694" y="21538"/>
                  </a:cubicBezTo>
                  <a:cubicBezTo>
                    <a:pt x="4707" y="21565"/>
                    <a:pt x="4727" y="21579"/>
                    <a:pt x="4745" y="21597"/>
                  </a:cubicBezTo>
                  <a:cubicBezTo>
                    <a:pt x="4950" y="21569"/>
                    <a:pt x="5072" y="21533"/>
                    <a:pt x="5112" y="21475"/>
                  </a:cubicBezTo>
                  <a:cubicBezTo>
                    <a:pt x="5194" y="21336"/>
                    <a:pt x="5205" y="20767"/>
                    <a:pt x="5155" y="19234"/>
                  </a:cubicBezTo>
                  <a:lnTo>
                    <a:pt x="5089" y="17163"/>
                  </a:lnTo>
                  <a:lnTo>
                    <a:pt x="5191" y="17109"/>
                  </a:lnTo>
                  <a:cubicBezTo>
                    <a:pt x="5191" y="17109"/>
                    <a:pt x="5191" y="17106"/>
                    <a:pt x="5191" y="17105"/>
                  </a:cubicBezTo>
                  <a:cubicBezTo>
                    <a:pt x="5191" y="17105"/>
                    <a:pt x="5201" y="17102"/>
                    <a:pt x="5202" y="17102"/>
                  </a:cubicBezTo>
                  <a:lnTo>
                    <a:pt x="5311" y="17044"/>
                  </a:lnTo>
                  <a:cubicBezTo>
                    <a:pt x="5433" y="16979"/>
                    <a:pt x="6460" y="16757"/>
                    <a:pt x="7592" y="16550"/>
                  </a:cubicBezTo>
                  <a:cubicBezTo>
                    <a:pt x="8723" y="16342"/>
                    <a:pt x="11093" y="15896"/>
                    <a:pt x="12857" y="15559"/>
                  </a:cubicBezTo>
                  <a:cubicBezTo>
                    <a:pt x="14622" y="15222"/>
                    <a:pt x="16157" y="14965"/>
                    <a:pt x="16269" y="14985"/>
                  </a:cubicBezTo>
                  <a:cubicBezTo>
                    <a:pt x="16300" y="14991"/>
                    <a:pt x="16325" y="15000"/>
                    <a:pt x="16348" y="15014"/>
                  </a:cubicBezTo>
                  <a:cubicBezTo>
                    <a:pt x="16352" y="15015"/>
                    <a:pt x="16386" y="15008"/>
                    <a:pt x="16388" y="15009"/>
                  </a:cubicBezTo>
                  <a:cubicBezTo>
                    <a:pt x="16489" y="15059"/>
                    <a:pt x="16522" y="15535"/>
                    <a:pt x="16542" y="17240"/>
                  </a:cubicBezTo>
                  <a:lnTo>
                    <a:pt x="16552" y="18121"/>
                  </a:lnTo>
                  <a:cubicBezTo>
                    <a:pt x="16578" y="18815"/>
                    <a:pt x="16608" y="19378"/>
                    <a:pt x="16633" y="19411"/>
                  </a:cubicBezTo>
                  <a:cubicBezTo>
                    <a:pt x="16640" y="19419"/>
                    <a:pt x="16662" y="19419"/>
                    <a:pt x="16675" y="19425"/>
                  </a:cubicBezTo>
                  <a:lnTo>
                    <a:pt x="16780" y="19445"/>
                  </a:lnTo>
                  <a:cubicBezTo>
                    <a:pt x="16824" y="19443"/>
                    <a:pt x="16871" y="19439"/>
                    <a:pt x="16920" y="19423"/>
                  </a:cubicBezTo>
                  <a:cubicBezTo>
                    <a:pt x="17137" y="19352"/>
                    <a:pt x="17144" y="19307"/>
                    <a:pt x="17260" y="17125"/>
                  </a:cubicBezTo>
                  <a:cubicBezTo>
                    <a:pt x="17287" y="16606"/>
                    <a:pt x="17314" y="16316"/>
                    <a:pt x="17340" y="15978"/>
                  </a:cubicBezTo>
                  <a:cubicBezTo>
                    <a:pt x="17346" y="15880"/>
                    <a:pt x="17352" y="15790"/>
                    <a:pt x="17358" y="15708"/>
                  </a:cubicBezTo>
                  <a:cubicBezTo>
                    <a:pt x="17370" y="15569"/>
                    <a:pt x="17382" y="15386"/>
                    <a:pt x="17395" y="15282"/>
                  </a:cubicBezTo>
                  <a:cubicBezTo>
                    <a:pt x="17408" y="15158"/>
                    <a:pt x="17423" y="15032"/>
                    <a:pt x="17439" y="14962"/>
                  </a:cubicBezTo>
                  <a:cubicBezTo>
                    <a:pt x="17439" y="14961"/>
                    <a:pt x="17439" y="14959"/>
                    <a:pt x="17439" y="14958"/>
                  </a:cubicBezTo>
                  <a:cubicBezTo>
                    <a:pt x="17452" y="14903"/>
                    <a:pt x="17467" y="14862"/>
                    <a:pt x="17483" y="14831"/>
                  </a:cubicBezTo>
                  <a:cubicBezTo>
                    <a:pt x="17490" y="14816"/>
                    <a:pt x="17496" y="14780"/>
                    <a:pt x="17502" y="14773"/>
                  </a:cubicBezTo>
                  <a:cubicBezTo>
                    <a:pt x="17506" y="14770"/>
                    <a:pt x="17534" y="14761"/>
                    <a:pt x="17542" y="14757"/>
                  </a:cubicBezTo>
                  <a:cubicBezTo>
                    <a:pt x="17557" y="14746"/>
                    <a:pt x="17572" y="14735"/>
                    <a:pt x="17589" y="14726"/>
                  </a:cubicBezTo>
                  <a:cubicBezTo>
                    <a:pt x="17595" y="14724"/>
                    <a:pt x="17653" y="14712"/>
                    <a:pt x="17664" y="14708"/>
                  </a:cubicBezTo>
                  <a:cubicBezTo>
                    <a:pt x="17961" y="14612"/>
                    <a:pt x="18651" y="14453"/>
                    <a:pt x="19436" y="14306"/>
                  </a:cubicBezTo>
                  <a:cubicBezTo>
                    <a:pt x="20430" y="14120"/>
                    <a:pt x="21322" y="13940"/>
                    <a:pt x="21418" y="13905"/>
                  </a:cubicBezTo>
                  <a:cubicBezTo>
                    <a:pt x="21584" y="13844"/>
                    <a:pt x="21589" y="13715"/>
                    <a:pt x="21528" y="11265"/>
                  </a:cubicBezTo>
                  <a:cubicBezTo>
                    <a:pt x="21493" y="9849"/>
                    <a:pt x="21426" y="7567"/>
                    <a:pt x="21379" y="6194"/>
                  </a:cubicBezTo>
                  <a:cubicBezTo>
                    <a:pt x="21332" y="4822"/>
                    <a:pt x="21293" y="3389"/>
                    <a:pt x="21292" y="3008"/>
                  </a:cubicBezTo>
                  <a:lnTo>
                    <a:pt x="21289" y="2316"/>
                  </a:lnTo>
                  <a:lnTo>
                    <a:pt x="20721" y="2152"/>
                  </a:lnTo>
                  <a:cubicBezTo>
                    <a:pt x="20272" y="2022"/>
                    <a:pt x="19940" y="2015"/>
                    <a:pt x="19128" y="2118"/>
                  </a:cubicBezTo>
                  <a:cubicBezTo>
                    <a:pt x="18564" y="2190"/>
                    <a:pt x="18082" y="2221"/>
                    <a:pt x="18057" y="2188"/>
                  </a:cubicBezTo>
                  <a:cubicBezTo>
                    <a:pt x="18031" y="2155"/>
                    <a:pt x="18039" y="1676"/>
                    <a:pt x="18073" y="1124"/>
                  </a:cubicBezTo>
                  <a:lnTo>
                    <a:pt x="18135" y="120"/>
                  </a:lnTo>
                  <a:lnTo>
                    <a:pt x="17883" y="38"/>
                  </a:lnTo>
                  <a:cubicBezTo>
                    <a:pt x="17807" y="13"/>
                    <a:pt x="17709" y="1"/>
                    <a:pt x="17599" y="0"/>
                  </a:cubicBezTo>
                  <a:close/>
                </a:path>
              </a:pathLst>
            </a:custGeom>
            <a:ln w="12700" cap="flat">
              <a:noFill/>
              <a:miter lim="400000"/>
            </a:ln>
            <a:effectLst/>
          </p:spPr>
        </p:pic>
        <p:grpSp>
          <p:nvGrpSpPr>
            <p:cNvPr id="293" name="u=1788460535,2879168925&amp;fm=26&amp;gp=0.jpg.png"/>
            <p:cNvGrpSpPr/>
            <p:nvPr/>
          </p:nvGrpSpPr>
          <p:grpSpPr>
            <a:xfrm rot="20760000">
              <a:off x="4270190" y="4334509"/>
              <a:ext cx="4385998" cy="2222977"/>
              <a:chOff x="0" y="0"/>
              <a:chExt cx="4385996" cy="2222975"/>
            </a:xfrm>
          </p:grpSpPr>
          <p:pic>
            <p:nvPicPr>
              <p:cNvPr id="292" name="u=1788460535,2879168925&amp;fm=26&amp;gp=0.jpg.png" descr="u=1788460535,2879168925&amp;fm=26&amp;gp=0.jpg.png"/>
              <p:cNvPicPr>
                <a:picLocks noChangeAspect="1"/>
              </p:cNvPicPr>
              <p:nvPr/>
            </p:nvPicPr>
            <p:blipFill>
              <a:blip r:embed="rId9">
                <a:extLst/>
              </a:blip>
              <a:stretch>
                <a:fillRect/>
              </a:stretch>
            </p:blipFill>
            <p:spPr>
              <a:xfrm>
                <a:off x="127000" y="88900"/>
                <a:ext cx="4131997" cy="1892776"/>
              </a:xfrm>
              <a:prstGeom prst="rect">
                <a:avLst/>
              </a:prstGeom>
              <a:ln>
                <a:noFill/>
              </a:ln>
              <a:effectLst/>
            </p:spPr>
          </p:pic>
          <p:pic>
            <p:nvPicPr>
              <p:cNvPr id="291" name="u=1788460535,2879168925&amp;fm=26&amp;gp=0.jpg.png" descr="u=1788460535,2879168925&amp;fm=26&amp;gp=0.jpg.png"/>
              <p:cNvPicPr>
                <a:picLocks noChangeAspect="0"/>
              </p:cNvPicPr>
              <p:nvPr/>
            </p:nvPicPr>
            <p:blipFill>
              <a:blip r:embed="rId10">
                <a:extLst/>
              </a:blip>
              <a:stretch>
                <a:fillRect/>
              </a:stretch>
            </p:blipFill>
            <p:spPr>
              <a:xfrm>
                <a:off x="-1" y="-1"/>
                <a:ext cx="4385998" cy="2222977"/>
              </a:xfrm>
              <a:prstGeom prst="rect">
                <a:avLst/>
              </a:prstGeom>
              <a:effectLst/>
            </p:spPr>
          </p:pic>
        </p:grpSp>
        <p:sp>
          <p:nvSpPr>
            <p:cNvPr id="294" name="钱太多/钱不够"/>
            <p:cNvSpPr txBox="1"/>
            <p:nvPr/>
          </p:nvSpPr>
          <p:spPr>
            <a:xfrm>
              <a:off x="4239890" y="9881721"/>
              <a:ext cx="2541652" cy="635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>
                  <a:solidFill>
                    <a:srgbClr val="FFFFFF"/>
                  </a:solidFill>
                </a:defRPr>
              </a:lvl1pPr>
            </a:lstStyle>
            <a:p>
              <a:pPr/>
              <a:r>
                <a:t>钱太多/钱不够</a:t>
              </a:r>
            </a:p>
          </p:txBody>
        </p:sp>
        <p:sp>
          <p:nvSpPr>
            <p:cNvPr id="295" name="战略失误"/>
            <p:cNvSpPr txBox="1"/>
            <p:nvPr/>
          </p:nvSpPr>
          <p:spPr>
            <a:xfrm>
              <a:off x="14464090" y="11181175"/>
              <a:ext cx="1638301" cy="635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>
                  <a:solidFill>
                    <a:srgbClr val="FFFFFF"/>
                  </a:solidFill>
                </a:defRPr>
              </a:lvl1pPr>
            </a:lstStyle>
            <a:p>
              <a:pPr/>
              <a:r>
                <a:t>战略失误</a:t>
              </a:r>
            </a:p>
          </p:txBody>
        </p:sp>
        <p:sp>
          <p:nvSpPr>
            <p:cNvPr id="296" name="成员出走"/>
            <p:cNvSpPr txBox="1"/>
            <p:nvPr/>
          </p:nvSpPr>
          <p:spPr>
            <a:xfrm>
              <a:off x="10980755" y="8533066"/>
              <a:ext cx="1638301" cy="635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>
                  <a:solidFill>
                    <a:srgbClr val="FFFFFF"/>
                  </a:solidFill>
                </a:defRPr>
              </a:lvl1pPr>
            </a:lstStyle>
            <a:p>
              <a:pPr/>
              <a:r>
                <a:t>成员出走</a:t>
              </a:r>
            </a:p>
          </p:txBody>
        </p:sp>
        <p:sp>
          <p:nvSpPr>
            <p:cNvPr id="297" name="离婚"/>
            <p:cNvSpPr txBox="1"/>
            <p:nvPr/>
          </p:nvSpPr>
          <p:spPr>
            <a:xfrm>
              <a:off x="14008565" y="6457684"/>
              <a:ext cx="876301" cy="6350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>
                  <a:solidFill>
                    <a:srgbClr val="FFFFFF"/>
                  </a:solidFill>
                </a:defRPr>
              </a:lvl1pPr>
            </a:lstStyle>
            <a:p>
              <a:pPr/>
              <a:r>
                <a:t>离婚</a:t>
              </a:r>
            </a:p>
          </p:txBody>
        </p:sp>
        <p:sp>
          <p:nvSpPr>
            <p:cNvPr id="298" name="诉讼"/>
            <p:cNvSpPr txBox="1"/>
            <p:nvPr/>
          </p:nvSpPr>
          <p:spPr>
            <a:xfrm>
              <a:off x="17284163" y="6874741"/>
              <a:ext cx="495301" cy="368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500">
                  <a:solidFill>
                    <a:srgbClr val="FFFFFF"/>
                  </a:solidFill>
                </a:defRPr>
              </a:lvl1pPr>
            </a:lstStyle>
            <a:p>
              <a:pPr/>
              <a:r>
                <a:t>诉讼</a:t>
              </a:r>
            </a:p>
          </p:txBody>
        </p:sp>
        <p:sp>
          <p:nvSpPr>
            <p:cNvPr id="299" name="赛道"/>
            <p:cNvSpPr txBox="1"/>
            <p:nvPr/>
          </p:nvSpPr>
          <p:spPr>
            <a:xfrm>
              <a:off x="16809406" y="5428083"/>
              <a:ext cx="495301" cy="368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500">
                  <a:solidFill>
                    <a:srgbClr val="FFFFFF"/>
                  </a:solidFill>
                </a:defRPr>
              </a:lvl1pPr>
            </a:lstStyle>
            <a:p>
              <a:pPr/>
              <a:r>
                <a:t>赛道</a:t>
              </a:r>
            </a:p>
          </p:txBody>
        </p:sp>
        <p:sp>
          <p:nvSpPr>
            <p:cNvPr id="300" name="供应商"/>
            <p:cNvSpPr txBox="1"/>
            <p:nvPr/>
          </p:nvSpPr>
          <p:spPr>
            <a:xfrm>
              <a:off x="18797768" y="5428083"/>
              <a:ext cx="685801" cy="368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500">
                  <a:solidFill>
                    <a:srgbClr val="FFFFFF"/>
                  </a:solidFill>
                </a:defRPr>
              </a:lvl1pPr>
            </a:lstStyle>
            <a:p>
              <a:pPr/>
              <a:r>
                <a:t>供应商</a:t>
              </a:r>
            </a:p>
          </p:txBody>
        </p:sp>
        <p:sp>
          <p:nvSpPr>
            <p:cNvPr id="301" name="团队"/>
            <p:cNvSpPr txBox="1"/>
            <p:nvPr/>
          </p:nvSpPr>
          <p:spPr>
            <a:xfrm>
              <a:off x="18281465" y="3717026"/>
              <a:ext cx="495301" cy="368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500">
                  <a:solidFill>
                    <a:srgbClr val="FFFFFF"/>
                  </a:solidFill>
                </a:defRPr>
              </a:lvl1pPr>
            </a:lstStyle>
            <a:p>
              <a:pPr/>
              <a:r>
                <a:t>团队</a:t>
              </a:r>
            </a:p>
          </p:txBody>
        </p:sp>
        <p:sp>
          <p:nvSpPr>
            <p:cNvPr id="302" name="文化"/>
            <p:cNvSpPr txBox="1"/>
            <p:nvPr/>
          </p:nvSpPr>
          <p:spPr>
            <a:xfrm>
              <a:off x="19574533" y="4032625"/>
              <a:ext cx="495301" cy="36830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:ma14="http://schemas.microsoft.com/office/mac/drawingml/2011/main" val="1"/>
              </a:ext>
            </a:extLst>
          </p:spPr>
          <p:txBody>
            <a:bodyPr wrap="none" lIns="50800" tIns="50800" rIns="50800" bIns="50800" numCol="1" anchor="ctr">
              <a:spAutoFit/>
            </a:bodyPr>
            <a:lstStyle>
              <a:lvl1pPr>
                <a:defRPr sz="1500">
                  <a:solidFill>
                    <a:srgbClr val="FFFFFF"/>
                  </a:solidFill>
                </a:defRPr>
              </a:lvl1pPr>
            </a:lstStyle>
            <a:p>
              <a:pPr/>
              <a:r>
                <a:t>文化</a:t>
              </a:r>
            </a:p>
          </p:txBody>
        </p:sp>
      </p:grpSp>
    </p:spTree>
  </p:cSld>
  <p:clrMapOvr>
    <a:masterClrMapping/>
  </p:clrMapOvr>
  <p:transition xmlns:p14="http://schemas.microsoft.com/office/powerpoint/2010/main" spd="med" advClick="1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矩形"/>
          <p:cNvSpPr/>
          <p:nvPr/>
        </p:nvSpPr>
        <p:spPr>
          <a:xfrm>
            <a:off x="10209" y="593939"/>
            <a:ext cx="835869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06" name="开发背景"/>
          <p:cNvSpPr txBox="1"/>
          <p:nvPr/>
        </p:nvSpPr>
        <p:spPr>
          <a:xfrm>
            <a:off x="1645008" y="466939"/>
            <a:ext cx="4178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开发背景</a:t>
            </a:r>
          </a:p>
        </p:txBody>
      </p:sp>
      <p:sp>
        <p:nvSpPr>
          <p:cNvPr id="307" name="矩形"/>
          <p:cNvSpPr/>
          <p:nvPr/>
        </p:nvSpPr>
        <p:spPr>
          <a:xfrm>
            <a:off x="932785" y="593939"/>
            <a:ext cx="212071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08" name="矩形"/>
          <p:cNvSpPr/>
          <p:nvPr/>
        </p:nvSpPr>
        <p:spPr>
          <a:xfrm>
            <a:off x="1214268" y="593939"/>
            <a:ext cx="62550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09" name="你的企业可以抵御一次多强烈的环境变化冲击？…"/>
          <p:cNvSpPr txBox="1"/>
          <p:nvPr/>
        </p:nvSpPr>
        <p:spPr>
          <a:xfrm>
            <a:off x="10447423" y="3096400"/>
            <a:ext cx="13677560" cy="972242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881591" indent="-449791" algn="just" defTabSz="457200">
              <a:lnSpc>
                <a:spcPct val="140000"/>
              </a:lnSpc>
              <a:buSzPct val="125000"/>
              <a:buChar char="•"/>
              <a:defRPr b="0" sz="4200">
                <a:solidFill>
                  <a:schemeClr val="accent1">
                    <a:lumOff val="-13575"/>
                  </a:schemeClr>
                </a:solidFill>
                <a:latin typeface="DFPLiJinHeiW8-GB"/>
                <a:ea typeface="DFPLiJinHeiW8-GB"/>
                <a:cs typeface="DFPLiJinHeiW8-GB"/>
                <a:sym typeface="DFPLiJinHeiW8-GB"/>
              </a:defRPr>
            </a:pPr>
            <a:r>
              <a:t>你的企业可以抵御一次多强烈的环境变化冲击？</a:t>
            </a:r>
          </a:p>
          <a:p>
            <a:pPr marL="881591" indent="-449791" algn="just" defTabSz="457200">
              <a:lnSpc>
                <a:spcPct val="140000"/>
              </a:lnSpc>
              <a:buSzPct val="125000"/>
              <a:buChar char="•"/>
              <a:defRPr b="0" sz="4200">
                <a:solidFill>
                  <a:schemeClr val="accent1">
                    <a:lumOff val="-13575"/>
                  </a:schemeClr>
                </a:solidFill>
                <a:latin typeface="DFPLiJinHeiW8-GB"/>
                <a:ea typeface="DFPLiJinHeiW8-GB"/>
                <a:cs typeface="DFPLiJinHeiW8-GB"/>
                <a:sym typeface="DFPLiJinHeiW8-GB"/>
              </a:defRPr>
            </a:pPr>
            <a:r>
              <a:t>您的团队是否提前做足了面对变革的准备？</a:t>
            </a:r>
          </a:p>
          <a:p>
            <a:pPr marL="881591" indent="-449791" algn="just" defTabSz="457200">
              <a:lnSpc>
                <a:spcPct val="140000"/>
              </a:lnSpc>
              <a:buSzPct val="125000"/>
              <a:buChar char="•"/>
              <a:defRPr b="0" sz="4200">
                <a:solidFill>
                  <a:schemeClr val="accent1">
                    <a:lumOff val="-13575"/>
                  </a:schemeClr>
                </a:solidFill>
                <a:latin typeface="DFPLiJinHeiW8-GB"/>
                <a:ea typeface="DFPLiJinHeiW8-GB"/>
                <a:cs typeface="DFPLiJinHeiW8-GB"/>
                <a:sym typeface="DFPLiJinHeiW8-GB"/>
              </a:defRPr>
            </a:pPr>
            <a:r>
              <a:t>当内部、外部随机事件同时发生的时候，如何面对？</a:t>
            </a:r>
          </a:p>
          <a:p>
            <a:pPr indent="431800" algn="just" defTabSz="457200">
              <a:lnSpc>
                <a:spcPct val="140000"/>
              </a:lnSpc>
              <a:defRPr b="0" sz="4200">
                <a:solidFill>
                  <a:schemeClr val="accent1">
                    <a:lumOff val="-13575"/>
                  </a:schemeClr>
                </a:solidFill>
                <a:latin typeface="DFPLiJinHeiW8-GB"/>
                <a:ea typeface="DFPLiJinHeiW8-GB"/>
                <a:cs typeface="DFPLiJinHeiW8-GB"/>
                <a:sym typeface="DFPLiJinHeiW8-GB"/>
              </a:defRPr>
            </a:pPr>
          </a:p>
          <a:p>
            <a:pPr indent="431800" algn="just" defTabSz="457200">
              <a:lnSpc>
                <a:spcPct val="140000"/>
              </a:lnSpc>
              <a:defRPr sz="3400">
                <a:solidFill>
                  <a:schemeClr val="accent1">
                    <a:lumOff val="-13575"/>
                  </a:schemeClr>
                </a:solidFill>
              </a:defRPr>
            </a:pPr>
            <a:r>
              <a:t>  经典的“企业全面运营管理沙盘”已经无法满足新时代的需求。</a:t>
            </a:r>
          </a:p>
          <a:p>
            <a:pPr indent="431800" algn="just" defTabSz="457200">
              <a:lnSpc>
                <a:spcPct val="140000"/>
              </a:lnSpc>
              <a:defRPr sz="3400">
                <a:solidFill>
                  <a:schemeClr val="accent1">
                    <a:lumOff val="-13575"/>
                  </a:schemeClr>
                </a:solidFill>
              </a:defRPr>
            </a:pPr>
            <a:r>
              <a:t> 培训市场需要一款全新的运营管理沙盘，将VUCA时代不确定性通过沙盘的形式模拟出来，让管理者在外部、内部都有变化的情况下重新审视自己的认知、决策、管理思路。</a:t>
            </a:r>
          </a:p>
          <a:p>
            <a:pPr indent="431800" algn="just" defTabSz="457200">
              <a:lnSpc>
                <a:spcPct val="140000"/>
              </a:lnSpc>
              <a:defRPr sz="3400">
                <a:solidFill>
                  <a:schemeClr val="accent1">
                    <a:lumOff val="-13575"/>
                  </a:schemeClr>
                </a:solidFill>
              </a:defRPr>
            </a:pPr>
            <a:r>
              <a:t> 企业的运营发展面对的挑战不再是确定性的，以往的管理经验认为，只要做好的内部控制，就可以占有一定的市场。而新时代下的企业竞争，呈现出“我消灭你与你无关”的态势，“跨界打劫”“资本运作”下的竞争环境具有更多的不确定性。</a:t>
            </a:r>
          </a:p>
        </p:txBody>
      </p:sp>
      <p:sp>
        <p:nvSpPr>
          <p:cNvPr id="310" name="对象：VUCA时代的企业中高层管理者"/>
          <p:cNvSpPr txBox="1"/>
          <p:nvPr/>
        </p:nvSpPr>
        <p:spPr>
          <a:xfrm>
            <a:off x="11112092" y="2090797"/>
            <a:ext cx="8647177" cy="8128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4000">
                <a:solidFill>
                  <a:srgbClr val="FFFFFF"/>
                </a:solidFill>
              </a:defRPr>
            </a:lvl1pPr>
          </a:lstStyle>
          <a:p>
            <a:pPr/>
            <a:r>
              <a:t>对象：VUCA时代的企业中高层管理者</a:t>
            </a:r>
          </a:p>
        </p:txBody>
      </p:sp>
      <p:sp>
        <p:nvSpPr>
          <p:cNvPr id="311" name="VUCA时代企业运营管理沙盘"/>
          <p:cNvSpPr txBox="1"/>
          <p:nvPr/>
        </p:nvSpPr>
        <p:spPr>
          <a:xfrm>
            <a:off x="1908688" y="10106404"/>
            <a:ext cx="6071846" cy="711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indent="431800" algn="just" defTabSz="457200">
              <a:lnSpc>
                <a:spcPct val="140000"/>
              </a:lnSpc>
              <a:defRPr sz="3400">
                <a:solidFill>
                  <a:schemeClr val="accent1">
                    <a:lumOff val="-13575"/>
                  </a:schemeClr>
                </a:solidFill>
              </a:defRPr>
            </a:lvl1pPr>
          </a:lstStyle>
          <a:p>
            <a:pPr/>
            <a:r>
              <a:t>VUCA时代企业运营管理沙盘</a:t>
            </a:r>
          </a:p>
        </p:txBody>
      </p:sp>
      <p:pic>
        <p:nvPicPr>
          <p:cNvPr id="312" name="截屏2025-04-01 13.07.45.png" descr="截屏2025-04-01 13.07.45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640646" y="3053003"/>
            <a:ext cx="9029199" cy="5991338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第二部分：沙盘介绍"/>
          <p:cNvSpPr/>
          <p:nvPr/>
        </p:nvSpPr>
        <p:spPr>
          <a:xfrm>
            <a:off x="0" y="4281132"/>
            <a:ext cx="24384000" cy="3673740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0" tIns="0" rIns="0" bIns="0" anchor="ctr"/>
          <a:lstStyle>
            <a:lvl1pPr>
              <a:defRPr b="0" sz="1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第二部分：沙盘介绍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矩形"/>
          <p:cNvSpPr/>
          <p:nvPr/>
        </p:nvSpPr>
        <p:spPr>
          <a:xfrm>
            <a:off x="10209" y="593939"/>
            <a:ext cx="835869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17" name="推演目标：避“坑”实战演练"/>
          <p:cNvSpPr txBox="1"/>
          <p:nvPr/>
        </p:nvSpPr>
        <p:spPr>
          <a:xfrm>
            <a:off x="1645008" y="466939"/>
            <a:ext cx="12231117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推演目标：避“坑”实战演练</a:t>
            </a:r>
          </a:p>
        </p:txBody>
      </p:sp>
      <p:sp>
        <p:nvSpPr>
          <p:cNvPr id="318" name="矩形"/>
          <p:cNvSpPr/>
          <p:nvPr/>
        </p:nvSpPr>
        <p:spPr>
          <a:xfrm>
            <a:off x="932785" y="593939"/>
            <a:ext cx="212071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19" name="矩形"/>
          <p:cNvSpPr/>
          <p:nvPr/>
        </p:nvSpPr>
        <p:spPr>
          <a:xfrm>
            <a:off x="1214268" y="593939"/>
            <a:ext cx="62550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20" name="沙盘交付现场道具"/>
          <p:cNvSpPr txBox="1"/>
          <p:nvPr/>
        </p:nvSpPr>
        <p:spPr>
          <a:xfrm>
            <a:off x="4049496" y="10870462"/>
            <a:ext cx="3162301" cy="635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沙盘交付现场道具</a:t>
            </a:r>
          </a:p>
        </p:txBody>
      </p:sp>
      <p:sp>
        <p:nvSpPr>
          <p:cNvPr id="321" name="核心竞争力"/>
          <p:cNvSpPr txBox="1"/>
          <p:nvPr/>
        </p:nvSpPr>
        <p:spPr>
          <a:xfrm>
            <a:off x="12227393" y="2739290"/>
            <a:ext cx="2019301" cy="635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核心竞争力</a:t>
            </a:r>
          </a:p>
        </p:txBody>
      </p:sp>
      <p:sp>
        <p:nvSpPr>
          <p:cNvPr id="322" name="商品市场+资本市场"/>
          <p:cNvSpPr txBox="1"/>
          <p:nvPr/>
        </p:nvSpPr>
        <p:spPr>
          <a:xfrm>
            <a:off x="12310992" y="6151621"/>
            <a:ext cx="3390901" cy="635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商品市场+资本市场</a:t>
            </a:r>
          </a:p>
        </p:txBody>
      </p:sp>
      <p:sp>
        <p:nvSpPr>
          <p:cNvPr id="323" name="内部事件+外部事件+利好因素+效率提升"/>
          <p:cNvSpPr txBox="1"/>
          <p:nvPr/>
        </p:nvSpPr>
        <p:spPr>
          <a:xfrm>
            <a:off x="12364643" y="9563952"/>
            <a:ext cx="6896101" cy="635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内部事件+外部事件+利好因素+效率提升</a:t>
            </a:r>
          </a:p>
        </p:txBody>
      </p:sp>
      <p:sp>
        <p:nvSpPr>
          <p:cNvPr id="324" name="每一个小组模拟一家市场竞争中的企业…"/>
          <p:cNvSpPr txBox="1"/>
          <p:nvPr/>
        </p:nvSpPr>
        <p:spPr>
          <a:xfrm>
            <a:off x="12010394" y="3672071"/>
            <a:ext cx="11560176" cy="170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每一个小组模拟一家市场竞争中的企业</a:t>
            </a:r>
          </a:p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每一轮都有机会打造自己企业的核心竞争力，以获取更优质的客户</a:t>
            </a:r>
          </a:p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根据沙盘推演的营收和竞争力，可以选择投资人扩大生产规模</a:t>
            </a:r>
          </a:p>
        </p:txBody>
      </p:sp>
      <p:sp>
        <p:nvSpPr>
          <p:cNvPr id="325" name="不仅要努力生产交付，提升业绩，还要借助资本的力量实现价值提升…"/>
          <p:cNvSpPr txBox="1"/>
          <p:nvPr/>
        </p:nvSpPr>
        <p:spPr>
          <a:xfrm>
            <a:off x="12010394" y="7138705"/>
            <a:ext cx="11941176" cy="170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不仅要努力生产交付，提升业绩，还要借助资本的力量实现价值提升</a:t>
            </a:r>
          </a:p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模拟实际运营过程中的投资人特点，对企业进行全面评估</a:t>
            </a:r>
          </a:p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让公司能赚钱，还要有价值</a:t>
            </a:r>
          </a:p>
        </p:txBody>
      </p:sp>
      <p:sp>
        <p:nvSpPr>
          <p:cNvPr id="326" name="外部事件和内部事件都会对企业的订单交付、投资人估值等产生影响…"/>
          <p:cNvSpPr txBox="1"/>
          <p:nvPr/>
        </p:nvSpPr>
        <p:spPr>
          <a:xfrm>
            <a:off x="12074752" y="10605339"/>
            <a:ext cx="12231117" cy="27686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外部事件和内部事件都会对企业的订单交付、投资人估值等产生影响</a:t>
            </a:r>
          </a:p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单独的外部事件或者内部事件都是容易化解的，最难的是同时出现的场景</a:t>
            </a:r>
          </a:p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公司不仅要埋头苦干，也要时刻关注行业市场变化，提升效率获得利好因素</a:t>
            </a:r>
          </a:p>
        </p:txBody>
      </p:sp>
      <p:grpSp>
        <p:nvGrpSpPr>
          <p:cNvPr id="329" name="IMG_5004.jpeg"/>
          <p:cNvGrpSpPr/>
          <p:nvPr/>
        </p:nvGrpSpPr>
        <p:grpSpPr>
          <a:xfrm>
            <a:off x="936173" y="3583171"/>
            <a:ext cx="9388947" cy="7181411"/>
            <a:chOff x="0" y="0"/>
            <a:chExt cx="9388946" cy="7181409"/>
          </a:xfrm>
        </p:grpSpPr>
        <p:pic>
          <p:nvPicPr>
            <p:cNvPr id="328" name="IMG_5004.jpeg" descr="IMG_5004.jpe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27000" y="88900"/>
              <a:ext cx="9134947" cy="6851210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27" name="IMG_5004.jpeg" descr="IMG_5004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9388947" cy="7181410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每一个突发事件都可以找到某著名企业的影子，都是现实商业环境中出现过的场景…"/>
          <p:cNvSpPr txBox="1"/>
          <p:nvPr/>
        </p:nvSpPr>
        <p:spPr>
          <a:xfrm>
            <a:off x="12009087" y="3683204"/>
            <a:ext cx="10456600" cy="17018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每一个突发事件都可以找到某著名企业的影子，都是现实商业环境中出现过的场景</a:t>
            </a:r>
          </a:p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当多个因素集中体现在某一轮的时候，产生巨大的冲击力</a:t>
            </a:r>
          </a:p>
        </p:txBody>
      </p:sp>
      <p:sp>
        <p:nvSpPr>
          <p:cNvPr id="332" name="矩形"/>
          <p:cNvSpPr/>
          <p:nvPr/>
        </p:nvSpPr>
        <p:spPr>
          <a:xfrm>
            <a:off x="10209" y="593939"/>
            <a:ext cx="835869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33" name="推演特点：实战性"/>
          <p:cNvSpPr txBox="1"/>
          <p:nvPr/>
        </p:nvSpPr>
        <p:spPr>
          <a:xfrm>
            <a:off x="1645008" y="466939"/>
            <a:ext cx="8242301" cy="15240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 algn="l">
              <a:defRPr sz="8000">
                <a:solidFill>
                  <a:schemeClr val="accent1">
                    <a:hueOff val="114395"/>
                    <a:lumOff val="-24975"/>
                  </a:schemeClr>
                </a:solidFill>
              </a:defRPr>
            </a:lvl1pPr>
          </a:lstStyle>
          <a:p>
            <a:pPr/>
            <a:r>
              <a:t>推演特点：实战性</a:t>
            </a:r>
          </a:p>
        </p:txBody>
      </p:sp>
      <p:sp>
        <p:nvSpPr>
          <p:cNvPr id="334" name="矩形"/>
          <p:cNvSpPr/>
          <p:nvPr/>
        </p:nvSpPr>
        <p:spPr>
          <a:xfrm>
            <a:off x="932785" y="593939"/>
            <a:ext cx="212071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35" name="矩形"/>
          <p:cNvSpPr/>
          <p:nvPr/>
        </p:nvSpPr>
        <p:spPr>
          <a:xfrm>
            <a:off x="1214268" y="593939"/>
            <a:ext cx="62550" cy="1270001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0" sz="320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</a:p>
        </p:txBody>
      </p:sp>
      <p:sp>
        <p:nvSpPr>
          <p:cNvPr id="336" name="极致体验"/>
          <p:cNvSpPr txBox="1"/>
          <p:nvPr/>
        </p:nvSpPr>
        <p:spPr>
          <a:xfrm>
            <a:off x="12160301" y="2535876"/>
            <a:ext cx="2158333" cy="692137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2067" tIns="92067" rIns="92067" bIns="92067" anchor="ctr">
            <a:spAutoFit/>
          </a:bodyPr>
          <a:lstStyle>
            <a:lvl1pPr defTabSz="1828800">
              <a:defRPr b="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极致体验</a:t>
            </a:r>
          </a:p>
        </p:txBody>
      </p:sp>
      <p:sp>
        <p:nvSpPr>
          <p:cNvPr id="337" name="竞争合作"/>
          <p:cNvSpPr txBox="1"/>
          <p:nvPr/>
        </p:nvSpPr>
        <p:spPr>
          <a:xfrm>
            <a:off x="12160301" y="5840195"/>
            <a:ext cx="2158333" cy="692137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2067" tIns="92067" rIns="92067" bIns="92067" anchor="ctr">
            <a:spAutoFit/>
          </a:bodyPr>
          <a:lstStyle>
            <a:lvl1pPr defTabSz="1828800">
              <a:defRPr b="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竞争合作</a:t>
            </a:r>
          </a:p>
        </p:txBody>
      </p:sp>
      <p:sp>
        <p:nvSpPr>
          <p:cNvPr id="338" name="沙盘培训中的每一次决策，都有可能影响到一轮的结果，给学员留下深刻的印象…"/>
          <p:cNvSpPr txBox="1"/>
          <p:nvPr/>
        </p:nvSpPr>
        <p:spPr>
          <a:xfrm>
            <a:off x="12009087" y="6715297"/>
            <a:ext cx="10456600" cy="22352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沙盘培训中的每一次决策，都有可能影响到一轮的结果，给学员留下深刻的印象</a:t>
            </a:r>
          </a:p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企业之间的关系不仅仅是竞争，还可以合作，既考验学员的运营能力，也考验学员的谈判能力和格局</a:t>
            </a:r>
          </a:p>
        </p:txBody>
      </p:sp>
      <p:sp>
        <p:nvSpPr>
          <p:cNvPr id="339" name="现场热烈"/>
          <p:cNvSpPr txBox="1"/>
          <p:nvPr/>
        </p:nvSpPr>
        <p:spPr>
          <a:xfrm>
            <a:off x="12160301" y="9144513"/>
            <a:ext cx="2158333" cy="692137"/>
          </a:xfrm>
          <a:prstGeom prst="rect">
            <a:avLst/>
          </a:prstGeom>
          <a:solidFill>
            <a:schemeClr val="accent1">
              <a:hueOff val="114395"/>
              <a:lumOff val="-24975"/>
            </a:schemeClr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2067" tIns="92067" rIns="92067" bIns="92067" anchor="ctr">
            <a:spAutoFit/>
          </a:bodyPr>
          <a:lstStyle>
            <a:lvl1pPr defTabSz="1828800">
              <a:defRPr b="0">
                <a:solidFill>
                  <a:srgbClr val="FFFFFF"/>
                </a:solidFill>
                <a:latin typeface="Microsoft YaHei"/>
                <a:ea typeface="Microsoft YaHei"/>
                <a:cs typeface="Microsoft YaHei"/>
                <a:sym typeface="Microsoft YaHei"/>
              </a:defRPr>
            </a:lvl1pPr>
          </a:lstStyle>
          <a:p>
            <a:pPr/>
            <a:r>
              <a:t>现场热烈</a:t>
            </a:r>
          </a:p>
        </p:txBody>
      </p:sp>
      <p:sp>
        <p:nvSpPr>
          <p:cNvPr id="340" name="现场情景不断变化，上一轮的“商业大鳄”有可能就是下一轮的“奋斗明星”，具有很强的思维和情感冲击力…"/>
          <p:cNvSpPr txBox="1"/>
          <p:nvPr/>
        </p:nvSpPr>
        <p:spPr>
          <a:xfrm>
            <a:off x="12009087" y="10030667"/>
            <a:ext cx="10456600" cy="225730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现场情景不断变化，上一轮的“商业大鳄”有可能就是下一轮的“奋斗明星”，具有很强的思维和情感冲击力</a:t>
            </a:r>
          </a:p>
          <a:p>
            <a:pPr marL="396874" indent="-396874" algn="l">
              <a:buSzPct val="125000"/>
              <a:buChar char="•"/>
              <a:defRPr>
                <a:solidFill>
                  <a:schemeClr val="accent1">
                    <a:hueOff val="114395"/>
                    <a:lumOff val="-24975"/>
                  </a:schemeClr>
                </a:solidFill>
              </a:defRPr>
            </a:pPr>
            <a:r>
              <a:t>在体验的过程中可以跟在场的任意一个社区成为伙伴关系，更好提升参与者的融合性</a:t>
            </a:r>
          </a:p>
        </p:txBody>
      </p:sp>
      <p:grpSp>
        <p:nvGrpSpPr>
          <p:cNvPr id="343" name="IMG_5005.jpeg"/>
          <p:cNvGrpSpPr/>
          <p:nvPr/>
        </p:nvGrpSpPr>
        <p:grpSpPr>
          <a:xfrm>
            <a:off x="1890827" y="2619386"/>
            <a:ext cx="7750662" cy="5952696"/>
            <a:chOff x="0" y="0"/>
            <a:chExt cx="7750660" cy="5952695"/>
          </a:xfrm>
        </p:grpSpPr>
        <p:pic>
          <p:nvPicPr>
            <p:cNvPr id="342" name="IMG_5005.jpeg" descr="IMG_5005.jpeg"/>
            <p:cNvPicPr>
              <a:picLocks noChangeAspect="1"/>
            </p:cNvPicPr>
            <p:nvPr/>
          </p:nvPicPr>
          <p:blipFill>
            <a:blip r:embed="rId2">
              <a:extLst/>
            </a:blip>
            <a:stretch>
              <a:fillRect/>
            </a:stretch>
          </p:blipFill>
          <p:spPr>
            <a:xfrm>
              <a:off x="127000" y="88900"/>
              <a:ext cx="7496661" cy="5622496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41" name="IMG_5005.jpeg" descr="IMG_5005.jpeg"/>
            <p:cNvPicPr>
              <a:picLocks noChangeAspect="0"/>
            </p:cNvPicPr>
            <p:nvPr/>
          </p:nvPicPr>
          <p:blipFill>
            <a:blip r:embed="rId3">
              <a:extLst/>
            </a:blip>
            <a:stretch>
              <a:fillRect/>
            </a:stretch>
          </p:blipFill>
          <p:spPr>
            <a:xfrm>
              <a:off x="0" y="0"/>
              <a:ext cx="7750661" cy="5952696"/>
            </a:xfrm>
            <a:prstGeom prst="rect">
              <a:avLst/>
            </a:prstGeom>
            <a:effectLst/>
          </p:spPr>
        </p:pic>
      </p:grpSp>
      <p:grpSp>
        <p:nvGrpSpPr>
          <p:cNvPr id="346" name="IMG_4993.jpeg"/>
          <p:cNvGrpSpPr/>
          <p:nvPr/>
        </p:nvGrpSpPr>
        <p:grpSpPr>
          <a:xfrm>
            <a:off x="1890827" y="8502580"/>
            <a:ext cx="7750662" cy="4372034"/>
            <a:chOff x="0" y="0"/>
            <a:chExt cx="7750660" cy="4372033"/>
          </a:xfrm>
        </p:grpSpPr>
        <p:pic>
          <p:nvPicPr>
            <p:cNvPr id="345" name="IMG_4993.jpeg" descr="IMG_4993.jpeg"/>
            <p:cNvPicPr>
              <a:picLocks noChangeAspect="1"/>
            </p:cNvPicPr>
            <p:nvPr/>
          </p:nvPicPr>
          <p:blipFill>
            <a:blip r:embed="rId4">
              <a:extLst/>
            </a:blip>
            <a:stretch>
              <a:fillRect/>
            </a:stretch>
          </p:blipFill>
          <p:spPr>
            <a:xfrm>
              <a:off x="127000" y="88900"/>
              <a:ext cx="7496661" cy="4041834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44" name="IMG_4993.jpeg" descr="IMG_4993.jpeg"/>
            <p:cNvPicPr>
              <a:picLocks noChangeAspect="0"/>
            </p:cNvPicPr>
            <p:nvPr/>
          </p:nvPicPr>
          <p:blipFill>
            <a:blip r:embed="rId5">
              <a:extLst/>
            </a:blip>
            <a:stretch>
              <a:fillRect/>
            </a:stretch>
          </p:blipFill>
          <p:spPr>
            <a:xfrm>
              <a:off x="0" y="0"/>
              <a:ext cx="7750661" cy="4372034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White">
  <a:themeElements>
    <a:clrScheme name="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AE232"/>
      </a:accent4>
      <a:accent5>
        <a:srgbClr val="FF644E"/>
      </a:accent5>
      <a:accent6>
        <a:srgbClr val="EF5FA7"/>
      </a:accent6>
      <a:hlink>
        <a:srgbClr val="0000FF"/>
      </a:hlink>
      <a:folHlink>
        <a:srgbClr val="FF00FF"/>
      </a:folHlink>
    </a:clrScheme>
    <a:fontScheme name="White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30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