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Override PartName="/ppt/media/image14.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25" name="Shape 125"/>
          <p:cNvSpPr/>
          <p:nvPr>
            <p:ph type="sldImg"/>
          </p:nvPr>
        </p:nvSpPr>
        <p:spPr>
          <a:xfrm>
            <a:off x="1143000" y="685800"/>
            <a:ext cx="4572000" cy="3429000"/>
          </a:xfrm>
          <a:prstGeom prst="rect">
            <a:avLst/>
          </a:prstGeom>
        </p:spPr>
        <p:txBody>
          <a:bodyPr/>
          <a:lstStyle/>
          <a:p>
            <a:pPr/>
          </a:p>
        </p:txBody>
      </p:sp>
      <p:sp>
        <p:nvSpPr>
          <p:cNvPr id="126" name="Shape 12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标题与副标题">
    <p:spTree>
      <p:nvGrpSpPr>
        <p:cNvPr id="1" name=""/>
        <p:cNvGrpSpPr/>
        <p:nvPr/>
      </p:nvGrpSpPr>
      <p:grpSpPr>
        <a:xfrm>
          <a:off x="0" y="0"/>
          <a:ext cx="0" cy="0"/>
          <a:chOff x="0" y="0"/>
          <a:chExt cx="0" cy="0"/>
        </a:xfrm>
      </p:grpSpPr>
      <p:sp>
        <p:nvSpPr>
          <p:cNvPr id="11" name="标题文本"/>
          <p:cNvSpPr txBox="1"/>
          <p:nvPr>
            <p:ph type="title"/>
          </p:nvPr>
        </p:nvSpPr>
        <p:spPr>
          <a:xfrm>
            <a:off x="1778000" y="2298700"/>
            <a:ext cx="20828000" cy="4648200"/>
          </a:xfrm>
          <a:prstGeom prst="rect">
            <a:avLst/>
          </a:prstGeom>
        </p:spPr>
        <p:txBody>
          <a:bodyPr anchor="b"/>
          <a:lstStyle/>
          <a:p>
            <a:pPr/>
            <a:r>
              <a:t>标题文本</a:t>
            </a:r>
          </a:p>
        </p:txBody>
      </p:sp>
      <p:sp>
        <p:nvSpPr>
          <p:cNvPr id="12" name="正文级别 1…"/>
          <p:cNvSpPr txBox="1"/>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正文级别 1</a:t>
            </a:r>
          </a:p>
          <a:p>
            <a:pPr lvl="1"/>
            <a:r>
              <a:t>正文级别 2</a:t>
            </a:r>
          </a:p>
          <a:p>
            <a:pPr lvl="2"/>
            <a:r>
              <a:t>正文级别 3</a:t>
            </a:r>
          </a:p>
          <a:p>
            <a:pPr lvl="3"/>
            <a:r>
              <a:t>正文级别 4</a:t>
            </a:r>
          </a:p>
          <a:p>
            <a:pPr lvl="4"/>
            <a:r>
              <a:t>正文级别 5</a:t>
            </a:r>
          </a:p>
        </p:txBody>
      </p:sp>
      <p:sp>
        <p:nvSpPr>
          <p:cNvPr id="13"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引文">
    <p:spTree>
      <p:nvGrpSpPr>
        <p:cNvPr id="1" name=""/>
        <p:cNvGrpSpPr/>
        <p:nvPr/>
      </p:nvGrpSpPr>
      <p:grpSpPr>
        <a:xfrm>
          <a:off x="0" y="0"/>
          <a:ext cx="0" cy="0"/>
          <a:chOff x="0" y="0"/>
          <a:chExt cx="0" cy="0"/>
        </a:xfrm>
      </p:grpSpPr>
      <p:sp>
        <p:nvSpPr>
          <p:cNvPr id="93" name="–Johnny Appleseed"/>
          <p:cNvSpPr txBox="1"/>
          <p:nvPr>
            <p:ph type="body" sz="quarter" idx="21"/>
          </p:nvPr>
        </p:nvSpPr>
        <p:spPr>
          <a:xfrm>
            <a:off x="2387600" y="8953500"/>
            <a:ext cx="19621500" cy="585521"/>
          </a:xfrm>
          <a:prstGeom prst="rect">
            <a:avLst/>
          </a:prstGeom>
        </p:spPr>
        <p:txBody>
          <a:bodyPr anchor="t">
            <a:spAutoFit/>
          </a:bodyPr>
          <a:lstStyle>
            <a:lvl1pPr marL="0" indent="0" algn="ctr">
              <a:spcBef>
                <a:spcPts val="0"/>
              </a:spcBef>
              <a:buSzTx/>
              <a:buNone/>
              <a:defRPr i="1" sz="3200"/>
            </a:lvl1pPr>
          </a:lstStyle>
          <a:p>
            <a:pPr/>
            <a:r>
              <a:t>–Johnny Appleseed</a:t>
            </a:r>
          </a:p>
        </p:txBody>
      </p:sp>
      <p:sp>
        <p:nvSpPr>
          <p:cNvPr id="94" name="“在此键入引文。”"/>
          <p:cNvSpPr txBox="1"/>
          <p:nvPr>
            <p:ph type="body" sz="quarter" idx="22"/>
          </p:nvPr>
        </p:nvSpPr>
        <p:spPr>
          <a:xfrm>
            <a:off x="2387600" y="6013450"/>
            <a:ext cx="19621500" cy="952501"/>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pPr/>
            <a:r>
              <a:t>“在此键入引文。”</a:t>
            </a:r>
          </a:p>
        </p:txBody>
      </p:sp>
      <p:sp>
        <p:nvSpPr>
          <p:cNvPr id="95"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照片">
    <p:spTree>
      <p:nvGrpSpPr>
        <p:cNvPr id="1" name=""/>
        <p:cNvGrpSpPr/>
        <p:nvPr/>
      </p:nvGrpSpPr>
      <p:grpSpPr>
        <a:xfrm>
          <a:off x="0" y="0"/>
          <a:ext cx="0" cy="0"/>
          <a:chOff x="0" y="0"/>
          <a:chExt cx="0" cy="0"/>
        </a:xfrm>
      </p:grpSpPr>
      <p:sp>
        <p:nvSpPr>
          <p:cNvPr id="102" name="图像"/>
          <p:cNvSpPr/>
          <p:nvPr>
            <p:ph type="pic" idx="21"/>
          </p:nvPr>
        </p:nvSpPr>
        <p:spPr>
          <a:xfrm>
            <a:off x="0" y="0"/>
            <a:ext cx="24384000" cy="16264467"/>
          </a:xfrm>
          <a:prstGeom prst="rect">
            <a:avLst/>
          </a:prstGeom>
        </p:spPr>
        <p:txBody>
          <a:bodyPr lIns="91439" tIns="45719" rIns="91439" bIns="45719" anchor="t">
            <a:noAutofit/>
          </a:bodyPr>
          <a:lstStyle/>
          <a:p>
            <a:pPr/>
          </a:p>
        </p:txBody>
      </p:sp>
      <p:sp>
        <p:nvSpPr>
          <p:cNvPr id="103"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空白">
    <p:spTree>
      <p:nvGrpSpPr>
        <p:cNvPr id="1" name=""/>
        <p:cNvGrpSpPr/>
        <p:nvPr/>
      </p:nvGrpSpPr>
      <p:grpSpPr>
        <a:xfrm>
          <a:off x="0" y="0"/>
          <a:ext cx="0" cy="0"/>
          <a:chOff x="0" y="0"/>
          <a:chExt cx="0" cy="0"/>
        </a:xfrm>
      </p:grpSpPr>
      <p:sp>
        <p:nvSpPr>
          <p:cNvPr id="110"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标题和内容">
    <p:spTree>
      <p:nvGrpSpPr>
        <p:cNvPr id="1" name=""/>
        <p:cNvGrpSpPr/>
        <p:nvPr/>
      </p:nvGrpSpPr>
      <p:grpSpPr>
        <a:xfrm>
          <a:off x="0" y="0"/>
          <a:ext cx="0" cy="0"/>
          <a:chOff x="0" y="0"/>
          <a:chExt cx="0" cy="0"/>
        </a:xfrm>
      </p:grpSpPr>
      <p:sp>
        <p:nvSpPr>
          <p:cNvPr id="117" name="标题文本"/>
          <p:cNvSpPr txBox="1"/>
          <p:nvPr>
            <p:ph type="title"/>
          </p:nvPr>
        </p:nvSpPr>
        <p:spPr>
          <a:xfrm>
            <a:off x="1676400" y="730250"/>
            <a:ext cx="21031200" cy="2651126"/>
          </a:xfrm>
          <a:prstGeom prst="rect">
            <a:avLst/>
          </a:prstGeom>
        </p:spPr>
        <p:txBody>
          <a:bodyPr lIns="91439" tIns="91439" rIns="91439" bIns="91439" anchor="t"/>
          <a:lstStyle>
            <a:lvl1pPr algn="l" defTabSz="1828800">
              <a:lnSpc>
                <a:spcPct val="90000"/>
              </a:lnSpc>
              <a:defRPr sz="8800">
                <a:latin typeface="Calibri Light"/>
                <a:ea typeface="Calibri Light"/>
                <a:cs typeface="Calibri Light"/>
                <a:sym typeface="Calibri Light"/>
              </a:defRPr>
            </a:lvl1pPr>
          </a:lstStyle>
          <a:p>
            <a:pPr/>
            <a:r>
              <a:t>标题文本</a:t>
            </a:r>
          </a:p>
        </p:txBody>
      </p:sp>
      <p:sp>
        <p:nvSpPr>
          <p:cNvPr id="118" name="正文级别 1…"/>
          <p:cNvSpPr txBox="1"/>
          <p:nvPr>
            <p:ph type="body" idx="1"/>
          </p:nvPr>
        </p:nvSpPr>
        <p:spPr>
          <a:xfrm>
            <a:off x="1676400" y="3651250"/>
            <a:ext cx="21031200" cy="8702676"/>
          </a:xfrm>
          <a:prstGeom prst="rect">
            <a:avLst/>
          </a:prstGeom>
        </p:spPr>
        <p:txBody>
          <a:bodyPr lIns="91439" tIns="91439" rIns="91439" bIns="91439" anchor="t"/>
          <a:lstStyle>
            <a:lvl1pPr marL="457200" indent="-457200" defTabSz="1828800">
              <a:lnSpc>
                <a:spcPct val="90000"/>
              </a:lnSpc>
              <a:spcBef>
                <a:spcPts val="2000"/>
              </a:spcBef>
              <a:buSzPct val="100000"/>
              <a:buFont typeface="Arial"/>
              <a:defRPr sz="5600">
                <a:latin typeface="Calibri"/>
                <a:ea typeface="Calibri"/>
                <a:cs typeface="Calibri"/>
                <a:sym typeface="Calibri"/>
              </a:defRPr>
            </a:lvl1pPr>
            <a:lvl2pPr marL="990600" indent="-533400" defTabSz="1828800">
              <a:lnSpc>
                <a:spcPct val="90000"/>
              </a:lnSpc>
              <a:spcBef>
                <a:spcPts val="2000"/>
              </a:spcBef>
              <a:buSzPct val="100000"/>
              <a:buFont typeface="Arial"/>
              <a:defRPr sz="5600">
                <a:latin typeface="Calibri"/>
                <a:ea typeface="Calibri"/>
                <a:cs typeface="Calibri"/>
                <a:sym typeface="Calibri"/>
              </a:defRPr>
            </a:lvl2pPr>
            <a:lvl3pPr marL="1554479" indent="-640079" defTabSz="1828800">
              <a:lnSpc>
                <a:spcPct val="90000"/>
              </a:lnSpc>
              <a:spcBef>
                <a:spcPts val="2000"/>
              </a:spcBef>
              <a:buSzPct val="100000"/>
              <a:buFont typeface="Arial"/>
              <a:defRPr sz="5600">
                <a:latin typeface="Calibri"/>
                <a:ea typeface="Calibri"/>
                <a:cs typeface="Calibri"/>
                <a:sym typeface="Calibri"/>
              </a:defRPr>
            </a:lvl3pPr>
            <a:lvl4pPr marL="2082800" indent="-711200" defTabSz="1828800">
              <a:lnSpc>
                <a:spcPct val="90000"/>
              </a:lnSpc>
              <a:spcBef>
                <a:spcPts val="2000"/>
              </a:spcBef>
              <a:buSzPct val="100000"/>
              <a:buFont typeface="Arial"/>
              <a:defRPr sz="5600">
                <a:latin typeface="Calibri"/>
                <a:ea typeface="Calibri"/>
                <a:cs typeface="Calibri"/>
                <a:sym typeface="Calibri"/>
              </a:defRPr>
            </a:lvl4pPr>
            <a:lvl5pPr marL="2540000" indent="-711200" defTabSz="1828800">
              <a:lnSpc>
                <a:spcPct val="90000"/>
              </a:lnSpc>
              <a:spcBef>
                <a:spcPts val="2000"/>
              </a:spcBef>
              <a:buSzPct val="100000"/>
              <a:buFont typeface="Arial"/>
              <a:defRPr sz="5600">
                <a:latin typeface="Calibri"/>
                <a:ea typeface="Calibri"/>
                <a:cs typeface="Calibri"/>
                <a:sym typeface="Calibri"/>
              </a:defRPr>
            </a:lvl5pPr>
          </a:lstStyle>
          <a:p>
            <a:pPr/>
            <a:r>
              <a:t>正文级别 1</a:t>
            </a:r>
          </a:p>
          <a:p>
            <a:pPr lvl="1"/>
            <a:r>
              <a:t>正文级别 2</a:t>
            </a:r>
          </a:p>
          <a:p>
            <a:pPr lvl="2"/>
            <a:r>
              <a:t>正文级别 3</a:t>
            </a:r>
          </a:p>
          <a:p>
            <a:pPr lvl="3"/>
            <a:r>
              <a:t>正文级别 4</a:t>
            </a:r>
          </a:p>
          <a:p>
            <a:pPr lvl="4"/>
            <a:r>
              <a:t>正文级别 5</a:t>
            </a:r>
          </a:p>
        </p:txBody>
      </p:sp>
      <p:sp>
        <p:nvSpPr>
          <p:cNvPr id="119" name="幻灯片编号"/>
          <p:cNvSpPr txBox="1"/>
          <p:nvPr>
            <p:ph type="sldNum" sz="quarter" idx="2"/>
          </p:nvPr>
        </p:nvSpPr>
        <p:spPr>
          <a:xfrm>
            <a:off x="17221200" y="12712700"/>
            <a:ext cx="675105" cy="716280"/>
          </a:xfrm>
          <a:prstGeom prst="rect">
            <a:avLst/>
          </a:prstGeom>
        </p:spPr>
        <p:txBody>
          <a:bodyPr lIns="91439" tIns="91439" rIns="91439" bIns="91439"/>
          <a:lstStyle>
            <a:lvl1pPr algn="l" defTabSz="1828800">
              <a:defRPr sz="3600">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照片 - 水平">
    <p:spTree>
      <p:nvGrpSpPr>
        <p:cNvPr id="1" name=""/>
        <p:cNvGrpSpPr/>
        <p:nvPr/>
      </p:nvGrpSpPr>
      <p:grpSpPr>
        <a:xfrm>
          <a:off x="0" y="0"/>
          <a:ext cx="0" cy="0"/>
          <a:chOff x="0" y="0"/>
          <a:chExt cx="0" cy="0"/>
        </a:xfrm>
      </p:grpSpPr>
      <p:sp>
        <p:nvSpPr>
          <p:cNvPr id="20" name="图像"/>
          <p:cNvSpPr/>
          <p:nvPr>
            <p:ph type="pic" idx="21"/>
          </p:nvPr>
        </p:nvSpPr>
        <p:spPr>
          <a:xfrm>
            <a:off x="3124200" y="-38100"/>
            <a:ext cx="18135600" cy="12096698"/>
          </a:xfrm>
          <a:prstGeom prst="rect">
            <a:avLst/>
          </a:prstGeom>
        </p:spPr>
        <p:txBody>
          <a:bodyPr lIns="91439" tIns="45719" rIns="91439" bIns="45719" anchor="t">
            <a:noAutofit/>
          </a:bodyPr>
          <a:lstStyle/>
          <a:p>
            <a:pPr/>
          </a:p>
        </p:txBody>
      </p:sp>
      <p:sp>
        <p:nvSpPr>
          <p:cNvPr id="21" name="标题文本"/>
          <p:cNvSpPr txBox="1"/>
          <p:nvPr>
            <p:ph type="title"/>
          </p:nvPr>
        </p:nvSpPr>
        <p:spPr>
          <a:xfrm>
            <a:off x="635000" y="9512300"/>
            <a:ext cx="23114000" cy="2006600"/>
          </a:xfrm>
          <a:prstGeom prst="rect">
            <a:avLst/>
          </a:prstGeom>
        </p:spPr>
        <p:txBody>
          <a:bodyPr anchor="b"/>
          <a:lstStyle/>
          <a:p>
            <a:pPr/>
            <a:r>
              <a:t>标题文本</a:t>
            </a:r>
          </a:p>
        </p:txBody>
      </p:sp>
      <p:sp>
        <p:nvSpPr>
          <p:cNvPr id="22" name="正文级别 1…"/>
          <p:cNvSpPr txBox="1"/>
          <p:nvPr>
            <p:ph type="body" sz="quarter" idx="1"/>
          </p:nvPr>
        </p:nvSpPr>
        <p:spPr>
          <a:xfrm>
            <a:off x="635000" y="11442700"/>
            <a:ext cx="23114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正文级别 1</a:t>
            </a:r>
          </a:p>
          <a:p>
            <a:pPr lvl="1"/>
            <a:r>
              <a:t>正文级别 2</a:t>
            </a:r>
          </a:p>
          <a:p>
            <a:pPr lvl="2"/>
            <a:r>
              <a:t>正文级别 3</a:t>
            </a:r>
          </a:p>
          <a:p>
            <a:pPr lvl="3"/>
            <a:r>
              <a:t>正文级别 4</a:t>
            </a:r>
          </a:p>
          <a:p>
            <a:pPr lvl="4"/>
            <a:r>
              <a:t>正文级别 5</a:t>
            </a:r>
          </a:p>
        </p:txBody>
      </p:sp>
      <p:sp>
        <p:nvSpPr>
          <p:cNvPr id="23"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标题 - 居中">
    <p:spTree>
      <p:nvGrpSpPr>
        <p:cNvPr id="1" name=""/>
        <p:cNvGrpSpPr/>
        <p:nvPr/>
      </p:nvGrpSpPr>
      <p:grpSpPr>
        <a:xfrm>
          <a:off x="0" y="0"/>
          <a:ext cx="0" cy="0"/>
          <a:chOff x="0" y="0"/>
          <a:chExt cx="0" cy="0"/>
        </a:xfrm>
      </p:grpSpPr>
      <p:sp>
        <p:nvSpPr>
          <p:cNvPr id="30" name="标题文本"/>
          <p:cNvSpPr txBox="1"/>
          <p:nvPr>
            <p:ph type="title"/>
          </p:nvPr>
        </p:nvSpPr>
        <p:spPr>
          <a:xfrm>
            <a:off x="1778000" y="4533900"/>
            <a:ext cx="20828000" cy="4648200"/>
          </a:xfrm>
          <a:prstGeom prst="rect">
            <a:avLst/>
          </a:prstGeom>
        </p:spPr>
        <p:txBody>
          <a:bodyPr/>
          <a:lstStyle/>
          <a:p>
            <a:pPr/>
            <a:r>
              <a:t>标题文本</a:t>
            </a:r>
          </a:p>
        </p:txBody>
      </p:sp>
      <p:sp>
        <p:nvSpPr>
          <p:cNvPr id="31"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照片 - 垂直">
    <p:spTree>
      <p:nvGrpSpPr>
        <p:cNvPr id="1" name=""/>
        <p:cNvGrpSpPr/>
        <p:nvPr/>
      </p:nvGrpSpPr>
      <p:grpSpPr>
        <a:xfrm>
          <a:off x="0" y="0"/>
          <a:ext cx="0" cy="0"/>
          <a:chOff x="0" y="0"/>
          <a:chExt cx="0" cy="0"/>
        </a:xfrm>
      </p:grpSpPr>
      <p:sp>
        <p:nvSpPr>
          <p:cNvPr id="38" name="图像"/>
          <p:cNvSpPr/>
          <p:nvPr>
            <p:ph type="pic" idx="21"/>
          </p:nvPr>
        </p:nvSpPr>
        <p:spPr>
          <a:xfrm>
            <a:off x="7950200" y="1104900"/>
            <a:ext cx="17259302" cy="11506201"/>
          </a:xfrm>
          <a:prstGeom prst="rect">
            <a:avLst/>
          </a:prstGeom>
        </p:spPr>
        <p:txBody>
          <a:bodyPr lIns="91439" tIns="45719" rIns="91439" bIns="45719" anchor="t">
            <a:noAutofit/>
          </a:bodyPr>
          <a:lstStyle/>
          <a:p>
            <a:pPr/>
          </a:p>
        </p:txBody>
      </p:sp>
      <p:sp>
        <p:nvSpPr>
          <p:cNvPr id="39" name="标题文本"/>
          <p:cNvSpPr txBox="1"/>
          <p:nvPr>
            <p:ph type="title"/>
          </p:nvPr>
        </p:nvSpPr>
        <p:spPr>
          <a:xfrm>
            <a:off x="1651000" y="952500"/>
            <a:ext cx="10223500" cy="5549900"/>
          </a:xfrm>
          <a:prstGeom prst="rect">
            <a:avLst/>
          </a:prstGeom>
        </p:spPr>
        <p:txBody>
          <a:bodyPr anchor="b"/>
          <a:lstStyle>
            <a:lvl1pPr>
              <a:defRPr sz="8400"/>
            </a:lvl1pPr>
          </a:lstStyle>
          <a:p>
            <a:pPr/>
            <a:r>
              <a:t>标题文本</a:t>
            </a:r>
          </a:p>
        </p:txBody>
      </p:sp>
      <p:sp>
        <p:nvSpPr>
          <p:cNvPr id="40" name="正文级别 1…"/>
          <p:cNvSpPr txBox="1"/>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正文级别 1</a:t>
            </a:r>
          </a:p>
          <a:p>
            <a:pPr lvl="1"/>
            <a:r>
              <a:t>正文级别 2</a:t>
            </a:r>
          </a:p>
          <a:p>
            <a:pPr lvl="2"/>
            <a:r>
              <a:t>正文级别 3</a:t>
            </a:r>
          </a:p>
          <a:p>
            <a:pPr lvl="3"/>
            <a:r>
              <a:t>正文级别 4</a:t>
            </a:r>
          </a:p>
          <a:p>
            <a:pPr lvl="4"/>
            <a:r>
              <a:t>正文级别 5</a:t>
            </a:r>
          </a:p>
        </p:txBody>
      </p:sp>
      <p:sp>
        <p:nvSpPr>
          <p:cNvPr id="41"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标题 - 顶部对齐">
    <p:spTree>
      <p:nvGrpSpPr>
        <p:cNvPr id="1" name=""/>
        <p:cNvGrpSpPr/>
        <p:nvPr/>
      </p:nvGrpSpPr>
      <p:grpSpPr>
        <a:xfrm>
          <a:off x="0" y="0"/>
          <a:ext cx="0" cy="0"/>
          <a:chOff x="0" y="0"/>
          <a:chExt cx="0" cy="0"/>
        </a:xfrm>
      </p:grpSpPr>
      <p:sp>
        <p:nvSpPr>
          <p:cNvPr id="48" name="标题文本"/>
          <p:cNvSpPr txBox="1"/>
          <p:nvPr>
            <p:ph type="title"/>
          </p:nvPr>
        </p:nvSpPr>
        <p:spPr>
          <a:prstGeom prst="rect">
            <a:avLst/>
          </a:prstGeom>
        </p:spPr>
        <p:txBody>
          <a:bodyPr/>
          <a:lstStyle/>
          <a:p>
            <a:pPr/>
            <a:r>
              <a:t>标题文本</a:t>
            </a:r>
          </a:p>
        </p:txBody>
      </p:sp>
      <p:sp>
        <p:nvSpPr>
          <p:cNvPr id="49"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标题与项目符号">
    <p:spTree>
      <p:nvGrpSpPr>
        <p:cNvPr id="1" name=""/>
        <p:cNvGrpSpPr/>
        <p:nvPr/>
      </p:nvGrpSpPr>
      <p:grpSpPr>
        <a:xfrm>
          <a:off x="0" y="0"/>
          <a:ext cx="0" cy="0"/>
          <a:chOff x="0" y="0"/>
          <a:chExt cx="0" cy="0"/>
        </a:xfrm>
      </p:grpSpPr>
      <p:sp>
        <p:nvSpPr>
          <p:cNvPr id="56" name="标题文本"/>
          <p:cNvSpPr txBox="1"/>
          <p:nvPr>
            <p:ph type="title"/>
          </p:nvPr>
        </p:nvSpPr>
        <p:spPr>
          <a:prstGeom prst="rect">
            <a:avLst/>
          </a:prstGeom>
        </p:spPr>
        <p:txBody>
          <a:bodyPr/>
          <a:lstStyle/>
          <a:p>
            <a:pPr/>
            <a:r>
              <a:t>标题文本</a:t>
            </a:r>
          </a:p>
        </p:txBody>
      </p:sp>
      <p:sp>
        <p:nvSpPr>
          <p:cNvPr id="57" name="正文级别 1…"/>
          <p:cNvSpPr txBox="1"/>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pPr/>
            <a:r>
              <a:t>正文级别 1</a:t>
            </a:r>
          </a:p>
          <a:p>
            <a:pPr lvl="1"/>
            <a:r>
              <a:t>正文级别 2</a:t>
            </a:r>
          </a:p>
          <a:p>
            <a:pPr lvl="2"/>
            <a:r>
              <a:t>正文级别 3</a:t>
            </a:r>
          </a:p>
          <a:p>
            <a:pPr lvl="3"/>
            <a:r>
              <a:t>正文级别 4</a:t>
            </a:r>
          </a:p>
          <a:p>
            <a:pPr lvl="4"/>
            <a:r>
              <a:t>正文级别 5</a:t>
            </a:r>
          </a:p>
        </p:txBody>
      </p:sp>
      <p:sp>
        <p:nvSpPr>
          <p:cNvPr id="58"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标题、项目符号与照片">
    <p:spTree>
      <p:nvGrpSpPr>
        <p:cNvPr id="1" name=""/>
        <p:cNvGrpSpPr/>
        <p:nvPr/>
      </p:nvGrpSpPr>
      <p:grpSpPr>
        <a:xfrm>
          <a:off x="0" y="0"/>
          <a:ext cx="0" cy="0"/>
          <a:chOff x="0" y="0"/>
          <a:chExt cx="0" cy="0"/>
        </a:xfrm>
      </p:grpSpPr>
      <p:sp>
        <p:nvSpPr>
          <p:cNvPr id="65" name="图像"/>
          <p:cNvSpPr/>
          <p:nvPr>
            <p:ph type="pic" sz="half" idx="21"/>
          </p:nvPr>
        </p:nvSpPr>
        <p:spPr>
          <a:xfrm>
            <a:off x="10960100" y="3149600"/>
            <a:ext cx="13944600" cy="9296400"/>
          </a:xfrm>
          <a:prstGeom prst="rect">
            <a:avLst/>
          </a:prstGeom>
        </p:spPr>
        <p:txBody>
          <a:bodyPr lIns="91439" tIns="45719" rIns="91439" bIns="45719" anchor="t">
            <a:noAutofit/>
          </a:bodyPr>
          <a:lstStyle/>
          <a:p>
            <a:pPr/>
          </a:p>
        </p:txBody>
      </p:sp>
      <p:sp>
        <p:nvSpPr>
          <p:cNvPr id="66" name="标题文本"/>
          <p:cNvSpPr txBox="1"/>
          <p:nvPr>
            <p:ph type="title"/>
          </p:nvPr>
        </p:nvSpPr>
        <p:spPr>
          <a:prstGeom prst="rect">
            <a:avLst/>
          </a:prstGeom>
        </p:spPr>
        <p:txBody>
          <a:bodyPr/>
          <a:lstStyle/>
          <a:p>
            <a:pPr/>
            <a:r>
              <a:t>标题文本</a:t>
            </a:r>
          </a:p>
        </p:txBody>
      </p:sp>
      <p:sp>
        <p:nvSpPr>
          <p:cNvPr id="67" name="正文级别 1…"/>
          <p:cNvSpPr txBox="1"/>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pPr/>
            <a:r>
              <a:t>正文级别 1</a:t>
            </a:r>
          </a:p>
          <a:p>
            <a:pPr lvl="1"/>
            <a:r>
              <a:t>正文级别 2</a:t>
            </a:r>
          </a:p>
          <a:p>
            <a:pPr lvl="2"/>
            <a:r>
              <a:t>正文级别 3</a:t>
            </a:r>
          </a:p>
          <a:p>
            <a:pPr lvl="3"/>
            <a:r>
              <a:t>正文级别 4</a:t>
            </a:r>
          </a:p>
          <a:p>
            <a:pPr lvl="4"/>
            <a:r>
              <a:t>正文级别 5</a:t>
            </a:r>
          </a:p>
        </p:txBody>
      </p:sp>
      <p:sp>
        <p:nvSpPr>
          <p:cNvPr id="68"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项目符号">
    <p:spTree>
      <p:nvGrpSpPr>
        <p:cNvPr id="1" name=""/>
        <p:cNvGrpSpPr/>
        <p:nvPr/>
      </p:nvGrpSpPr>
      <p:grpSpPr>
        <a:xfrm>
          <a:off x="0" y="0"/>
          <a:ext cx="0" cy="0"/>
          <a:chOff x="0" y="0"/>
          <a:chExt cx="0" cy="0"/>
        </a:xfrm>
      </p:grpSpPr>
      <p:sp>
        <p:nvSpPr>
          <p:cNvPr id="75" name="正文级别 1…"/>
          <p:cNvSpPr txBox="1"/>
          <p:nvPr>
            <p:ph type="body" idx="1"/>
          </p:nvPr>
        </p:nvSpPr>
        <p:spPr>
          <a:xfrm>
            <a:off x="1689100" y="1778000"/>
            <a:ext cx="21005800" cy="10160000"/>
          </a:xfrm>
          <a:prstGeom prst="rect">
            <a:avLst/>
          </a:prstGeom>
        </p:spPr>
        <p:txBody>
          <a:bodyPr/>
          <a:lstStyle>
            <a:lvl1pPr>
              <a:defRPr sz="4800"/>
            </a:lvl1pPr>
            <a:lvl2pPr>
              <a:defRPr sz="4800"/>
            </a:lvl2pPr>
            <a:lvl3pPr>
              <a:defRPr sz="4800"/>
            </a:lvl3pPr>
            <a:lvl4pPr>
              <a:defRPr sz="4800"/>
            </a:lvl4pPr>
            <a:lvl5pPr>
              <a:defRPr sz="4800"/>
            </a:lvl5pPr>
          </a:lstStyle>
          <a:p>
            <a:pPr/>
            <a:r>
              <a:t>正文级别 1</a:t>
            </a:r>
          </a:p>
          <a:p>
            <a:pPr lvl="1"/>
            <a:r>
              <a:t>正文级别 2</a:t>
            </a:r>
          </a:p>
          <a:p>
            <a:pPr lvl="2"/>
            <a:r>
              <a:t>正文级别 3</a:t>
            </a:r>
          </a:p>
          <a:p>
            <a:pPr lvl="3"/>
            <a:r>
              <a:t>正文级别 4</a:t>
            </a:r>
          </a:p>
          <a:p>
            <a:pPr lvl="4"/>
            <a:r>
              <a:t>正文级别 5</a:t>
            </a:r>
          </a:p>
        </p:txBody>
      </p:sp>
      <p:sp>
        <p:nvSpPr>
          <p:cNvPr id="76"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照片 - 3 联">
    <p:spTree>
      <p:nvGrpSpPr>
        <p:cNvPr id="1" name=""/>
        <p:cNvGrpSpPr/>
        <p:nvPr/>
      </p:nvGrpSpPr>
      <p:grpSpPr>
        <a:xfrm>
          <a:off x="0" y="0"/>
          <a:ext cx="0" cy="0"/>
          <a:chOff x="0" y="0"/>
          <a:chExt cx="0" cy="0"/>
        </a:xfrm>
      </p:grpSpPr>
      <p:sp>
        <p:nvSpPr>
          <p:cNvPr id="83" name="图像"/>
          <p:cNvSpPr/>
          <p:nvPr>
            <p:ph type="pic" sz="quarter" idx="21"/>
          </p:nvPr>
        </p:nvSpPr>
        <p:spPr>
          <a:xfrm>
            <a:off x="15681340" y="7035800"/>
            <a:ext cx="8396678" cy="5600700"/>
          </a:xfrm>
          <a:prstGeom prst="rect">
            <a:avLst/>
          </a:prstGeom>
        </p:spPr>
        <p:txBody>
          <a:bodyPr lIns="91439" tIns="45719" rIns="91439" bIns="45719" anchor="t">
            <a:noAutofit/>
          </a:bodyPr>
          <a:lstStyle/>
          <a:p>
            <a:pPr/>
          </a:p>
        </p:txBody>
      </p:sp>
      <p:sp>
        <p:nvSpPr>
          <p:cNvPr id="84" name="图像"/>
          <p:cNvSpPr/>
          <p:nvPr>
            <p:ph type="pic" sz="quarter" idx="22"/>
          </p:nvPr>
        </p:nvSpPr>
        <p:spPr>
          <a:xfrm>
            <a:off x="15290800" y="1130300"/>
            <a:ext cx="8331200" cy="5554134"/>
          </a:xfrm>
          <a:prstGeom prst="rect">
            <a:avLst/>
          </a:prstGeom>
        </p:spPr>
        <p:txBody>
          <a:bodyPr lIns="91439" tIns="45719" rIns="91439" bIns="45719" anchor="t">
            <a:noAutofit/>
          </a:bodyPr>
          <a:lstStyle/>
          <a:p>
            <a:pPr/>
          </a:p>
        </p:txBody>
      </p:sp>
      <p:sp>
        <p:nvSpPr>
          <p:cNvPr id="85" name="图像"/>
          <p:cNvSpPr/>
          <p:nvPr>
            <p:ph type="pic" idx="23"/>
          </p:nvPr>
        </p:nvSpPr>
        <p:spPr>
          <a:xfrm>
            <a:off x="-304800" y="1130300"/>
            <a:ext cx="17202150" cy="11468100"/>
          </a:xfrm>
          <a:prstGeom prst="rect">
            <a:avLst/>
          </a:prstGeom>
        </p:spPr>
        <p:txBody>
          <a:bodyPr lIns="91439" tIns="45719" rIns="91439" bIns="45719" anchor="t">
            <a:noAutofit/>
          </a:bodyPr>
          <a:lstStyle/>
          <a:p>
            <a:pPr/>
          </a:p>
        </p:txBody>
      </p:sp>
      <p:sp>
        <p:nvSpPr>
          <p:cNvPr id="86"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标题文本"/>
          <p:cNvSpPr txBox="1"/>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标题文本</a:t>
            </a:r>
          </a:p>
        </p:txBody>
      </p:sp>
      <p:sp>
        <p:nvSpPr>
          <p:cNvPr id="3" name="正文级别 1…"/>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正文级别 1</a:t>
            </a:r>
          </a:p>
          <a:p>
            <a:pPr lvl="1"/>
            <a:r>
              <a:t>正文级别 2</a:t>
            </a:r>
          </a:p>
          <a:p>
            <a:pPr lvl="2"/>
            <a:r>
              <a:t>正文级别 3</a:t>
            </a:r>
          </a:p>
          <a:p>
            <a:pPr lvl="3"/>
            <a:r>
              <a:t>正文级别 4</a:t>
            </a:r>
          </a:p>
          <a:p>
            <a:pPr lvl="4"/>
            <a:r>
              <a:t>正文级别 5</a:t>
            </a:r>
          </a:p>
        </p:txBody>
      </p:sp>
      <p:sp>
        <p:nvSpPr>
          <p:cNvPr id="4" name="幻灯片编号"/>
          <p:cNvSpPr txBox="1"/>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b="0" sz="24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png"/><Relationship Id="rId3" Type="http://schemas.openxmlformats.org/officeDocument/2006/relationships/image" Target="../media/image8.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jpeg"/><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jpeg"/><Relationship Id="rId6" Type="http://schemas.openxmlformats.org/officeDocument/2006/relationships/image" Target="../media/image9.jpeg"/><Relationship Id="rId7" Type="http://schemas.openxmlformats.org/officeDocument/2006/relationships/image" Target="../media/image10.jpeg"/></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jpeg"/><Relationship Id="rId3" Type="http://schemas.openxmlformats.org/officeDocument/2006/relationships/image" Target="../media/image11.jpeg"/><Relationship Id="rId4" Type="http://schemas.openxmlformats.org/officeDocument/2006/relationships/image" Target="../media/image12.jpeg"/><Relationship Id="rId5" Type="http://schemas.openxmlformats.org/officeDocument/2006/relationships/image" Target="../media/image13.jpeg"/><Relationship Id="rId6" Type="http://schemas.openxmlformats.org/officeDocument/2006/relationships/image" Target="../media/image3.jpeg"/><Relationship Id="rId7" Type="http://schemas.openxmlformats.org/officeDocument/2006/relationships/image" Target="../media/image14.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jpeg"/><Relationship Id="rId3" Type="http://schemas.openxmlformats.org/officeDocument/2006/relationships/image" Target="../media/image3.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8" name="52bd86f59dfcddf2766be7eab3d5a585.jpg.png" descr="52bd86f59dfcddf2766be7eab3d5a585.jpg.png"/>
          <p:cNvPicPr>
            <a:picLocks noChangeAspect="1"/>
          </p:cNvPicPr>
          <p:nvPr/>
        </p:nvPicPr>
        <p:blipFill>
          <a:blip r:embed="rId2">
            <a:extLst/>
          </a:blip>
          <a:srcRect l="0" t="0" r="17961" b="0"/>
          <a:stretch>
            <a:fillRect/>
          </a:stretch>
        </p:blipFill>
        <p:spPr>
          <a:xfrm>
            <a:off x="13805140" y="4635416"/>
            <a:ext cx="10652570" cy="9095222"/>
          </a:xfrm>
          <a:prstGeom prst="rect">
            <a:avLst/>
          </a:prstGeom>
          <a:ln w="12700">
            <a:miter lim="400000"/>
          </a:ln>
        </p:spPr>
      </p:pic>
      <p:sp>
        <p:nvSpPr>
          <p:cNvPr id="129" name="企业精细化运营"/>
          <p:cNvSpPr txBox="1"/>
          <p:nvPr/>
        </p:nvSpPr>
        <p:spPr>
          <a:xfrm>
            <a:off x="149106" y="3514325"/>
            <a:ext cx="11671301" cy="2413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3000">
                <a:solidFill>
                  <a:schemeClr val="accent1">
                    <a:hueOff val="114395"/>
                    <a:lumOff val="-24975"/>
                  </a:schemeClr>
                </a:solidFill>
              </a:defRPr>
            </a:lvl1pPr>
          </a:lstStyle>
          <a:p>
            <a:pPr/>
            <a:r>
              <a:t>企业精细化运营</a:t>
            </a:r>
          </a:p>
        </p:txBody>
      </p:sp>
      <p:sp>
        <p:nvSpPr>
          <p:cNvPr id="130" name="组织精健化  管理精细化  经营精益化"/>
          <p:cNvSpPr txBox="1"/>
          <p:nvPr/>
        </p:nvSpPr>
        <p:spPr>
          <a:xfrm>
            <a:off x="193513" y="5731170"/>
            <a:ext cx="12391645" cy="1168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6000">
                <a:solidFill>
                  <a:schemeClr val="accent1">
                    <a:hueOff val="114395"/>
                    <a:lumOff val="-24975"/>
                  </a:schemeClr>
                </a:solidFill>
              </a:defRPr>
            </a:lvl1pPr>
          </a:lstStyle>
          <a:p>
            <a:pPr/>
            <a:r>
              <a:t>组织精健化  管理精细化  经营精益化</a:t>
            </a:r>
          </a:p>
        </p:txBody>
      </p:sp>
      <p:sp>
        <p:nvSpPr>
          <p:cNvPr id="131" name="线条"/>
          <p:cNvSpPr/>
          <p:nvPr/>
        </p:nvSpPr>
        <p:spPr>
          <a:xfrm flipV="1">
            <a:off x="4230437" y="5876714"/>
            <a:ext cx="1" cy="877313"/>
          </a:xfrm>
          <a:prstGeom prst="line">
            <a:avLst/>
          </a:prstGeom>
          <a:ln w="76200">
            <a:solidFill>
              <a:schemeClr val="accent1">
                <a:hueOff val="114395"/>
                <a:lumOff val="-24975"/>
              </a:schemeClr>
            </a:solidFill>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32" name="线条"/>
          <p:cNvSpPr/>
          <p:nvPr/>
        </p:nvSpPr>
        <p:spPr>
          <a:xfrm flipV="1">
            <a:off x="8484464" y="5876714"/>
            <a:ext cx="1" cy="877313"/>
          </a:xfrm>
          <a:prstGeom prst="line">
            <a:avLst/>
          </a:prstGeom>
          <a:ln w="76200">
            <a:solidFill>
              <a:schemeClr val="accent1">
                <a:hueOff val="114395"/>
                <a:lumOff val="-24975"/>
              </a:schemeClr>
            </a:solidFill>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33" name="沙盘模拟助推组织变革系列定制产品"/>
          <p:cNvSpPr txBox="1"/>
          <p:nvPr/>
        </p:nvSpPr>
        <p:spPr>
          <a:xfrm>
            <a:off x="273865" y="3083552"/>
            <a:ext cx="6210301" cy="63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chemeClr val="accent1">
                    <a:hueOff val="114395"/>
                    <a:lumOff val="-24975"/>
                  </a:schemeClr>
                </a:solidFill>
              </a:defRPr>
            </a:lvl1pPr>
          </a:lstStyle>
          <a:p>
            <a:pPr/>
            <a:r>
              <a:t>沙盘模拟助推组织变革系列定制产品</a:t>
            </a:r>
          </a:p>
        </p:txBody>
      </p:sp>
      <p:sp>
        <p:nvSpPr>
          <p:cNvPr id="134" name="文本框 15"/>
          <p:cNvSpPr txBox="1"/>
          <p:nvPr/>
        </p:nvSpPr>
        <p:spPr>
          <a:xfrm>
            <a:off x="1616731" y="2387075"/>
            <a:ext cx="4314646" cy="703573"/>
          </a:xfrm>
          <a:prstGeom prst="rect">
            <a:avLst/>
          </a:prstGeom>
          <a:ln w="12700">
            <a:miter lim="400000"/>
          </a:ln>
          <a:extLst>
            <a:ext uri="{C572A759-6A51-4108-AA02-DFA0A04FC94B}">
              <ma14:wrappingTextBoxFlag xmlns:ma14="http://schemas.microsoft.com/office/mac/drawingml/2011/main" val="1"/>
            </a:ext>
          </a:extLst>
        </p:spPr>
        <p:txBody>
          <a:bodyPr lIns="34286" tIns="34286" rIns="34286" bIns="34286">
            <a:spAutoFit/>
          </a:bodyPr>
          <a:lstStyle>
            <a:lvl1pPr defTabSz="685800">
              <a:defRPr sz="3600">
                <a:solidFill>
                  <a:schemeClr val="accent1">
                    <a:hueOff val="114395"/>
                    <a:lumOff val="-24975"/>
                  </a:schemeClr>
                </a:solidFill>
                <a:latin typeface="方正黑体简体"/>
                <a:ea typeface="方正黑体简体"/>
                <a:cs typeface="方正黑体简体"/>
                <a:sym typeface="方正黑体简体"/>
              </a:defRPr>
            </a:lvl1pPr>
          </a:lstStyle>
          <a:p>
            <a:pPr/>
            <a:r>
              <a:t>职场模拟器原创沙盘</a:t>
            </a:r>
          </a:p>
        </p:txBody>
      </p:sp>
      <p:pic>
        <p:nvPicPr>
          <p:cNvPr id="135" name="屏幕快照 2020-03-07 20.18.22.png" descr="屏幕快照 2020-03-07 20.18.22.png"/>
          <p:cNvPicPr>
            <a:picLocks noChangeAspect="1"/>
          </p:cNvPicPr>
          <p:nvPr/>
        </p:nvPicPr>
        <p:blipFill>
          <a:blip r:embed="rId3">
            <a:extLst/>
          </a:blip>
          <a:srcRect l="19400" t="5449" r="17788" b="28085"/>
          <a:stretch>
            <a:fillRect/>
          </a:stretch>
        </p:blipFill>
        <p:spPr>
          <a:xfrm>
            <a:off x="143290" y="1764870"/>
            <a:ext cx="1288739" cy="1288895"/>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39" y="0"/>
                </a:moveTo>
                <a:cubicBezTo>
                  <a:pt x="7321" y="0"/>
                  <a:pt x="4803" y="1008"/>
                  <a:pt x="2882" y="3019"/>
                </a:cubicBezTo>
                <a:cubicBezTo>
                  <a:pt x="-961" y="7040"/>
                  <a:pt x="-961" y="13557"/>
                  <a:pt x="2882" y="17579"/>
                </a:cubicBezTo>
                <a:cubicBezTo>
                  <a:pt x="6725" y="21600"/>
                  <a:pt x="12953" y="21600"/>
                  <a:pt x="16796" y="17579"/>
                </a:cubicBezTo>
                <a:cubicBezTo>
                  <a:pt x="20639" y="13557"/>
                  <a:pt x="20639" y="7040"/>
                  <a:pt x="16796" y="3019"/>
                </a:cubicBezTo>
                <a:cubicBezTo>
                  <a:pt x="14875" y="1008"/>
                  <a:pt x="12357" y="0"/>
                  <a:pt x="9839" y="0"/>
                </a:cubicBezTo>
                <a:close/>
              </a:path>
            </a:pathLst>
          </a:cu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4" presetID="2" grpId="1" fill="hold">
                                  <p:stCondLst>
                                    <p:cond delay="0"/>
                                  </p:stCondLst>
                                  <p:iterate type="el" backwards="0">
                                    <p:tmAbs val="0"/>
                                  </p:iterate>
                                  <p:childTnLst>
                                    <p:set>
                                      <p:cBhvr>
                                        <p:cTn id="6" fill="hold"/>
                                        <p:tgtEl>
                                          <p:spTgt spid="134"/>
                                        </p:tgtEl>
                                        <p:attrNameLst>
                                          <p:attrName>style.visibility</p:attrName>
                                        </p:attrNameLst>
                                      </p:cBhvr>
                                      <p:to>
                                        <p:strVal val="visible"/>
                                      </p:to>
                                    </p:set>
                                    <p:anim calcmode="lin" valueType="num">
                                      <p:cBhvr>
                                        <p:cTn id="7" dur="500" fill="hold"/>
                                        <p:tgtEl>
                                          <p:spTgt spid="134"/>
                                        </p:tgtEl>
                                        <p:attrNameLst>
                                          <p:attrName>ppt_x</p:attrName>
                                        </p:attrNameLst>
                                      </p:cBhvr>
                                      <p:tavLst>
                                        <p:tav tm="0">
                                          <p:val>
                                            <p:strVal val="#ppt_x"/>
                                          </p:val>
                                        </p:tav>
                                        <p:tav tm="100000">
                                          <p:val>
                                            <p:strVal val="#ppt_x"/>
                                          </p:val>
                                        </p:tav>
                                      </p:tavLst>
                                    </p:anim>
                                    <p:anim calcmode="lin" valueType="num">
                                      <p:cBhvr>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4" grpId="1"/>
    </p:bld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05" name="沙盘基础逻辑"/>
          <p:cNvSpPr txBox="1"/>
          <p:nvPr/>
        </p:nvSpPr>
        <p:spPr>
          <a:xfrm>
            <a:off x="1645008" y="466939"/>
            <a:ext cx="6210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沙盘基础逻辑</a:t>
            </a:r>
          </a:p>
        </p:txBody>
      </p:sp>
      <p:sp>
        <p:nvSpPr>
          <p:cNvPr id="206"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07"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08" name="团队沟通"/>
          <p:cNvSpPr/>
          <p:nvPr/>
        </p:nvSpPr>
        <p:spPr>
          <a:xfrm>
            <a:off x="6763508" y="6312999"/>
            <a:ext cx="2918301" cy="1090001"/>
          </a:xfrm>
          <a:prstGeom prst="roundRect">
            <a:avLst>
              <a:gd name="adj" fmla="val 17477"/>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3200">
                <a:solidFill>
                  <a:srgbClr val="FFFFFF"/>
                </a:solidFill>
                <a:latin typeface="+mn-lt"/>
                <a:ea typeface="+mn-ea"/>
                <a:cs typeface="+mn-cs"/>
                <a:sym typeface="Helvetica Neue Medium"/>
              </a:defRPr>
            </a:lvl1pPr>
          </a:lstStyle>
          <a:p>
            <a:pPr/>
            <a:r>
              <a:t>团队沟通</a:t>
            </a:r>
          </a:p>
        </p:txBody>
      </p:sp>
      <p:sp>
        <p:nvSpPr>
          <p:cNvPr id="209" name="员工管理"/>
          <p:cNvSpPr/>
          <p:nvPr/>
        </p:nvSpPr>
        <p:spPr>
          <a:xfrm>
            <a:off x="10732849" y="8875670"/>
            <a:ext cx="2918302" cy="1090001"/>
          </a:xfrm>
          <a:prstGeom prst="roundRect">
            <a:avLst>
              <a:gd name="adj" fmla="val 17477"/>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3200">
                <a:solidFill>
                  <a:srgbClr val="FFFFFF"/>
                </a:solidFill>
                <a:latin typeface="+mn-lt"/>
                <a:ea typeface="+mn-ea"/>
                <a:cs typeface="+mn-cs"/>
                <a:sym typeface="Helvetica Neue Medium"/>
              </a:defRPr>
            </a:lvl1pPr>
          </a:lstStyle>
          <a:p>
            <a:pPr/>
            <a:r>
              <a:t>员工管理</a:t>
            </a:r>
          </a:p>
        </p:txBody>
      </p:sp>
      <p:sp>
        <p:nvSpPr>
          <p:cNvPr id="210" name="目标计划"/>
          <p:cNvSpPr/>
          <p:nvPr/>
        </p:nvSpPr>
        <p:spPr>
          <a:xfrm>
            <a:off x="14702190" y="6312999"/>
            <a:ext cx="2918302" cy="1090001"/>
          </a:xfrm>
          <a:prstGeom prst="roundRect">
            <a:avLst>
              <a:gd name="adj" fmla="val 17477"/>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3200">
                <a:solidFill>
                  <a:srgbClr val="FFFFFF"/>
                </a:solidFill>
                <a:latin typeface="+mn-lt"/>
                <a:ea typeface="+mn-ea"/>
                <a:cs typeface="+mn-cs"/>
                <a:sym typeface="Helvetica Neue Medium"/>
              </a:defRPr>
            </a:lvl1pPr>
          </a:lstStyle>
          <a:p>
            <a:pPr/>
            <a:r>
              <a:t>目标计划</a:t>
            </a:r>
          </a:p>
        </p:txBody>
      </p:sp>
      <p:sp>
        <p:nvSpPr>
          <p:cNvPr id="211" name="生产线管理"/>
          <p:cNvSpPr/>
          <p:nvPr/>
        </p:nvSpPr>
        <p:spPr>
          <a:xfrm>
            <a:off x="10732849" y="3750329"/>
            <a:ext cx="2918302" cy="1090001"/>
          </a:xfrm>
          <a:prstGeom prst="roundRect">
            <a:avLst>
              <a:gd name="adj" fmla="val 17477"/>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3200">
                <a:solidFill>
                  <a:srgbClr val="FFFFFF"/>
                </a:solidFill>
                <a:latin typeface="+mn-lt"/>
                <a:ea typeface="+mn-ea"/>
                <a:cs typeface="+mn-cs"/>
                <a:sym typeface="Helvetica Neue Medium"/>
              </a:defRPr>
            </a:lvl1pPr>
          </a:lstStyle>
          <a:p>
            <a:pPr/>
            <a:r>
              <a:t>生产线管理</a:t>
            </a:r>
          </a:p>
        </p:txBody>
      </p:sp>
      <p:sp>
        <p:nvSpPr>
          <p:cNvPr id="212" name="安全生产…"/>
          <p:cNvSpPr txBox="1"/>
          <p:nvPr/>
        </p:nvSpPr>
        <p:spPr>
          <a:xfrm>
            <a:off x="11372850" y="1816112"/>
            <a:ext cx="1638301" cy="1701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chemeClr val="accent1">
                    <a:hueOff val="114395"/>
                    <a:lumOff val="-24975"/>
                  </a:schemeClr>
                </a:solidFill>
              </a:defRPr>
            </a:pPr>
            <a:r>
              <a:t>安全生产</a:t>
            </a:r>
          </a:p>
          <a:p>
            <a:pPr>
              <a:defRPr>
                <a:solidFill>
                  <a:schemeClr val="accent1">
                    <a:hueOff val="114395"/>
                    <a:lumOff val="-24975"/>
                  </a:schemeClr>
                </a:solidFill>
              </a:defRPr>
            </a:pPr>
            <a:r>
              <a:t>质量品控</a:t>
            </a:r>
          </a:p>
          <a:p>
            <a:pPr>
              <a:defRPr>
                <a:solidFill>
                  <a:schemeClr val="accent1">
                    <a:hueOff val="114395"/>
                    <a:lumOff val="-24975"/>
                  </a:schemeClr>
                </a:solidFill>
              </a:defRPr>
            </a:pPr>
            <a:r>
              <a:t>成本控制</a:t>
            </a:r>
          </a:p>
        </p:txBody>
      </p:sp>
      <p:sp>
        <p:nvSpPr>
          <p:cNvPr id="213" name="时间管理…"/>
          <p:cNvSpPr txBox="1"/>
          <p:nvPr/>
        </p:nvSpPr>
        <p:spPr>
          <a:xfrm>
            <a:off x="17867972" y="6044375"/>
            <a:ext cx="1638301" cy="16272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chemeClr val="accent1">
                    <a:hueOff val="114395"/>
                    <a:lumOff val="-24975"/>
                  </a:schemeClr>
                </a:solidFill>
              </a:defRPr>
            </a:pPr>
            <a:r>
              <a:t>时间管理</a:t>
            </a:r>
          </a:p>
          <a:p>
            <a:pPr>
              <a:defRPr>
                <a:solidFill>
                  <a:schemeClr val="accent1">
                    <a:hueOff val="114395"/>
                    <a:lumOff val="-24975"/>
                  </a:schemeClr>
                </a:solidFill>
              </a:defRPr>
            </a:pPr>
            <a:r>
              <a:t>合理分工</a:t>
            </a:r>
          </a:p>
          <a:p>
            <a:pPr>
              <a:defRPr>
                <a:solidFill>
                  <a:schemeClr val="accent1">
                    <a:hueOff val="114395"/>
                    <a:lumOff val="-24975"/>
                  </a:schemeClr>
                </a:solidFill>
              </a:defRPr>
            </a:pPr>
            <a:r>
              <a:t>PDCA</a:t>
            </a:r>
          </a:p>
        </p:txBody>
      </p:sp>
      <p:sp>
        <p:nvSpPr>
          <p:cNvPr id="214" name="技能提升…"/>
          <p:cNvSpPr txBox="1"/>
          <p:nvPr/>
        </p:nvSpPr>
        <p:spPr>
          <a:xfrm>
            <a:off x="11372850" y="10101929"/>
            <a:ext cx="1638301" cy="1701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chemeClr val="accent1">
                    <a:hueOff val="114395"/>
                    <a:lumOff val="-24975"/>
                  </a:schemeClr>
                </a:solidFill>
              </a:defRPr>
            </a:pPr>
            <a:r>
              <a:t>技能提升</a:t>
            </a:r>
          </a:p>
          <a:p>
            <a:pPr>
              <a:defRPr>
                <a:solidFill>
                  <a:schemeClr val="accent1">
                    <a:hueOff val="114395"/>
                    <a:lumOff val="-24975"/>
                  </a:schemeClr>
                </a:solidFill>
              </a:defRPr>
            </a:pPr>
            <a:r>
              <a:t>通用人才</a:t>
            </a:r>
          </a:p>
          <a:p>
            <a:pPr>
              <a:defRPr>
                <a:solidFill>
                  <a:schemeClr val="accent1">
                    <a:hueOff val="114395"/>
                    <a:lumOff val="-24975"/>
                  </a:schemeClr>
                </a:solidFill>
              </a:defRPr>
            </a:pPr>
            <a:r>
              <a:t>经验萃取</a:t>
            </a:r>
          </a:p>
        </p:txBody>
      </p:sp>
      <p:sp>
        <p:nvSpPr>
          <p:cNvPr id="215" name="向上沟通…"/>
          <p:cNvSpPr txBox="1"/>
          <p:nvPr/>
        </p:nvSpPr>
        <p:spPr>
          <a:xfrm>
            <a:off x="4859584" y="6007099"/>
            <a:ext cx="1638301" cy="1701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chemeClr val="accent1">
                    <a:hueOff val="114395"/>
                    <a:lumOff val="-24975"/>
                  </a:schemeClr>
                </a:solidFill>
              </a:defRPr>
            </a:pPr>
            <a:r>
              <a:t>向上沟通</a:t>
            </a:r>
          </a:p>
          <a:p>
            <a:pPr>
              <a:defRPr>
                <a:solidFill>
                  <a:schemeClr val="accent1">
                    <a:hueOff val="114395"/>
                    <a:lumOff val="-24975"/>
                  </a:schemeClr>
                </a:solidFill>
              </a:defRPr>
            </a:pPr>
            <a:r>
              <a:t>平行沟通</a:t>
            </a:r>
          </a:p>
          <a:p>
            <a:pPr>
              <a:defRPr>
                <a:solidFill>
                  <a:schemeClr val="accent1">
                    <a:hueOff val="114395"/>
                    <a:lumOff val="-24975"/>
                  </a:schemeClr>
                </a:solidFill>
              </a:defRPr>
            </a:pPr>
            <a:r>
              <a:t>向下沟通</a:t>
            </a:r>
          </a:p>
        </p:txBody>
      </p:sp>
      <p:sp>
        <p:nvSpPr>
          <p:cNvPr id="216" name="三精管理"/>
          <p:cNvSpPr/>
          <p:nvPr/>
        </p:nvSpPr>
        <p:spPr>
          <a:xfrm>
            <a:off x="11182350" y="5952671"/>
            <a:ext cx="2019300" cy="2019301"/>
          </a:xfrm>
          <a:prstGeom prst="ellipse">
            <a:avLst/>
          </a:prstGeom>
          <a:ln w="76200">
            <a:solidFill>
              <a:schemeClr val="accent1">
                <a:hueOff val="114395"/>
                <a:lumOff val="-24975"/>
              </a:schemeClr>
            </a:solidFill>
            <a:miter lim="400000"/>
          </a:ln>
          <a:extLst>
            <a:ext uri="{C572A759-6A51-4108-AA02-DFA0A04FC94B}">
              <ma14:wrappingTextBoxFlag xmlns:ma14="http://schemas.microsoft.com/office/mac/drawingml/2011/main" val="1"/>
            </a:ext>
          </a:extLst>
        </p:spPr>
        <p:txBody>
          <a:bodyPr lIns="0" tIns="0" rIns="0" bIns="0" anchor="ctr"/>
          <a:lstStyle>
            <a:lvl1pPr>
              <a:defRPr b="0" sz="3200">
                <a:solidFill>
                  <a:schemeClr val="accent1">
                    <a:hueOff val="114395"/>
                    <a:lumOff val="-24975"/>
                  </a:schemeClr>
                </a:solidFill>
                <a:latin typeface="+mn-lt"/>
                <a:ea typeface="+mn-ea"/>
                <a:cs typeface="+mn-cs"/>
                <a:sym typeface="Helvetica Neue Medium"/>
              </a:defRPr>
            </a:lvl1pPr>
          </a:lstStyle>
          <a:p>
            <a:pPr/>
            <a:r>
              <a:t>三精管理</a:t>
            </a:r>
          </a:p>
        </p:txBody>
      </p:sp>
      <p:sp>
        <p:nvSpPr>
          <p:cNvPr id="217" name="线条"/>
          <p:cNvSpPr/>
          <p:nvPr/>
        </p:nvSpPr>
        <p:spPr>
          <a:xfrm>
            <a:off x="9995095" y="6858000"/>
            <a:ext cx="835869" cy="0"/>
          </a:xfrm>
          <a:prstGeom prst="line">
            <a:avLst/>
          </a:prstGeom>
          <a:ln w="76200">
            <a:solidFill>
              <a:schemeClr val="accent1">
                <a:hueOff val="114395"/>
                <a:lumOff val="-24975"/>
              </a:schemeClr>
            </a:solidFill>
            <a:miter lim="400000"/>
            <a:tailEnd type="triangle"/>
          </a:ln>
        </p:spPr>
        <p:txBody>
          <a:bodyPr lIns="0" tIns="0" rIns="0" bIns="0" anchor="ctr"/>
          <a:lstStyle/>
          <a:p>
            <a:pPr>
              <a:defRPr b="0" sz="3200">
                <a:solidFill>
                  <a:srgbClr val="FFFFFF"/>
                </a:solidFill>
                <a:latin typeface="+mn-lt"/>
                <a:ea typeface="+mn-ea"/>
                <a:cs typeface="+mn-cs"/>
                <a:sym typeface="Helvetica Neue Medium"/>
              </a:defRPr>
            </a:pPr>
          </a:p>
        </p:txBody>
      </p:sp>
      <p:sp>
        <p:nvSpPr>
          <p:cNvPr id="218" name="线条"/>
          <p:cNvSpPr/>
          <p:nvPr/>
        </p:nvSpPr>
        <p:spPr>
          <a:xfrm flipH="1">
            <a:off x="13553036" y="6858000"/>
            <a:ext cx="835869" cy="0"/>
          </a:xfrm>
          <a:prstGeom prst="line">
            <a:avLst/>
          </a:prstGeom>
          <a:ln w="76200">
            <a:solidFill>
              <a:schemeClr val="accent1">
                <a:hueOff val="114395"/>
                <a:lumOff val="-24975"/>
              </a:schemeClr>
            </a:solidFill>
            <a:miter lim="400000"/>
            <a:tailEnd type="triangle"/>
          </a:ln>
        </p:spPr>
        <p:txBody>
          <a:bodyPr lIns="0" tIns="0" rIns="0" bIns="0" anchor="ctr"/>
          <a:lstStyle/>
          <a:p>
            <a:pPr>
              <a:defRPr b="0" sz="3200">
                <a:solidFill>
                  <a:srgbClr val="FFFFFF"/>
                </a:solidFill>
                <a:latin typeface="+mn-lt"/>
                <a:ea typeface="+mn-ea"/>
                <a:cs typeface="+mn-cs"/>
                <a:sym typeface="Helvetica Neue Medium"/>
              </a:defRPr>
            </a:pPr>
          </a:p>
        </p:txBody>
      </p:sp>
      <p:sp>
        <p:nvSpPr>
          <p:cNvPr id="219" name="线条"/>
          <p:cNvSpPr/>
          <p:nvPr/>
        </p:nvSpPr>
        <p:spPr>
          <a:xfrm flipV="1">
            <a:off x="12192000" y="8063037"/>
            <a:ext cx="0" cy="676375"/>
          </a:xfrm>
          <a:prstGeom prst="line">
            <a:avLst/>
          </a:prstGeom>
          <a:ln w="76200">
            <a:solidFill>
              <a:schemeClr val="accent1">
                <a:hueOff val="114395"/>
                <a:lumOff val="-24975"/>
              </a:schemeClr>
            </a:solidFill>
            <a:miter lim="400000"/>
            <a:tailEnd type="triangle"/>
          </a:ln>
        </p:spPr>
        <p:txBody>
          <a:bodyPr lIns="0" tIns="0" rIns="0" bIns="0" anchor="ctr"/>
          <a:lstStyle/>
          <a:p>
            <a:pPr>
              <a:defRPr b="0" sz="3200">
                <a:solidFill>
                  <a:srgbClr val="FFFFFF"/>
                </a:solidFill>
                <a:latin typeface="+mn-lt"/>
                <a:ea typeface="+mn-ea"/>
                <a:cs typeface="+mn-cs"/>
                <a:sym typeface="Helvetica Neue Medium"/>
              </a:defRPr>
            </a:pPr>
          </a:p>
        </p:txBody>
      </p:sp>
      <p:sp>
        <p:nvSpPr>
          <p:cNvPr id="220" name="线条"/>
          <p:cNvSpPr/>
          <p:nvPr/>
        </p:nvSpPr>
        <p:spPr>
          <a:xfrm>
            <a:off x="12192000" y="5039263"/>
            <a:ext cx="0" cy="676375"/>
          </a:xfrm>
          <a:prstGeom prst="line">
            <a:avLst/>
          </a:prstGeom>
          <a:ln w="76200">
            <a:solidFill>
              <a:schemeClr val="accent1">
                <a:hueOff val="114395"/>
                <a:lumOff val="-24975"/>
              </a:schemeClr>
            </a:solidFill>
            <a:miter lim="400000"/>
            <a:tailEnd type="triangle"/>
          </a:ln>
        </p:spPr>
        <p:txBody>
          <a:bodyPr lIns="0" tIns="0" rIns="0" bIns="0" anchor="ctr"/>
          <a:lstStyle/>
          <a:p>
            <a:pPr>
              <a:defRPr b="0" sz="3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2"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23" name="沙盘要素"/>
          <p:cNvSpPr txBox="1"/>
          <p:nvPr/>
        </p:nvSpPr>
        <p:spPr>
          <a:xfrm>
            <a:off x="1645008" y="466939"/>
            <a:ext cx="4178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沙盘要素</a:t>
            </a:r>
          </a:p>
        </p:txBody>
      </p:sp>
      <p:sp>
        <p:nvSpPr>
          <p:cNvPr id="224"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25"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26" name="环境模拟"/>
          <p:cNvSpPr/>
          <p:nvPr/>
        </p:nvSpPr>
        <p:spPr>
          <a:xfrm>
            <a:off x="6771351" y="3194550"/>
            <a:ext cx="2918301" cy="1090001"/>
          </a:xfrm>
          <a:prstGeom prst="roundRect">
            <a:avLst>
              <a:gd name="adj" fmla="val 17477"/>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3200">
                <a:solidFill>
                  <a:srgbClr val="FFFFFF"/>
                </a:solidFill>
                <a:latin typeface="+mn-lt"/>
                <a:ea typeface="+mn-ea"/>
                <a:cs typeface="+mn-cs"/>
                <a:sym typeface="Helvetica Neue Medium"/>
              </a:defRPr>
            </a:lvl1pPr>
          </a:lstStyle>
          <a:p>
            <a:pPr/>
            <a:r>
              <a:t>环境模拟</a:t>
            </a:r>
          </a:p>
        </p:txBody>
      </p:sp>
      <p:sp>
        <p:nvSpPr>
          <p:cNvPr id="227" name="任务订单：每一轮开始之前都会有任务订单下达，明确各小组将要完成的任务目标。…"/>
          <p:cNvSpPr/>
          <p:nvPr/>
        </p:nvSpPr>
        <p:spPr>
          <a:xfrm>
            <a:off x="5328997" y="4047259"/>
            <a:ext cx="6193893" cy="8220441"/>
          </a:xfrm>
          <a:prstGeom prst="roundRect">
            <a:avLst>
              <a:gd name="adj" fmla="val 6518"/>
            </a:avLst>
          </a:prstGeom>
          <a:ln w="63500">
            <a:solidFill>
              <a:schemeClr val="accent1">
                <a:hueOff val="114395"/>
                <a:lumOff val="-24975"/>
              </a:schemeClr>
            </a:solidFill>
            <a:miter lim="400000"/>
          </a:ln>
          <a:extLst>
            <a:ext uri="{C572A759-6A51-4108-AA02-DFA0A04FC94B}">
              <ma14:wrappingTextBoxFlag xmlns:ma14="http://schemas.microsoft.com/office/mac/drawingml/2011/main" val="1"/>
            </a:ext>
          </a:extLst>
        </p:spPr>
        <p:txBody>
          <a:bodyPr lIns="0" tIns="0" rIns="0" bIns="0" anchor="ctr"/>
          <a:lstStyle/>
          <a:p>
            <a:pPr marL="423333" indent="-423333" algn="l">
              <a:spcBef>
                <a:spcPts val="4000"/>
              </a:spcBef>
              <a:buSzPct val="125000"/>
              <a:buChar char="•"/>
              <a:defRPr b="0" sz="3200">
                <a:solidFill>
                  <a:schemeClr val="accent1">
                    <a:hueOff val="114395"/>
                    <a:lumOff val="-24975"/>
                  </a:schemeClr>
                </a:solidFill>
                <a:latin typeface="+mn-lt"/>
                <a:ea typeface="+mn-ea"/>
                <a:cs typeface="+mn-cs"/>
                <a:sym typeface="Helvetica Neue Medium"/>
              </a:defRPr>
            </a:pPr>
            <a:r>
              <a:t>任务订单：每一轮开始之前都会有任务订单下达，明确各小组将要完成的任务目标。</a:t>
            </a:r>
          </a:p>
          <a:p>
            <a:pPr marL="423333" indent="-423333" algn="l">
              <a:spcBef>
                <a:spcPts val="4000"/>
              </a:spcBef>
              <a:buSzPct val="125000"/>
              <a:buChar char="•"/>
              <a:defRPr b="0" sz="3200">
                <a:solidFill>
                  <a:schemeClr val="accent1">
                    <a:hueOff val="114395"/>
                    <a:lumOff val="-24975"/>
                  </a:schemeClr>
                </a:solidFill>
                <a:latin typeface="+mn-lt"/>
                <a:ea typeface="+mn-ea"/>
                <a:cs typeface="+mn-cs"/>
                <a:sym typeface="Helvetica Neue Medium"/>
              </a:defRPr>
            </a:pPr>
            <a:r>
              <a:t>团队建设：每一季度为一轮，需要从现有资源、人才盘点、质量提升等方面考察“管理者”实战能力</a:t>
            </a:r>
          </a:p>
          <a:p>
            <a:pPr marL="423333" indent="-423333" algn="l">
              <a:spcBef>
                <a:spcPts val="4000"/>
              </a:spcBef>
              <a:buSzPct val="125000"/>
              <a:buChar char="•"/>
              <a:defRPr b="0" sz="3200">
                <a:solidFill>
                  <a:schemeClr val="accent1">
                    <a:hueOff val="114395"/>
                    <a:lumOff val="-24975"/>
                  </a:schemeClr>
                </a:solidFill>
                <a:latin typeface="+mn-lt"/>
                <a:ea typeface="+mn-ea"/>
                <a:cs typeface="+mn-cs"/>
                <a:sym typeface="Helvetica Neue Medium"/>
              </a:defRPr>
            </a:pPr>
            <a:r>
              <a:t>沟通协调：生产任务的不断增加，需要不断和协调各小组之间的关系，让各个流程的小组能够顺利完成目标</a:t>
            </a:r>
          </a:p>
        </p:txBody>
      </p:sp>
      <p:sp>
        <p:nvSpPr>
          <p:cNvPr id="228" name="流程模拟"/>
          <p:cNvSpPr/>
          <p:nvPr/>
        </p:nvSpPr>
        <p:spPr>
          <a:xfrm>
            <a:off x="15074402" y="3194550"/>
            <a:ext cx="2918301" cy="1090001"/>
          </a:xfrm>
          <a:prstGeom prst="roundRect">
            <a:avLst>
              <a:gd name="adj" fmla="val 17477"/>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3200">
                <a:solidFill>
                  <a:srgbClr val="FFFFFF"/>
                </a:solidFill>
                <a:latin typeface="+mn-lt"/>
                <a:ea typeface="+mn-ea"/>
                <a:cs typeface="+mn-cs"/>
                <a:sym typeface="Helvetica Neue Medium"/>
              </a:defRPr>
            </a:lvl1pPr>
          </a:lstStyle>
          <a:p>
            <a:pPr/>
            <a:r>
              <a:t>流程模拟</a:t>
            </a:r>
          </a:p>
        </p:txBody>
      </p:sp>
      <p:sp>
        <p:nvSpPr>
          <p:cNvPr id="229" name="生产制造：生产任务下达后，需要在规定时间内保质保量完成。…"/>
          <p:cNvSpPr/>
          <p:nvPr/>
        </p:nvSpPr>
        <p:spPr>
          <a:xfrm>
            <a:off x="13632048" y="4047259"/>
            <a:ext cx="6193892" cy="8220441"/>
          </a:xfrm>
          <a:prstGeom prst="roundRect">
            <a:avLst>
              <a:gd name="adj" fmla="val 6518"/>
            </a:avLst>
          </a:prstGeom>
          <a:ln w="63500">
            <a:solidFill>
              <a:schemeClr val="accent1">
                <a:hueOff val="114395"/>
                <a:lumOff val="-24975"/>
              </a:schemeClr>
            </a:solidFill>
            <a:miter lim="400000"/>
          </a:ln>
          <a:extLst>
            <a:ext uri="{C572A759-6A51-4108-AA02-DFA0A04FC94B}">
              <ma14:wrappingTextBoxFlag xmlns:ma14="http://schemas.microsoft.com/office/mac/drawingml/2011/main" val="1"/>
            </a:ext>
          </a:extLst>
        </p:spPr>
        <p:txBody>
          <a:bodyPr lIns="0" tIns="0" rIns="0" bIns="0" anchor="ctr"/>
          <a:lstStyle/>
          <a:p>
            <a:pPr marL="423333" indent="-423333" algn="l">
              <a:spcBef>
                <a:spcPts val="1500"/>
              </a:spcBef>
              <a:buSzPct val="125000"/>
              <a:buChar char="•"/>
              <a:defRPr b="0" sz="3200">
                <a:solidFill>
                  <a:schemeClr val="accent1">
                    <a:hueOff val="114395"/>
                    <a:lumOff val="-24975"/>
                  </a:schemeClr>
                </a:solidFill>
                <a:latin typeface="+mn-lt"/>
                <a:ea typeface="+mn-ea"/>
                <a:cs typeface="+mn-cs"/>
                <a:sym typeface="Helvetica Neue Medium"/>
              </a:defRPr>
            </a:pPr>
            <a:r>
              <a:t>生产制造：生产任务下达后，需要在规定时间内保质保量完成。</a:t>
            </a:r>
          </a:p>
          <a:p>
            <a:pPr marL="423333" indent="-423333" algn="l">
              <a:spcBef>
                <a:spcPts val="1500"/>
              </a:spcBef>
              <a:buSzPct val="125000"/>
              <a:buChar char="•"/>
              <a:defRPr b="0" sz="3200">
                <a:solidFill>
                  <a:schemeClr val="accent1">
                    <a:hueOff val="114395"/>
                    <a:lumOff val="-24975"/>
                  </a:schemeClr>
                </a:solidFill>
                <a:latin typeface="+mn-lt"/>
                <a:ea typeface="+mn-ea"/>
                <a:cs typeface="+mn-cs"/>
                <a:sym typeface="Helvetica Neue Medium"/>
              </a:defRPr>
            </a:pPr>
            <a:r>
              <a:t>团队建设：生产任务回不断增加，班组成员能力需要不断提升，才能满足要求</a:t>
            </a:r>
          </a:p>
          <a:p>
            <a:pPr marL="423333" indent="-423333" algn="l">
              <a:spcBef>
                <a:spcPts val="1500"/>
              </a:spcBef>
              <a:buSzPct val="125000"/>
              <a:buChar char="•"/>
              <a:defRPr b="0" sz="3200">
                <a:solidFill>
                  <a:schemeClr val="accent1">
                    <a:hueOff val="114395"/>
                    <a:lumOff val="-24975"/>
                  </a:schemeClr>
                </a:solidFill>
                <a:latin typeface="+mn-lt"/>
                <a:ea typeface="+mn-ea"/>
                <a:cs typeface="+mn-cs"/>
                <a:sym typeface="Helvetica Neue Medium"/>
              </a:defRPr>
            </a:pPr>
            <a:r>
              <a:t>品质控制：流程的不断改造，可以提品质，保产量，流程升级需要协调生产和订单周期</a:t>
            </a:r>
          </a:p>
          <a:p>
            <a:pPr marL="423333" indent="-423333" algn="l">
              <a:spcBef>
                <a:spcPts val="1500"/>
              </a:spcBef>
              <a:buSzPct val="125000"/>
              <a:buChar char="•"/>
              <a:defRPr b="0" sz="3200">
                <a:solidFill>
                  <a:schemeClr val="accent1">
                    <a:hueOff val="114395"/>
                    <a:lumOff val="-24975"/>
                  </a:schemeClr>
                </a:solidFill>
                <a:latin typeface="+mn-lt"/>
                <a:ea typeface="+mn-ea"/>
                <a:cs typeface="+mn-cs"/>
                <a:sym typeface="Helvetica Neue Medium"/>
              </a:defRPr>
            </a:pPr>
            <a:r>
              <a:t>提升绩效：通过PDCA和SDCA双循环，提升绩效</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1"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32" name="班组建设模拟"/>
          <p:cNvSpPr txBox="1"/>
          <p:nvPr/>
        </p:nvSpPr>
        <p:spPr>
          <a:xfrm>
            <a:off x="1346229" y="466939"/>
            <a:ext cx="6210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班组建设模拟</a:t>
            </a:r>
          </a:p>
        </p:txBody>
      </p:sp>
      <p:sp>
        <p:nvSpPr>
          <p:cNvPr id="233"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34"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35" name="圆形"/>
          <p:cNvSpPr/>
          <p:nvPr/>
        </p:nvSpPr>
        <p:spPr>
          <a:xfrm>
            <a:off x="4266662" y="2476394"/>
            <a:ext cx="2340001" cy="2340001"/>
          </a:xfrm>
          <a:prstGeom prst="ellipse">
            <a:avLst/>
          </a:pr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36" name="圆形"/>
          <p:cNvSpPr/>
          <p:nvPr/>
        </p:nvSpPr>
        <p:spPr>
          <a:xfrm>
            <a:off x="6698712" y="2476394"/>
            <a:ext cx="2340001" cy="2340001"/>
          </a:xfrm>
          <a:prstGeom prst="ellipse">
            <a:avLst/>
          </a:pr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37" name="圆形"/>
          <p:cNvSpPr/>
          <p:nvPr/>
        </p:nvSpPr>
        <p:spPr>
          <a:xfrm>
            <a:off x="9143462" y="2476394"/>
            <a:ext cx="2340001" cy="2340001"/>
          </a:xfrm>
          <a:prstGeom prst="ellipse">
            <a:avLst/>
          </a:pr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38" name="圆形"/>
          <p:cNvSpPr/>
          <p:nvPr/>
        </p:nvSpPr>
        <p:spPr>
          <a:xfrm>
            <a:off x="4249987" y="4862696"/>
            <a:ext cx="2340001" cy="2340001"/>
          </a:xfrm>
          <a:prstGeom prst="ellipse">
            <a:avLst/>
          </a:pr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39" name="圆形"/>
          <p:cNvSpPr/>
          <p:nvPr/>
        </p:nvSpPr>
        <p:spPr>
          <a:xfrm>
            <a:off x="6682037" y="4862696"/>
            <a:ext cx="2340001" cy="2340001"/>
          </a:xfrm>
          <a:prstGeom prst="ellipse">
            <a:avLst/>
          </a:pr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40" name="圆形"/>
          <p:cNvSpPr/>
          <p:nvPr/>
        </p:nvSpPr>
        <p:spPr>
          <a:xfrm>
            <a:off x="9126787" y="4862696"/>
            <a:ext cx="2340001" cy="2340001"/>
          </a:xfrm>
          <a:prstGeom prst="ellipse">
            <a:avLst/>
          </a:pr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pic>
        <p:nvPicPr>
          <p:cNvPr id="241" name="预览图_千图网_编号28606262.png" descr="预览图_千图网_编号28606262.png"/>
          <p:cNvPicPr>
            <a:picLocks noChangeAspect="1"/>
          </p:cNvPicPr>
          <p:nvPr/>
        </p:nvPicPr>
        <p:blipFill>
          <a:blip r:embed="rId2">
            <a:extLst/>
          </a:blip>
          <a:srcRect l="53745" t="34832" r="5702" b="34834"/>
          <a:stretch>
            <a:fillRect/>
          </a:stretch>
        </p:blipFill>
        <p:spPr>
          <a:xfrm>
            <a:off x="4335144" y="2544871"/>
            <a:ext cx="2203038" cy="2203046"/>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1" y="0"/>
                </a:moveTo>
                <a:cubicBezTo>
                  <a:pt x="7322" y="0"/>
                  <a:pt x="4803" y="1005"/>
                  <a:pt x="2882" y="3016"/>
                </a:cubicBezTo>
                <a:cubicBezTo>
                  <a:pt x="-961" y="7038"/>
                  <a:pt x="-961" y="13557"/>
                  <a:pt x="2882" y="17578"/>
                </a:cubicBezTo>
                <a:cubicBezTo>
                  <a:pt x="6725" y="21600"/>
                  <a:pt x="12953" y="21600"/>
                  <a:pt x="16796" y="17578"/>
                </a:cubicBezTo>
                <a:cubicBezTo>
                  <a:pt x="20639" y="13557"/>
                  <a:pt x="20639" y="7038"/>
                  <a:pt x="16796" y="3016"/>
                </a:cubicBezTo>
                <a:cubicBezTo>
                  <a:pt x="14875" y="1005"/>
                  <a:pt x="12359" y="0"/>
                  <a:pt x="9841" y="0"/>
                </a:cubicBezTo>
                <a:close/>
              </a:path>
            </a:pathLst>
          </a:custGeom>
          <a:ln w="12700">
            <a:miter lim="400000"/>
          </a:ln>
        </p:spPr>
      </p:pic>
      <p:pic>
        <p:nvPicPr>
          <p:cNvPr id="242" name="预览图_千图网_编号28606262.png" descr="预览图_千图网_编号28606262.png"/>
          <p:cNvPicPr>
            <a:picLocks noChangeAspect="1"/>
          </p:cNvPicPr>
          <p:nvPr/>
        </p:nvPicPr>
        <p:blipFill>
          <a:blip r:embed="rId2">
            <a:extLst/>
          </a:blip>
          <a:srcRect l="53978" t="2658" r="5469" b="67008"/>
          <a:stretch>
            <a:fillRect/>
          </a:stretch>
        </p:blipFill>
        <p:spPr>
          <a:xfrm>
            <a:off x="6767194" y="2544871"/>
            <a:ext cx="2203038" cy="2203046"/>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1" y="0"/>
                </a:moveTo>
                <a:cubicBezTo>
                  <a:pt x="7322" y="0"/>
                  <a:pt x="4803" y="1005"/>
                  <a:pt x="2882" y="3016"/>
                </a:cubicBezTo>
                <a:cubicBezTo>
                  <a:pt x="-961" y="7038"/>
                  <a:pt x="-961" y="13557"/>
                  <a:pt x="2882" y="17578"/>
                </a:cubicBezTo>
                <a:cubicBezTo>
                  <a:pt x="6725" y="21600"/>
                  <a:pt x="12953" y="21600"/>
                  <a:pt x="16796" y="17578"/>
                </a:cubicBezTo>
                <a:cubicBezTo>
                  <a:pt x="20639" y="13557"/>
                  <a:pt x="20639" y="7038"/>
                  <a:pt x="16796" y="3016"/>
                </a:cubicBezTo>
                <a:cubicBezTo>
                  <a:pt x="14875" y="1005"/>
                  <a:pt x="12359" y="0"/>
                  <a:pt x="9841" y="0"/>
                </a:cubicBezTo>
                <a:close/>
              </a:path>
            </a:pathLst>
          </a:custGeom>
          <a:ln w="12700">
            <a:miter lim="400000"/>
          </a:ln>
        </p:spPr>
      </p:pic>
      <p:pic>
        <p:nvPicPr>
          <p:cNvPr id="243" name="预览图_千图网_编号28606262.png" descr="预览图_千图网_编号28606262.png"/>
          <p:cNvPicPr>
            <a:picLocks noChangeAspect="1"/>
          </p:cNvPicPr>
          <p:nvPr/>
        </p:nvPicPr>
        <p:blipFill>
          <a:blip r:embed="rId2">
            <a:extLst/>
          </a:blip>
          <a:srcRect l="4886" t="2483" r="54561" b="67183"/>
          <a:stretch>
            <a:fillRect/>
          </a:stretch>
        </p:blipFill>
        <p:spPr>
          <a:xfrm>
            <a:off x="9211944" y="2544871"/>
            <a:ext cx="2203038" cy="2203046"/>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1" y="0"/>
                </a:moveTo>
                <a:cubicBezTo>
                  <a:pt x="7322" y="0"/>
                  <a:pt x="4803" y="1005"/>
                  <a:pt x="2882" y="3016"/>
                </a:cubicBezTo>
                <a:cubicBezTo>
                  <a:pt x="-961" y="7038"/>
                  <a:pt x="-961" y="13557"/>
                  <a:pt x="2882" y="17578"/>
                </a:cubicBezTo>
                <a:cubicBezTo>
                  <a:pt x="6725" y="21600"/>
                  <a:pt x="12953" y="21600"/>
                  <a:pt x="16796" y="17578"/>
                </a:cubicBezTo>
                <a:cubicBezTo>
                  <a:pt x="20639" y="13557"/>
                  <a:pt x="20639" y="7038"/>
                  <a:pt x="16796" y="3016"/>
                </a:cubicBezTo>
                <a:cubicBezTo>
                  <a:pt x="14875" y="1005"/>
                  <a:pt x="12359" y="0"/>
                  <a:pt x="9841" y="0"/>
                </a:cubicBezTo>
                <a:close/>
              </a:path>
            </a:pathLst>
          </a:custGeom>
          <a:ln w="12700">
            <a:miter lim="400000"/>
          </a:ln>
        </p:spPr>
      </p:pic>
      <p:pic>
        <p:nvPicPr>
          <p:cNvPr id="244" name="预览图_千图网_编号28606262.png" descr="预览图_千图网_编号28606262.png"/>
          <p:cNvPicPr>
            <a:picLocks noChangeAspect="1"/>
          </p:cNvPicPr>
          <p:nvPr/>
        </p:nvPicPr>
        <p:blipFill>
          <a:blip r:embed="rId2">
            <a:extLst/>
          </a:blip>
          <a:srcRect l="4886" t="34832" r="54561" b="34834"/>
          <a:stretch>
            <a:fillRect/>
          </a:stretch>
        </p:blipFill>
        <p:spPr>
          <a:xfrm>
            <a:off x="9195269" y="4931173"/>
            <a:ext cx="2203038" cy="2203046"/>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1" y="0"/>
                </a:moveTo>
                <a:cubicBezTo>
                  <a:pt x="7322" y="0"/>
                  <a:pt x="4803" y="1005"/>
                  <a:pt x="2882" y="3016"/>
                </a:cubicBezTo>
                <a:cubicBezTo>
                  <a:pt x="-961" y="7038"/>
                  <a:pt x="-961" y="13557"/>
                  <a:pt x="2882" y="17578"/>
                </a:cubicBezTo>
                <a:cubicBezTo>
                  <a:pt x="6725" y="21600"/>
                  <a:pt x="12953" y="21600"/>
                  <a:pt x="16796" y="17578"/>
                </a:cubicBezTo>
                <a:cubicBezTo>
                  <a:pt x="20639" y="13557"/>
                  <a:pt x="20639" y="7038"/>
                  <a:pt x="16796" y="3016"/>
                </a:cubicBezTo>
                <a:cubicBezTo>
                  <a:pt x="14875" y="1005"/>
                  <a:pt x="12359" y="0"/>
                  <a:pt x="9841" y="0"/>
                </a:cubicBezTo>
                <a:close/>
              </a:path>
            </a:pathLst>
          </a:custGeom>
          <a:ln w="12700">
            <a:miter lim="400000"/>
          </a:ln>
        </p:spPr>
      </p:pic>
      <p:pic>
        <p:nvPicPr>
          <p:cNvPr id="245" name="预览图_千图网_编号28606262.png" descr="预览图_千图网_编号28606262.png"/>
          <p:cNvPicPr>
            <a:picLocks noChangeAspect="1"/>
          </p:cNvPicPr>
          <p:nvPr/>
        </p:nvPicPr>
        <p:blipFill>
          <a:blip r:embed="rId2">
            <a:extLst/>
          </a:blip>
          <a:srcRect l="4886" t="66832" r="54561" b="2835"/>
          <a:stretch>
            <a:fillRect/>
          </a:stretch>
        </p:blipFill>
        <p:spPr>
          <a:xfrm>
            <a:off x="6750519" y="4931173"/>
            <a:ext cx="2203038" cy="2203046"/>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1" y="0"/>
                </a:moveTo>
                <a:cubicBezTo>
                  <a:pt x="7322" y="0"/>
                  <a:pt x="4803" y="1005"/>
                  <a:pt x="2882" y="3016"/>
                </a:cubicBezTo>
                <a:cubicBezTo>
                  <a:pt x="-961" y="7038"/>
                  <a:pt x="-961" y="13557"/>
                  <a:pt x="2882" y="17578"/>
                </a:cubicBezTo>
                <a:cubicBezTo>
                  <a:pt x="6725" y="21600"/>
                  <a:pt x="12953" y="21600"/>
                  <a:pt x="16796" y="17578"/>
                </a:cubicBezTo>
                <a:cubicBezTo>
                  <a:pt x="20639" y="13557"/>
                  <a:pt x="20639" y="7038"/>
                  <a:pt x="16796" y="3016"/>
                </a:cubicBezTo>
                <a:cubicBezTo>
                  <a:pt x="14875" y="1005"/>
                  <a:pt x="12359" y="0"/>
                  <a:pt x="9841" y="0"/>
                </a:cubicBezTo>
                <a:close/>
              </a:path>
            </a:pathLst>
          </a:custGeom>
          <a:ln w="12700">
            <a:miter lim="400000"/>
          </a:ln>
        </p:spPr>
      </p:pic>
      <p:pic>
        <p:nvPicPr>
          <p:cNvPr id="246" name="预览图_千图网_编号28606262.png" descr="预览图_千图网_编号28606262.png"/>
          <p:cNvPicPr>
            <a:picLocks noChangeAspect="1"/>
          </p:cNvPicPr>
          <p:nvPr/>
        </p:nvPicPr>
        <p:blipFill>
          <a:blip r:embed="rId2">
            <a:extLst/>
          </a:blip>
          <a:srcRect l="53745" t="66832" r="5702" b="2835"/>
          <a:stretch>
            <a:fillRect/>
          </a:stretch>
        </p:blipFill>
        <p:spPr>
          <a:xfrm>
            <a:off x="4318469" y="4931173"/>
            <a:ext cx="2203038" cy="2203046"/>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1" y="0"/>
                </a:moveTo>
                <a:cubicBezTo>
                  <a:pt x="7322" y="0"/>
                  <a:pt x="4803" y="1005"/>
                  <a:pt x="2882" y="3016"/>
                </a:cubicBezTo>
                <a:cubicBezTo>
                  <a:pt x="-961" y="7038"/>
                  <a:pt x="-961" y="13557"/>
                  <a:pt x="2882" y="17578"/>
                </a:cubicBezTo>
                <a:cubicBezTo>
                  <a:pt x="6725" y="21600"/>
                  <a:pt x="12953" y="21600"/>
                  <a:pt x="16796" y="17578"/>
                </a:cubicBezTo>
                <a:cubicBezTo>
                  <a:pt x="20639" y="13557"/>
                  <a:pt x="20639" y="7038"/>
                  <a:pt x="16796" y="3016"/>
                </a:cubicBezTo>
                <a:cubicBezTo>
                  <a:pt x="14875" y="1005"/>
                  <a:pt x="12359" y="0"/>
                  <a:pt x="9841" y="0"/>
                </a:cubicBezTo>
                <a:close/>
              </a:path>
            </a:pathLst>
          </a:custGeom>
          <a:ln w="12700">
            <a:miter lim="400000"/>
          </a:ln>
        </p:spPr>
      </p:pic>
      <p:sp>
        <p:nvSpPr>
          <p:cNvPr id="247" name="形状"/>
          <p:cNvSpPr/>
          <p:nvPr/>
        </p:nvSpPr>
        <p:spPr>
          <a:xfrm>
            <a:off x="4586754" y="4384776"/>
            <a:ext cx="1699817" cy="3758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53" y="757"/>
                  <a:pt x="292" y="1549"/>
                  <a:pt x="454" y="2281"/>
                </a:cubicBezTo>
                <a:cubicBezTo>
                  <a:pt x="2967" y="13647"/>
                  <a:pt x="6156" y="20073"/>
                  <a:pt x="9436" y="21600"/>
                </a:cubicBezTo>
                <a:lnTo>
                  <a:pt x="12497" y="21600"/>
                </a:lnTo>
                <a:cubicBezTo>
                  <a:pt x="15777" y="20073"/>
                  <a:pt x="18966" y="13647"/>
                  <a:pt x="21479" y="2281"/>
                </a:cubicBezTo>
                <a:cubicBezTo>
                  <a:pt x="21522" y="2084"/>
                  <a:pt x="21557" y="1863"/>
                  <a:pt x="21600" y="1665"/>
                </a:cubicBezTo>
                <a:lnTo>
                  <a:pt x="21600" y="0"/>
                </a:lnTo>
                <a:lnTo>
                  <a:pt x="0" y="0"/>
                </a:lnTo>
                <a:close/>
              </a:path>
            </a:pathLst>
          </a:cu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48" name="形状"/>
          <p:cNvSpPr/>
          <p:nvPr/>
        </p:nvSpPr>
        <p:spPr>
          <a:xfrm>
            <a:off x="6985455" y="4384776"/>
            <a:ext cx="1699816" cy="3758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53" y="757"/>
                  <a:pt x="292" y="1549"/>
                  <a:pt x="454" y="2281"/>
                </a:cubicBezTo>
                <a:cubicBezTo>
                  <a:pt x="2967" y="13647"/>
                  <a:pt x="6156" y="20073"/>
                  <a:pt x="9436" y="21600"/>
                </a:cubicBezTo>
                <a:lnTo>
                  <a:pt x="12497" y="21600"/>
                </a:lnTo>
                <a:cubicBezTo>
                  <a:pt x="15777" y="20073"/>
                  <a:pt x="18966" y="13647"/>
                  <a:pt x="21479" y="2281"/>
                </a:cubicBezTo>
                <a:cubicBezTo>
                  <a:pt x="21522" y="2084"/>
                  <a:pt x="21557" y="1863"/>
                  <a:pt x="21600" y="1665"/>
                </a:cubicBezTo>
                <a:lnTo>
                  <a:pt x="21600" y="0"/>
                </a:lnTo>
                <a:lnTo>
                  <a:pt x="0" y="0"/>
                </a:lnTo>
                <a:close/>
              </a:path>
            </a:pathLst>
          </a:cu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49" name="形状"/>
          <p:cNvSpPr/>
          <p:nvPr/>
        </p:nvSpPr>
        <p:spPr>
          <a:xfrm>
            <a:off x="9463554" y="4384776"/>
            <a:ext cx="1699817" cy="3758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53" y="757"/>
                  <a:pt x="292" y="1549"/>
                  <a:pt x="454" y="2281"/>
                </a:cubicBezTo>
                <a:cubicBezTo>
                  <a:pt x="2967" y="13647"/>
                  <a:pt x="6156" y="20073"/>
                  <a:pt x="9436" y="21600"/>
                </a:cubicBezTo>
                <a:lnTo>
                  <a:pt x="12497" y="21600"/>
                </a:lnTo>
                <a:cubicBezTo>
                  <a:pt x="15777" y="20073"/>
                  <a:pt x="18966" y="13647"/>
                  <a:pt x="21479" y="2281"/>
                </a:cubicBezTo>
                <a:cubicBezTo>
                  <a:pt x="21522" y="2084"/>
                  <a:pt x="21557" y="1863"/>
                  <a:pt x="21600" y="1665"/>
                </a:cubicBezTo>
                <a:lnTo>
                  <a:pt x="21600" y="0"/>
                </a:lnTo>
                <a:lnTo>
                  <a:pt x="0" y="0"/>
                </a:lnTo>
                <a:close/>
              </a:path>
            </a:pathLst>
          </a:cu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50" name="形状"/>
          <p:cNvSpPr/>
          <p:nvPr/>
        </p:nvSpPr>
        <p:spPr>
          <a:xfrm>
            <a:off x="4570079" y="6771078"/>
            <a:ext cx="1699817" cy="3758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53" y="757"/>
                  <a:pt x="292" y="1549"/>
                  <a:pt x="454" y="2281"/>
                </a:cubicBezTo>
                <a:cubicBezTo>
                  <a:pt x="2967" y="13647"/>
                  <a:pt x="6156" y="20073"/>
                  <a:pt x="9436" y="21600"/>
                </a:cubicBezTo>
                <a:lnTo>
                  <a:pt x="12497" y="21600"/>
                </a:lnTo>
                <a:cubicBezTo>
                  <a:pt x="15777" y="20073"/>
                  <a:pt x="18966" y="13647"/>
                  <a:pt x="21479" y="2281"/>
                </a:cubicBezTo>
                <a:cubicBezTo>
                  <a:pt x="21522" y="2084"/>
                  <a:pt x="21557" y="1863"/>
                  <a:pt x="21600" y="1665"/>
                </a:cubicBezTo>
                <a:lnTo>
                  <a:pt x="21600" y="0"/>
                </a:lnTo>
                <a:lnTo>
                  <a:pt x="0" y="0"/>
                </a:lnTo>
                <a:close/>
              </a:path>
            </a:pathLst>
          </a:cu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51" name="形状"/>
          <p:cNvSpPr/>
          <p:nvPr/>
        </p:nvSpPr>
        <p:spPr>
          <a:xfrm>
            <a:off x="6968780" y="6771078"/>
            <a:ext cx="1699816" cy="3758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53" y="757"/>
                  <a:pt x="292" y="1549"/>
                  <a:pt x="454" y="2281"/>
                </a:cubicBezTo>
                <a:cubicBezTo>
                  <a:pt x="2967" y="13647"/>
                  <a:pt x="6156" y="20073"/>
                  <a:pt x="9436" y="21600"/>
                </a:cubicBezTo>
                <a:lnTo>
                  <a:pt x="12497" y="21600"/>
                </a:lnTo>
                <a:cubicBezTo>
                  <a:pt x="15777" y="20073"/>
                  <a:pt x="18966" y="13647"/>
                  <a:pt x="21479" y="2281"/>
                </a:cubicBezTo>
                <a:cubicBezTo>
                  <a:pt x="21522" y="2084"/>
                  <a:pt x="21557" y="1863"/>
                  <a:pt x="21600" y="1665"/>
                </a:cubicBezTo>
                <a:lnTo>
                  <a:pt x="21600" y="0"/>
                </a:lnTo>
                <a:lnTo>
                  <a:pt x="0" y="0"/>
                </a:lnTo>
                <a:close/>
              </a:path>
            </a:pathLst>
          </a:cu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52" name="形状"/>
          <p:cNvSpPr/>
          <p:nvPr/>
        </p:nvSpPr>
        <p:spPr>
          <a:xfrm>
            <a:off x="9446879" y="6771078"/>
            <a:ext cx="1699817" cy="3758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53" y="757"/>
                  <a:pt x="292" y="1549"/>
                  <a:pt x="454" y="2281"/>
                </a:cubicBezTo>
                <a:cubicBezTo>
                  <a:pt x="2967" y="13647"/>
                  <a:pt x="6156" y="20073"/>
                  <a:pt x="9436" y="21600"/>
                </a:cubicBezTo>
                <a:lnTo>
                  <a:pt x="12497" y="21600"/>
                </a:lnTo>
                <a:cubicBezTo>
                  <a:pt x="15777" y="20073"/>
                  <a:pt x="18966" y="13647"/>
                  <a:pt x="21479" y="2281"/>
                </a:cubicBezTo>
                <a:cubicBezTo>
                  <a:pt x="21522" y="2084"/>
                  <a:pt x="21557" y="1863"/>
                  <a:pt x="21600" y="1665"/>
                </a:cubicBezTo>
                <a:lnTo>
                  <a:pt x="21600" y="0"/>
                </a:lnTo>
                <a:lnTo>
                  <a:pt x="0" y="0"/>
                </a:lnTo>
                <a:close/>
              </a:path>
            </a:pathLst>
          </a:cu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53" name="001"/>
          <p:cNvSpPr txBox="1"/>
          <p:nvPr/>
        </p:nvSpPr>
        <p:spPr>
          <a:xfrm>
            <a:off x="5098202" y="4381688"/>
            <a:ext cx="510172" cy="366229"/>
          </a:xfrm>
          <a:prstGeom prst="rect">
            <a:avLst/>
          </a:prstGeom>
          <a:ln w="12700">
            <a:miter lim="400000"/>
          </a:ln>
          <a:extLst>
            <a:ext uri="{C572A759-6A51-4108-AA02-DFA0A04FC94B}">
              <ma14:wrappingTextBoxFlag xmlns:ma14="http://schemas.microsoft.com/office/mac/drawingml/2011/main" val="1"/>
            </a:ext>
          </a:extLst>
        </p:spPr>
        <p:txBody>
          <a:bodyPr wrap="none" lIns="15716" tIns="15716" rIns="15716" bIns="15716" anchor="ctr">
            <a:spAutoFit/>
          </a:bodyPr>
          <a:lstStyle>
            <a:lvl1pPr defTabSz="642055">
              <a:defRPr sz="2200">
                <a:solidFill>
                  <a:srgbClr val="FFFFFF"/>
                </a:solidFill>
              </a:defRPr>
            </a:lvl1pPr>
          </a:lstStyle>
          <a:p>
            <a:pPr/>
            <a:r>
              <a:t>001</a:t>
            </a:r>
          </a:p>
        </p:txBody>
      </p:sp>
      <p:sp>
        <p:nvSpPr>
          <p:cNvPr id="254" name="002"/>
          <p:cNvSpPr txBox="1"/>
          <p:nvPr/>
        </p:nvSpPr>
        <p:spPr>
          <a:xfrm>
            <a:off x="7596951" y="4381688"/>
            <a:ext cx="510173" cy="366229"/>
          </a:xfrm>
          <a:prstGeom prst="rect">
            <a:avLst/>
          </a:prstGeom>
          <a:ln w="12700">
            <a:miter lim="400000"/>
          </a:ln>
          <a:extLst>
            <a:ext uri="{C572A759-6A51-4108-AA02-DFA0A04FC94B}">
              <ma14:wrappingTextBoxFlag xmlns:ma14="http://schemas.microsoft.com/office/mac/drawingml/2011/main" val="1"/>
            </a:ext>
          </a:extLst>
        </p:spPr>
        <p:txBody>
          <a:bodyPr wrap="none" lIns="15716" tIns="15716" rIns="15716" bIns="15716" anchor="ctr">
            <a:spAutoFit/>
          </a:bodyPr>
          <a:lstStyle>
            <a:lvl1pPr defTabSz="642055">
              <a:defRPr sz="2200">
                <a:solidFill>
                  <a:srgbClr val="FFFFFF"/>
                </a:solidFill>
              </a:defRPr>
            </a:lvl1pPr>
          </a:lstStyle>
          <a:p>
            <a:pPr/>
            <a:r>
              <a:t>002</a:t>
            </a:r>
          </a:p>
        </p:txBody>
      </p:sp>
      <p:sp>
        <p:nvSpPr>
          <p:cNvPr id="255" name="003"/>
          <p:cNvSpPr txBox="1"/>
          <p:nvPr/>
        </p:nvSpPr>
        <p:spPr>
          <a:xfrm>
            <a:off x="10108402" y="4381688"/>
            <a:ext cx="510173" cy="366229"/>
          </a:xfrm>
          <a:prstGeom prst="rect">
            <a:avLst/>
          </a:prstGeom>
          <a:ln w="12700">
            <a:miter lim="400000"/>
          </a:ln>
          <a:extLst>
            <a:ext uri="{C572A759-6A51-4108-AA02-DFA0A04FC94B}">
              <ma14:wrappingTextBoxFlag xmlns:ma14="http://schemas.microsoft.com/office/mac/drawingml/2011/main" val="1"/>
            </a:ext>
          </a:extLst>
        </p:spPr>
        <p:txBody>
          <a:bodyPr wrap="none" lIns="15716" tIns="15716" rIns="15716" bIns="15716" anchor="ctr">
            <a:spAutoFit/>
          </a:bodyPr>
          <a:lstStyle>
            <a:lvl1pPr defTabSz="642055">
              <a:defRPr sz="2200">
                <a:solidFill>
                  <a:srgbClr val="FFFFFF"/>
                </a:solidFill>
              </a:defRPr>
            </a:lvl1pPr>
          </a:lstStyle>
          <a:p>
            <a:pPr/>
            <a:r>
              <a:t>003</a:t>
            </a:r>
          </a:p>
        </p:txBody>
      </p:sp>
      <p:sp>
        <p:nvSpPr>
          <p:cNvPr id="256" name="004"/>
          <p:cNvSpPr txBox="1"/>
          <p:nvPr/>
        </p:nvSpPr>
        <p:spPr>
          <a:xfrm>
            <a:off x="5081526" y="6776364"/>
            <a:ext cx="510173" cy="366229"/>
          </a:xfrm>
          <a:prstGeom prst="rect">
            <a:avLst/>
          </a:prstGeom>
          <a:ln w="12700">
            <a:miter lim="400000"/>
          </a:ln>
          <a:extLst>
            <a:ext uri="{C572A759-6A51-4108-AA02-DFA0A04FC94B}">
              <ma14:wrappingTextBoxFlag xmlns:ma14="http://schemas.microsoft.com/office/mac/drawingml/2011/main" val="1"/>
            </a:ext>
          </a:extLst>
        </p:spPr>
        <p:txBody>
          <a:bodyPr wrap="none" lIns="15716" tIns="15716" rIns="15716" bIns="15716" anchor="ctr">
            <a:spAutoFit/>
          </a:bodyPr>
          <a:lstStyle>
            <a:lvl1pPr defTabSz="642055">
              <a:defRPr sz="2200">
                <a:solidFill>
                  <a:srgbClr val="FFFFFF"/>
                </a:solidFill>
              </a:defRPr>
            </a:lvl1pPr>
          </a:lstStyle>
          <a:p>
            <a:pPr/>
            <a:r>
              <a:t>004</a:t>
            </a:r>
          </a:p>
        </p:txBody>
      </p:sp>
      <p:sp>
        <p:nvSpPr>
          <p:cNvPr id="257" name="005"/>
          <p:cNvSpPr txBox="1"/>
          <p:nvPr/>
        </p:nvSpPr>
        <p:spPr>
          <a:xfrm>
            <a:off x="7580276" y="6776364"/>
            <a:ext cx="510173" cy="366229"/>
          </a:xfrm>
          <a:prstGeom prst="rect">
            <a:avLst/>
          </a:prstGeom>
          <a:ln w="12700">
            <a:miter lim="400000"/>
          </a:ln>
          <a:extLst>
            <a:ext uri="{C572A759-6A51-4108-AA02-DFA0A04FC94B}">
              <ma14:wrappingTextBoxFlag xmlns:ma14="http://schemas.microsoft.com/office/mac/drawingml/2011/main" val="1"/>
            </a:ext>
          </a:extLst>
        </p:spPr>
        <p:txBody>
          <a:bodyPr wrap="none" lIns="15716" tIns="15716" rIns="15716" bIns="15716" anchor="ctr">
            <a:spAutoFit/>
          </a:bodyPr>
          <a:lstStyle>
            <a:lvl1pPr defTabSz="642055">
              <a:defRPr sz="2200">
                <a:solidFill>
                  <a:srgbClr val="FFFFFF"/>
                </a:solidFill>
              </a:defRPr>
            </a:lvl1pPr>
          </a:lstStyle>
          <a:p>
            <a:pPr/>
            <a:r>
              <a:t>005</a:t>
            </a:r>
          </a:p>
        </p:txBody>
      </p:sp>
      <p:sp>
        <p:nvSpPr>
          <p:cNvPr id="258" name="006"/>
          <p:cNvSpPr txBox="1"/>
          <p:nvPr/>
        </p:nvSpPr>
        <p:spPr>
          <a:xfrm>
            <a:off x="10091727" y="6776364"/>
            <a:ext cx="510173" cy="366229"/>
          </a:xfrm>
          <a:prstGeom prst="rect">
            <a:avLst/>
          </a:prstGeom>
          <a:ln w="12700">
            <a:miter lim="400000"/>
          </a:ln>
          <a:extLst>
            <a:ext uri="{C572A759-6A51-4108-AA02-DFA0A04FC94B}">
              <ma14:wrappingTextBoxFlag xmlns:ma14="http://schemas.microsoft.com/office/mac/drawingml/2011/main" val="1"/>
            </a:ext>
          </a:extLst>
        </p:spPr>
        <p:txBody>
          <a:bodyPr wrap="none" lIns="15716" tIns="15716" rIns="15716" bIns="15716" anchor="ctr">
            <a:spAutoFit/>
          </a:bodyPr>
          <a:lstStyle>
            <a:lvl1pPr defTabSz="642055">
              <a:defRPr sz="2200">
                <a:solidFill>
                  <a:srgbClr val="FFFFFF"/>
                </a:solidFill>
              </a:defRPr>
            </a:lvl1pPr>
          </a:lstStyle>
          <a:p>
            <a:pPr/>
            <a:r>
              <a:t>006</a:t>
            </a:r>
          </a:p>
        </p:txBody>
      </p:sp>
      <p:sp>
        <p:nvSpPr>
          <p:cNvPr id="259" name="圆形"/>
          <p:cNvSpPr/>
          <p:nvPr/>
        </p:nvSpPr>
        <p:spPr>
          <a:xfrm>
            <a:off x="11756745" y="2509820"/>
            <a:ext cx="2340001" cy="2340001"/>
          </a:xfrm>
          <a:prstGeom prst="ellipse">
            <a:avLst/>
          </a:pr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60" name="圆形"/>
          <p:cNvSpPr/>
          <p:nvPr/>
        </p:nvSpPr>
        <p:spPr>
          <a:xfrm>
            <a:off x="14155444" y="2509820"/>
            <a:ext cx="2340001" cy="2340001"/>
          </a:xfrm>
          <a:prstGeom prst="ellipse">
            <a:avLst/>
          </a:pr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61" name="圆形"/>
          <p:cNvSpPr/>
          <p:nvPr/>
        </p:nvSpPr>
        <p:spPr>
          <a:xfrm>
            <a:off x="16633544" y="2509820"/>
            <a:ext cx="2340001" cy="2340001"/>
          </a:xfrm>
          <a:prstGeom prst="ellipse">
            <a:avLst/>
          </a:pr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62" name="圆形"/>
          <p:cNvSpPr/>
          <p:nvPr/>
        </p:nvSpPr>
        <p:spPr>
          <a:xfrm>
            <a:off x="11756745" y="4868757"/>
            <a:ext cx="2340001" cy="2340001"/>
          </a:xfrm>
          <a:prstGeom prst="ellipse">
            <a:avLst/>
          </a:pr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63" name="圆形"/>
          <p:cNvSpPr/>
          <p:nvPr/>
        </p:nvSpPr>
        <p:spPr>
          <a:xfrm>
            <a:off x="14155444" y="4868757"/>
            <a:ext cx="2340001" cy="2340001"/>
          </a:xfrm>
          <a:prstGeom prst="ellipse">
            <a:avLst/>
          </a:pr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64" name="圆形"/>
          <p:cNvSpPr/>
          <p:nvPr/>
        </p:nvSpPr>
        <p:spPr>
          <a:xfrm>
            <a:off x="16633544" y="4868757"/>
            <a:ext cx="2340001" cy="2340001"/>
          </a:xfrm>
          <a:prstGeom prst="ellipse">
            <a:avLst/>
          </a:pr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pic>
        <p:nvPicPr>
          <p:cNvPr id="265" name="预览图_千图网_编号36085645.png" descr="预览图_千图网_编号36085645.png"/>
          <p:cNvPicPr>
            <a:picLocks noChangeAspect="1"/>
          </p:cNvPicPr>
          <p:nvPr/>
        </p:nvPicPr>
        <p:blipFill>
          <a:blip r:embed="rId3">
            <a:extLst/>
          </a:blip>
          <a:srcRect l="8268" t="2813" r="59617" b="73168"/>
          <a:stretch>
            <a:fillRect/>
          </a:stretch>
        </p:blipFill>
        <p:spPr>
          <a:xfrm>
            <a:off x="11825226" y="2578298"/>
            <a:ext cx="2203038" cy="2203046"/>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1" y="0"/>
                </a:moveTo>
                <a:cubicBezTo>
                  <a:pt x="7322" y="0"/>
                  <a:pt x="4803" y="1005"/>
                  <a:pt x="2882" y="3016"/>
                </a:cubicBezTo>
                <a:cubicBezTo>
                  <a:pt x="-961" y="7038"/>
                  <a:pt x="-961" y="13557"/>
                  <a:pt x="2882" y="17578"/>
                </a:cubicBezTo>
                <a:cubicBezTo>
                  <a:pt x="6725" y="21600"/>
                  <a:pt x="12953" y="21600"/>
                  <a:pt x="16796" y="17578"/>
                </a:cubicBezTo>
                <a:cubicBezTo>
                  <a:pt x="20639" y="13557"/>
                  <a:pt x="20639" y="7038"/>
                  <a:pt x="16796" y="3016"/>
                </a:cubicBezTo>
                <a:cubicBezTo>
                  <a:pt x="14875" y="1005"/>
                  <a:pt x="12359" y="0"/>
                  <a:pt x="9841" y="0"/>
                </a:cubicBezTo>
                <a:close/>
              </a:path>
            </a:pathLst>
          </a:custGeom>
          <a:ln w="12700">
            <a:miter lim="400000"/>
          </a:ln>
        </p:spPr>
      </p:pic>
      <p:pic>
        <p:nvPicPr>
          <p:cNvPr id="266" name="预览图_千图网_编号36085645.png" descr="预览图_千图网_编号36085645.png"/>
          <p:cNvPicPr>
            <a:picLocks noChangeAspect="1"/>
          </p:cNvPicPr>
          <p:nvPr/>
        </p:nvPicPr>
        <p:blipFill>
          <a:blip r:embed="rId3">
            <a:extLst/>
          </a:blip>
          <a:srcRect l="59364" t="2951" r="8521" b="73029"/>
          <a:stretch>
            <a:fillRect/>
          </a:stretch>
        </p:blipFill>
        <p:spPr>
          <a:xfrm>
            <a:off x="14223926" y="2578298"/>
            <a:ext cx="2203038" cy="2203046"/>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1" y="0"/>
                </a:moveTo>
                <a:cubicBezTo>
                  <a:pt x="7322" y="0"/>
                  <a:pt x="4803" y="1005"/>
                  <a:pt x="2882" y="3016"/>
                </a:cubicBezTo>
                <a:cubicBezTo>
                  <a:pt x="-961" y="7038"/>
                  <a:pt x="-961" y="13557"/>
                  <a:pt x="2882" y="17578"/>
                </a:cubicBezTo>
                <a:cubicBezTo>
                  <a:pt x="6725" y="21600"/>
                  <a:pt x="12953" y="21600"/>
                  <a:pt x="16796" y="17578"/>
                </a:cubicBezTo>
                <a:cubicBezTo>
                  <a:pt x="20639" y="13557"/>
                  <a:pt x="20639" y="7038"/>
                  <a:pt x="16796" y="3016"/>
                </a:cubicBezTo>
                <a:cubicBezTo>
                  <a:pt x="14875" y="1005"/>
                  <a:pt x="12359" y="0"/>
                  <a:pt x="9841" y="0"/>
                </a:cubicBezTo>
                <a:close/>
              </a:path>
            </a:pathLst>
          </a:custGeom>
          <a:ln w="12700">
            <a:miter lim="400000"/>
          </a:ln>
        </p:spPr>
      </p:pic>
      <p:pic>
        <p:nvPicPr>
          <p:cNvPr id="267" name="预览图_千图网_编号36085645.png" descr="预览图_千图网_编号36085645.png"/>
          <p:cNvPicPr>
            <a:picLocks noChangeAspect="1"/>
          </p:cNvPicPr>
          <p:nvPr/>
        </p:nvPicPr>
        <p:blipFill>
          <a:blip r:embed="rId3">
            <a:extLst/>
          </a:blip>
          <a:srcRect l="8268" t="37989" r="59617" b="37991"/>
          <a:stretch>
            <a:fillRect/>
          </a:stretch>
        </p:blipFill>
        <p:spPr>
          <a:xfrm>
            <a:off x="16702026" y="2578298"/>
            <a:ext cx="2203038" cy="2203046"/>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1" y="0"/>
                </a:moveTo>
                <a:cubicBezTo>
                  <a:pt x="7322" y="0"/>
                  <a:pt x="4803" y="1005"/>
                  <a:pt x="2882" y="3016"/>
                </a:cubicBezTo>
                <a:cubicBezTo>
                  <a:pt x="-961" y="7038"/>
                  <a:pt x="-961" y="13557"/>
                  <a:pt x="2882" y="17578"/>
                </a:cubicBezTo>
                <a:cubicBezTo>
                  <a:pt x="6725" y="21600"/>
                  <a:pt x="12953" y="21600"/>
                  <a:pt x="16796" y="17578"/>
                </a:cubicBezTo>
                <a:cubicBezTo>
                  <a:pt x="20639" y="13557"/>
                  <a:pt x="20639" y="7038"/>
                  <a:pt x="16796" y="3016"/>
                </a:cubicBezTo>
                <a:cubicBezTo>
                  <a:pt x="14875" y="1005"/>
                  <a:pt x="12359" y="0"/>
                  <a:pt x="9841" y="0"/>
                </a:cubicBezTo>
                <a:close/>
              </a:path>
            </a:pathLst>
          </a:custGeom>
          <a:ln w="12700">
            <a:miter lim="400000"/>
          </a:ln>
        </p:spPr>
      </p:pic>
      <p:pic>
        <p:nvPicPr>
          <p:cNvPr id="268" name="预览图_千图网_编号36085645.png" descr="预览图_千图网_编号36085645.png"/>
          <p:cNvPicPr>
            <a:picLocks noChangeAspect="1"/>
          </p:cNvPicPr>
          <p:nvPr/>
        </p:nvPicPr>
        <p:blipFill>
          <a:blip r:embed="rId3">
            <a:extLst/>
          </a:blip>
          <a:srcRect l="59734" t="37989" r="8151" b="37991"/>
          <a:stretch>
            <a:fillRect/>
          </a:stretch>
        </p:blipFill>
        <p:spPr>
          <a:xfrm>
            <a:off x="11825226" y="4937234"/>
            <a:ext cx="2203038" cy="2203046"/>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1" y="0"/>
                </a:moveTo>
                <a:cubicBezTo>
                  <a:pt x="7322" y="0"/>
                  <a:pt x="4803" y="1005"/>
                  <a:pt x="2882" y="3016"/>
                </a:cubicBezTo>
                <a:cubicBezTo>
                  <a:pt x="-961" y="7038"/>
                  <a:pt x="-961" y="13557"/>
                  <a:pt x="2882" y="17578"/>
                </a:cubicBezTo>
                <a:cubicBezTo>
                  <a:pt x="6725" y="21600"/>
                  <a:pt x="12953" y="21600"/>
                  <a:pt x="16796" y="17578"/>
                </a:cubicBezTo>
                <a:cubicBezTo>
                  <a:pt x="20639" y="13557"/>
                  <a:pt x="20639" y="7038"/>
                  <a:pt x="16796" y="3016"/>
                </a:cubicBezTo>
                <a:cubicBezTo>
                  <a:pt x="14875" y="1005"/>
                  <a:pt x="12359" y="0"/>
                  <a:pt x="9841" y="0"/>
                </a:cubicBezTo>
                <a:close/>
              </a:path>
            </a:pathLst>
          </a:custGeom>
          <a:ln w="12700">
            <a:miter lim="400000"/>
          </a:ln>
        </p:spPr>
      </p:pic>
      <p:pic>
        <p:nvPicPr>
          <p:cNvPr id="269" name="预览图_千图网_编号36085645.png" descr="预览图_千图网_编号36085645.png"/>
          <p:cNvPicPr>
            <a:picLocks noChangeAspect="1"/>
          </p:cNvPicPr>
          <p:nvPr/>
        </p:nvPicPr>
        <p:blipFill>
          <a:blip r:embed="rId3">
            <a:extLst/>
          </a:blip>
          <a:srcRect l="8824" t="73297" r="59062" b="2683"/>
          <a:stretch>
            <a:fillRect/>
          </a:stretch>
        </p:blipFill>
        <p:spPr>
          <a:xfrm>
            <a:off x="14223926" y="4937234"/>
            <a:ext cx="2203038" cy="2203046"/>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1" y="0"/>
                </a:moveTo>
                <a:cubicBezTo>
                  <a:pt x="7322" y="0"/>
                  <a:pt x="4803" y="1005"/>
                  <a:pt x="2882" y="3016"/>
                </a:cubicBezTo>
                <a:cubicBezTo>
                  <a:pt x="-961" y="7038"/>
                  <a:pt x="-961" y="13557"/>
                  <a:pt x="2882" y="17578"/>
                </a:cubicBezTo>
                <a:cubicBezTo>
                  <a:pt x="6725" y="21600"/>
                  <a:pt x="12953" y="21600"/>
                  <a:pt x="16796" y="17578"/>
                </a:cubicBezTo>
                <a:cubicBezTo>
                  <a:pt x="20639" y="13557"/>
                  <a:pt x="20639" y="7038"/>
                  <a:pt x="16796" y="3016"/>
                </a:cubicBezTo>
                <a:cubicBezTo>
                  <a:pt x="14875" y="1005"/>
                  <a:pt x="12359" y="0"/>
                  <a:pt x="9841" y="0"/>
                </a:cubicBezTo>
                <a:close/>
              </a:path>
            </a:pathLst>
          </a:custGeom>
          <a:ln w="12700">
            <a:miter lim="400000"/>
          </a:ln>
        </p:spPr>
      </p:pic>
      <p:pic>
        <p:nvPicPr>
          <p:cNvPr id="270" name="预览图_千图网_编号36085645.png" descr="预览图_千图网_编号36085645.png"/>
          <p:cNvPicPr>
            <a:picLocks noChangeAspect="1"/>
          </p:cNvPicPr>
          <p:nvPr/>
        </p:nvPicPr>
        <p:blipFill>
          <a:blip r:embed="rId3">
            <a:extLst/>
          </a:blip>
          <a:srcRect l="59364" t="73159" r="8521" b="2821"/>
          <a:stretch>
            <a:fillRect/>
          </a:stretch>
        </p:blipFill>
        <p:spPr>
          <a:xfrm>
            <a:off x="16702026" y="4937234"/>
            <a:ext cx="2203038" cy="2203046"/>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1" y="0"/>
                </a:moveTo>
                <a:cubicBezTo>
                  <a:pt x="7322" y="0"/>
                  <a:pt x="4803" y="1005"/>
                  <a:pt x="2882" y="3016"/>
                </a:cubicBezTo>
                <a:cubicBezTo>
                  <a:pt x="-961" y="7038"/>
                  <a:pt x="-961" y="13557"/>
                  <a:pt x="2882" y="17578"/>
                </a:cubicBezTo>
                <a:cubicBezTo>
                  <a:pt x="6725" y="21600"/>
                  <a:pt x="12953" y="21600"/>
                  <a:pt x="16796" y="17578"/>
                </a:cubicBezTo>
                <a:cubicBezTo>
                  <a:pt x="20639" y="13557"/>
                  <a:pt x="20639" y="7038"/>
                  <a:pt x="16796" y="3016"/>
                </a:cubicBezTo>
                <a:cubicBezTo>
                  <a:pt x="14875" y="1005"/>
                  <a:pt x="12359" y="0"/>
                  <a:pt x="9841" y="0"/>
                </a:cubicBezTo>
                <a:close/>
              </a:path>
            </a:pathLst>
          </a:custGeom>
          <a:ln w="12700">
            <a:miter lim="400000"/>
          </a:ln>
        </p:spPr>
      </p:pic>
      <p:sp>
        <p:nvSpPr>
          <p:cNvPr id="271" name="形状"/>
          <p:cNvSpPr/>
          <p:nvPr/>
        </p:nvSpPr>
        <p:spPr>
          <a:xfrm>
            <a:off x="12043487" y="4418202"/>
            <a:ext cx="1699816" cy="37584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53" y="757"/>
                  <a:pt x="292" y="1549"/>
                  <a:pt x="454" y="2281"/>
                </a:cubicBezTo>
                <a:cubicBezTo>
                  <a:pt x="2967" y="13647"/>
                  <a:pt x="6156" y="20073"/>
                  <a:pt x="9436" y="21600"/>
                </a:cubicBezTo>
                <a:lnTo>
                  <a:pt x="12497" y="21600"/>
                </a:lnTo>
                <a:cubicBezTo>
                  <a:pt x="15777" y="20073"/>
                  <a:pt x="18966" y="13647"/>
                  <a:pt x="21479" y="2281"/>
                </a:cubicBezTo>
                <a:cubicBezTo>
                  <a:pt x="21522" y="2084"/>
                  <a:pt x="21557" y="1863"/>
                  <a:pt x="21600" y="1665"/>
                </a:cubicBezTo>
                <a:lnTo>
                  <a:pt x="21600" y="0"/>
                </a:lnTo>
                <a:lnTo>
                  <a:pt x="0" y="0"/>
                </a:lnTo>
                <a:close/>
              </a:path>
            </a:pathLst>
          </a:cu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72" name="形状"/>
          <p:cNvSpPr/>
          <p:nvPr/>
        </p:nvSpPr>
        <p:spPr>
          <a:xfrm>
            <a:off x="14442186" y="4418202"/>
            <a:ext cx="1699817" cy="37584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53" y="757"/>
                  <a:pt x="292" y="1549"/>
                  <a:pt x="454" y="2281"/>
                </a:cubicBezTo>
                <a:cubicBezTo>
                  <a:pt x="2967" y="13647"/>
                  <a:pt x="6156" y="20073"/>
                  <a:pt x="9436" y="21600"/>
                </a:cubicBezTo>
                <a:lnTo>
                  <a:pt x="12497" y="21600"/>
                </a:lnTo>
                <a:cubicBezTo>
                  <a:pt x="15777" y="20073"/>
                  <a:pt x="18966" y="13647"/>
                  <a:pt x="21479" y="2281"/>
                </a:cubicBezTo>
                <a:cubicBezTo>
                  <a:pt x="21522" y="2084"/>
                  <a:pt x="21557" y="1863"/>
                  <a:pt x="21600" y="1665"/>
                </a:cubicBezTo>
                <a:lnTo>
                  <a:pt x="21600" y="0"/>
                </a:lnTo>
                <a:lnTo>
                  <a:pt x="0" y="0"/>
                </a:lnTo>
                <a:close/>
              </a:path>
            </a:pathLst>
          </a:cu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73" name="形状"/>
          <p:cNvSpPr/>
          <p:nvPr/>
        </p:nvSpPr>
        <p:spPr>
          <a:xfrm>
            <a:off x="16920286" y="4418202"/>
            <a:ext cx="1699817" cy="37584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53" y="757"/>
                  <a:pt x="292" y="1549"/>
                  <a:pt x="454" y="2281"/>
                </a:cubicBezTo>
                <a:cubicBezTo>
                  <a:pt x="2967" y="13647"/>
                  <a:pt x="6156" y="20073"/>
                  <a:pt x="9436" y="21600"/>
                </a:cubicBezTo>
                <a:lnTo>
                  <a:pt x="12497" y="21600"/>
                </a:lnTo>
                <a:cubicBezTo>
                  <a:pt x="15777" y="20073"/>
                  <a:pt x="18966" y="13647"/>
                  <a:pt x="21479" y="2281"/>
                </a:cubicBezTo>
                <a:cubicBezTo>
                  <a:pt x="21522" y="2084"/>
                  <a:pt x="21557" y="1863"/>
                  <a:pt x="21600" y="1665"/>
                </a:cubicBezTo>
                <a:lnTo>
                  <a:pt x="21600" y="0"/>
                </a:lnTo>
                <a:lnTo>
                  <a:pt x="0" y="0"/>
                </a:lnTo>
                <a:close/>
              </a:path>
            </a:pathLst>
          </a:cu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74" name="形状"/>
          <p:cNvSpPr/>
          <p:nvPr/>
        </p:nvSpPr>
        <p:spPr>
          <a:xfrm>
            <a:off x="12076837" y="6773939"/>
            <a:ext cx="1699816" cy="3758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53" y="757"/>
                  <a:pt x="292" y="1549"/>
                  <a:pt x="454" y="2281"/>
                </a:cubicBezTo>
                <a:cubicBezTo>
                  <a:pt x="2967" y="13647"/>
                  <a:pt x="6156" y="20073"/>
                  <a:pt x="9436" y="21600"/>
                </a:cubicBezTo>
                <a:lnTo>
                  <a:pt x="12497" y="21600"/>
                </a:lnTo>
                <a:cubicBezTo>
                  <a:pt x="15777" y="20073"/>
                  <a:pt x="18966" y="13647"/>
                  <a:pt x="21479" y="2281"/>
                </a:cubicBezTo>
                <a:cubicBezTo>
                  <a:pt x="21522" y="2084"/>
                  <a:pt x="21557" y="1863"/>
                  <a:pt x="21600" y="1665"/>
                </a:cubicBezTo>
                <a:lnTo>
                  <a:pt x="21600" y="0"/>
                </a:lnTo>
                <a:lnTo>
                  <a:pt x="0" y="0"/>
                </a:lnTo>
                <a:close/>
              </a:path>
            </a:pathLst>
          </a:cu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75" name="形状"/>
          <p:cNvSpPr/>
          <p:nvPr/>
        </p:nvSpPr>
        <p:spPr>
          <a:xfrm>
            <a:off x="14475536" y="6773939"/>
            <a:ext cx="1699817" cy="3758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53" y="757"/>
                  <a:pt x="292" y="1549"/>
                  <a:pt x="454" y="2281"/>
                </a:cubicBezTo>
                <a:cubicBezTo>
                  <a:pt x="2967" y="13647"/>
                  <a:pt x="6156" y="20073"/>
                  <a:pt x="9436" y="21600"/>
                </a:cubicBezTo>
                <a:lnTo>
                  <a:pt x="12497" y="21600"/>
                </a:lnTo>
                <a:cubicBezTo>
                  <a:pt x="15777" y="20073"/>
                  <a:pt x="18966" y="13647"/>
                  <a:pt x="21479" y="2281"/>
                </a:cubicBezTo>
                <a:cubicBezTo>
                  <a:pt x="21522" y="2084"/>
                  <a:pt x="21557" y="1863"/>
                  <a:pt x="21600" y="1665"/>
                </a:cubicBezTo>
                <a:lnTo>
                  <a:pt x="21600" y="0"/>
                </a:lnTo>
                <a:lnTo>
                  <a:pt x="0" y="0"/>
                </a:lnTo>
                <a:close/>
              </a:path>
            </a:pathLst>
          </a:cu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76" name="形状"/>
          <p:cNvSpPr/>
          <p:nvPr/>
        </p:nvSpPr>
        <p:spPr>
          <a:xfrm>
            <a:off x="16953636" y="6773939"/>
            <a:ext cx="1699817" cy="3758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53" y="757"/>
                  <a:pt x="292" y="1549"/>
                  <a:pt x="454" y="2281"/>
                </a:cubicBezTo>
                <a:cubicBezTo>
                  <a:pt x="2967" y="13647"/>
                  <a:pt x="6156" y="20073"/>
                  <a:pt x="9436" y="21600"/>
                </a:cubicBezTo>
                <a:lnTo>
                  <a:pt x="12497" y="21600"/>
                </a:lnTo>
                <a:cubicBezTo>
                  <a:pt x="15777" y="20073"/>
                  <a:pt x="18966" y="13647"/>
                  <a:pt x="21479" y="2281"/>
                </a:cubicBezTo>
                <a:cubicBezTo>
                  <a:pt x="21522" y="2084"/>
                  <a:pt x="21557" y="1863"/>
                  <a:pt x="21600" y="1665"/>
                </a:cubicBezTo>
                <a:lnTo>
                  <a:pt x="21600" y="0"/>
                </a:lnTo>
                <a:lnTo>
                  <a:pt x="0" y="0"/>
                </a:lnTo>
                <a:close/>
              </a:path>
            </a:pathLst>
          </a:cu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77" name="007"/>
          <p:cNvSpPr txBox="1"/>
          <p:nvPr/>
        </p:nvSpPr>
        <p:spPr>
          <a:xfrm>
            <a:off x="12663709" y="4407448"/>
            <a:ext cx="510173" cy="366229"/>
          </a:xfrm>
          <a:prstGeom prst="rect">
            <a:avLst/>
          </a:prstGeom>
          <a:ln w="12700">
            <a:miter lim="400000"/>
          </a:ln>
          <a:extLst>
            <a:ext uri="{C572A759-6A51-4108-AA02-DFA0A04FC94B}">
              <ma14:wrappingTextBoxFlag xmlns:ma14="http://schemas.microsoft.com/office/mac/drawingml/2011/main" val="1"/>
            </a:ext>
          </a:extLst>
        </p:spPr>
        <p:txBody>
          <a:bodyPr wrap="none" lIns="15716" tIns="15716" rIns="15716" bIns="15716" anchor="ctr">
            <a:spAutoFit/>
          </a:bodyPr>
          <a:lstStyle>
            <a:lvl1pPr defTabSz="642055">
              <a:defRPr sz="2200">
                <a:solidFill>
                  <a:srgbClr val="FFFFFF"/>
                </a:solidFill>
              </a:defRPr>
            </a:lvl1pPr>
          </a:lstStyle>
          <a:p>
            <a:pPr/>
            <a:r>
              <a:t>007</a:t>
            </a:r>
          </a:p>
        </p:txBody>
      </p:sp>
      <p:sp>
        <p:nvSpPr>
          <p:cNvPr id="278" name="008"/>
          <p:cNvSpPr txBox="1"/>
          <p:nvPr/>
        </p:nvSpPr>
        <p:spPr>
          <a:xfrm>
            <a:off x="15098958" y="4407448"/>
            <a:ext cx="510173" cy="366229"/>
          </a:xfrm>
          <a:prstGeom prst="rect">
            <a:avLst/>
          </a:prstGeom>
          <a:ln w="12700">
            <a:miter lim="400000"/>
          </a:ln>
          <a:extLst>
            <a:ext uri="{C572A759-6A51-4108-AA02-DFA0A04FC94B}">
              <ma14:wrappingTextBoxFlag xmlns:ma14="http://schemas.microsoft.com/office/mac/drawingml/2011/main" val="1"/>
            </a:ext>
          </a:extLst>
        </p:spPr>
        <p:txBody>
          <a:bodyPr wrap="none" lIns="15716" tIns="15716" rIns="15716" bIns="15716" anchor="ctr">
            <a:spAutoFit/>
          </a:bodyPr>
          <a:lstStyle>
            <a:lvl1pPr defTabSz="642055">
              <a:defRPr sz="2200">
                <a:solidFill>
                  <a:srgbClr val="FFFFFF"/>
                </a:solidFill>
              </a:defRPr>
            </a:lvl1pPr>
          </a:lstStyle>
          <a:p>
            <a:pPr/>
            <a:r>
              <a:t>008</a:t>
            </a:r>
          </a:p>
        </p:txBody>
      </p:sp>
      <p:sp>
        <p:nvSpPr>
          <p:cNvPr id="279" name="009"/>
          <p:cNvSpPr txBox="1"/>
          <p:nvPr/>
        </p:nvSpPr>
        <p:spPr>
          <a:xfrm>
            <a:off x="17572309" y="4407448"/>
            <a:ext cx="510173" cy="366229"/>
          </a:xfrm>
          <a:prstGeom prst="rect">
            <a:avLst/>
          </a:prstGeom>
          <a:ln w="12700">
            <a:miter lim="400000"/>
          </a:ln>
          <a:extLst>
            <a:ext uri="{C572A759-6A51-4108-AA02-DFA0A04FC94B}">
              <ma14:wrappingTextBoxFlag xmlns:ma14="http://schemas.microsoft.com/office/mac/drawingml/2011/main" val="1"/>
            </a:ext>
          </a:extLst>
        </p:spPr>
        <p:txBody>
          <a:bodyPr wrap="none" lIns="15716" tIns="15716" rIns="15716" bIns="15716" anchor="ctr">
            <a:spAutoFit/>
          </a:bodyPr>
          <a:lstStyle>
            <a:lvl1pPr defTabSz="642055">
              <a:defRPr sz="2200">
                <a:solidFill>
                  <a:srgbClr val="FFFFFF"/>
                </a:solidFill>
              </a:defRPr>
            </a:lvl1pPr>
          </a:lstStyle>
          <a:p>
            <a:pPr/>
            <a:r>
              <a:t>009</a:t>
            </a:r>
          </a:p>
        </p:txBody>
      </p:sp>
      <p:sp>
        <p:nvSpPr>
          <p:cNvPr id="280" name="010"/>
          <p:cNvSpPr txBox="1"/>
          <p:nvPr/>
        </p:nvSpPr>
        <p:spPr>
          <a:xfrm>
            <a:off x="12622408" y="6794305"/>
            <a:ext cx="510173" cy="366229"/>
          </a:xfrm>
          <a:prstGeom prst="rect">
            <a:avLst/>
          </a:prstGeom>
          <a:ln w="12700">
            <a:miter lim="400000"/>
          </a:ln>
          <a:extLst>
            <a:ext uri="{C572A759-6A51-4108-AA02-DFA0A04FC94B}">
              <ma14:wrappingTextBoxFlag xmlns:ma14="http://schemas.microsoft.com/office/mac/drawingml/2011/main" val="1"/>
            </a:ext>
          </a:extLst>
        </p:spPr>
        <p:txBody>
          <a:bodyPr wrap="none" lIns="15716" tIns="15716" rIns="15716" bIns="15716" anchor="ctr">
            <a:spAutoFit/>
          </a:bodyPr>
          <a:lstStyle>
            <a:lvl1pPr defTabSz="642055">
              <a:defRPr sz="2200">
                <a:solidFill>
                  <a:srgbClr val="FFFFFF"/>
                </a:solidFill>
              </a:defRPr>
            </a:lvl1pPr>
          </a:lstStyle>
          <a:p>
            <a:pPr/>
            <a:r>
              <a:t>010</a:t>
            </a:r>
          </a:p>
        </p:txBody>
      </p:sp>
      <p:sp>
        <p:nvSpPr>
          <p:cNvPr id="281" name="011"/>
          <p:cNvSpPr txBox="1"/>
          <p:nvPr/>
        </p:nvSpPr>
        <p:spPr>
          <a:xfrm>
            <a:off x="15057658" y="6794305"/>
            <a:ext cx="510173" cy="366229"/>
          </a:xfrm>
          <a:prstGeom prst="rect">
            <a:avLst/>
          </a:prstGeom>
          <a:ln w="12700">
            <a:miter lim="400000"/>
          </a:ln>
          <a:extLst>
            <a:ext uri="{C572A759-6A51-4108-AA02-DFA0A04FC94B}">
              <ma14:wrappingTextBoxFlag xmlns:ma14="http://schemas.microsoft.com/office/mac/drawingml/2011/main" val="1"/>
            </a:ext>
          </a:extLst>
        </p:spPr>
        <p:txBody>
          <a:bodyPr wrap="none" lIns="15716" tIns="15716" rIns="15716" bIns="15716" anchor="ctr">
            <a:spAutoFit/>
          </a:bodyPr>
          <a:lstStyle>
            <a:lvl1pPr defTabSz="642055">
              <a:defRPr sz="2200">
                <a:solidFill>
                  <a:srgbClr val="FFFFFF"/>
                </a:solidFill>
              </a:defRPr>
            </a:lvl1pPr>
          </a:lstStyle>
          <a:p>
            <a:pPr/>
            <a:r>
              <a:t>011</a:t>
            </a:r>
          </a:p>
        </p:txBody>
      </p:sp>
      <p:sp>
        <p:nvSpPr>
          <p:cNvPr id="282" name="012"/>
          <p:cNvSpPr txBox="1"/>
          <p:nvPr/>
        </p:nvSpPr>
        <p:spPr>
          <a:xfrm>
            <a:off x="17531008" y="6794305"/>
            <a:ext cx="510173" cy="366229"/>
          </a:xfrm>
          <a:prstGeom prst="rect">
            <a:avLst/>
          </a:prstGeom>
          <a:ln w="12700">
            <a:miter lim="400000"/>
          </a:ln>
          <a:extLst>
            <a:ext uri="{C572A759-6A51-4108-AA02-DFA0A04FC94B}">
              <ma14:wrappingTextBoxFlag xmlns:ma14="http://schemas.microsoft.com/office/mac/drawingml/2011/main" val="1"/>
            </a:ext>
          </a:extLst>
        </p:spPr>
        <p:txBody>
          <a:bodyPr wrap="none" lIns="15716" tIns="15716" rIns="15716" bIns="15716" anchor="ctr">
            <a:spAutoFit/>
          </a:bodyPr>
          <a:lstStyle>
            <a:lvl1pPr defTabSz="642055">
              <a:defRPr sz="2200">
                <a:solidFill>
                  <a:srgbClr val="FFFFFF"/>
                </a:solidFill>
              </a:defRPr>
            </a:lvl1pPr>
          </a:lstStyle>
          <a:p>
            <a:pPr/>
            <a:r>
              <a:t>012</a:t>
            </a:r>
          </a:p>
        </p:txBody>
      </p:sp>
      <p:sp>
        <p:nvSpPr>
          <p:cNvPr id="283" name="“每个班组”有12名“员工”，他们性格各异，年龄不同，在生产任务推进的过程中，可能会出现各种随机事件。…"/>
          <p:cNvSpPr txBox="1"/>
          <p:nvPr/>
        </p:nvSpPr>
        <p:spPr>
          <a:xfrm>
            <a:off x="3492138" y="8067223"/>
            <a:ext cx="19999317" cy="284388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23333" indent="-423333" algn="l">
              <a:spcBef>
                <a:spcPts val="4000"/>
              </a:spcBef>
              <a:buSzPct val="125000"/>
              <a:buChar char="•"/>
              <a:defRPr b="0" sz="3200">
                <a:solidFill>
                  <a:schemeClr val="accent1">
                    <a:hueOff val="114395"/>
                    <a:lumOff val="-24975"/>
                  </a:schemeClr>
                </a:solidFill>
                <a:latin typeface="+mn-lt"/>
                <a:ea typeface="+mn-ea"/>
                <a:cs typeface="+mn-cs"/>
                <a:sym typeface="Helvetica Neue Medium"/>
              </a:defRPr>
            </a:pPr>
            <a:r>
              <a:t>“每个班组”有12名“员工”，他们性格各异，年龄不同，在生产任务推进的过程中，可能会出现各种随机事件。</a:t>
            </a:r>
          </a:p>
          <a:p>
            <a:pPr marL="423333" indent="-423333" algn="l">
              <a:spcBef>
                <a:spcPts val="4000"/>
              </a:spcBef>
              <a:buSzPct val="125000"/>
              <a:buChar char="•"/>
              <a:defRPr b="0" sz="3200">
                <a:solidFill>
                  <a:schemeClr val="accent1">
                    <a:hueOff val="114395"/>
                    <a:lumOff val="-24975"/>
                  </a:schemeClr>
                </a:solidFill>
                <a:latin typeface="+mn-lt"/>
                <a:ea typeface="+mn-ea"/>
                <a:cs typeface="+mn-cs"/>
                <a:sym typeface="Helvetica Neue Medium"/>
              </a:defRPr>
            </a:pPr>
            <a:r>
              <a:t>学员在沙盘推演过程中，面对虚构的人物，运用自己的知识积累，面对变化，解决问题。</a:t>
            </a:r>
          </a:p>
          <a:p>
            <a:pPr marL="423333" indent="-423333" algn="l">
              <a:spcBef>
                <a:spcPts val="4000"/>
              </a:spcBef>
              <a:buSzPct val="125000"/>
              <a:buChar char="•"/>
              <a:defRPr b="0" sz="3200">
                <a:solidFill>
                  <a:schemeClr val="accent1">
                    <a:hueOff val="114395"/>
                    <a:lumOff val="-24975"/>
                  </a:schemeClr>
                </a:solidFill>
                <a:latin typeface="+mn-lt"/>
                <a:ea typeface="+mn-ea"/>
                <a:cs typeface="+mn-cs"/>
                <a:sym typeface="Helvetica Neue Medium"/>
              </a:defRPr>
            </a:pPr>
            <a:r>
              <a:t>从沙盘的盘面模拟改善管理技能，从人员管理角度演练提升沟通技能。</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5" name="第三部分：实施细节"/>
          <p:cNvSpPr/>
          <p:nvPr/>
        </p:nvSpPr>
        <p:spPr>
          <a:xfrm>
            <a:off x="0" y="4281132"/>
            <a:ext cx="24384000" cy="3673740"/>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13200">
                <a:solidFill>
                  <a:srgbClr val="FFFFFF"/>
                </a:solidFill>
                <a:latin typeface="+mn-lt"/>
                <a:ea typeface="+mn-ea"/>
                <a:cs typeface="+mn-cs"/>
                <a:sym typeface="Helvetica Neue Medium"/>
              </a:defRPr>
            </a:lvl1pPr>
          </a:lstStyle>
          <a:p>
            <a:pPr/>
            <a:r>
              <a:t>第三部分：实施细节</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7"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88"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89"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90" name="实施流程"/>
          <p:cNvSpPr txBox="1"/>
          <p:nvPr/>
        </p:nvSpPr>
        <p:spPr>
          <a:xfrm>
            <a:off x="1645008" y="466939"/>
            <a:ext cx="4178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实施流程</a:t>
            </a:r>
          </a:p>
        </p:txBody>
      </p:sp>
      <p:graphicFrame>
        <p:nvGraphicFramePr>
          <p:cNvPr id="291" name="表格 1"/>
          <p:cNvGraphicFramePr/>
          <p:nvPr/>
        </p:nvGraphicFramePr>
        <p:xfrm>
          <a:off x="1825559" y="2843177"/>
          <a:ext cx="20732882" cy="9296401"/>
        </p:xfrm>
        <a:graphic xmlns:a="http://schemas.openxmlformats.org/drawingml/2006/main">
          <a:graphicData uri="http://schemas.openxmlformats.org/drawingml/2006/table">
            <a:tbl>
              <a:tblPr firstCol="1" firstRow="1" lastCol="0" lastRow="0" bandCol="0" bandRow="1" rtl="0">
                <a:tableStyleId>{4C3C2611-4C71-4FC5-86AE-919BDF0F9419}</a:tableStyleId>
              </a:tblPr>
              <a:tblGrid>
                <a:gridCol w="3448050"/>
                <a:gridCol w="17284830"/>
              </a:tblGrid>
              <a:tr h="1162050">
                <a:tc>
                  <a:txBody>
                    <a:bodyPr/>
                    <a:lstStyle/>
                    <a:p>
                      <a:pPr defTabSz="914400">
                        <a:defRPr b="0" sz="1800">
                          <a:solidFill>
                            <a:srgbClr val="000000"/>
                          </a:solidFill>
                        </a:defRPr>
                      </a:pPr>
                      <a:r>
                        <a:rPr b="1" sz="3200">
                          <a:solidFill>
                            <a:srgbClr val="FFFFFF"/>
                          </a:solidFill>
                          <a:sym typeface="Helvetica Neue"/>
                        </a:rPr>
                        <a:t>时间</a:t>
                      </a:r>
                    </a:p>
                  </a:txBody>
                  <a:tcPr marL="50800" marR="50800" marT="50800" marB="50800" anchor="ctr" anchorCtr="0" horzOverflow="overflow"/>
                </a:tc>
                <a:tc>
                  <a:txBody>
                    <a:bodyPr/>
                    <a:lstStyle/>
                    <a:p>
                      <a:pPr algn="l" defTabSz="914400">
                        <a:defRPr b="0" sz="1800">
                          <a:solidFill>
                            <a:srgbClr val="000000"/>
                          </a:solidFill>
                        </a:defRPr>
                      </a:pPr>
                      <a:r>
                        <a:rPr b="1" sz="3200">
                          <a:solidFill>
                            <a:srgbClr val="FFFFFF"/>
                          </a:solidFill>
                          <a:sym typeface="Helvetica Neue"/>
                        </a:rPr>
                        <a:t>内容</a:t>
                      </a:r>
                    </a:p>
                  </a:txBody>
                  <a:tcPr marL="50800" marR="50800" marT="50800" marB="50800" anchor="ctr" anchorCtr="0" horzOverflow="overflow"/>
                </a:tc>
              </a:tr>
              <a:tr h="1162050">
                <a:tc>
                  <a:txBody>
                    <a:bodyPr/>
                    <a:lstStyle/>
                    <a:p>
                      <a:pPr defTabSz="914400">
                        <a:defRPr b="0" sz="1800">
                          <a:solidFill>
                            <a:srgbClr val="000000"/>
                          </a:solidFill>
                        </a:defRPr>
                      </a:pPr>
                      <a:r>
                        <a:rPr b="1" sz="3200">
                          <a:solidFill>
                            <a:srgbClr val="FFFFFF"/>
                          </a:solidFill>
                          <a:sym typeface="Helvetica Neue"/>
                        </a:rPr>
                        <a:t>9:00-9:40</a:t>
                      </a:r>
                    </a:p>
                  </a:txBody>
                  <a:tcPr marL="50800" marR="50800" marT="50800" marB="50800" anchor="ctr" anchorCtr="0" horzOverflow="overflow"/>
                </a:tc>
                <a:tc>
                  <a:txBody>
                    <a:bodyPr/>
                    <a:lstStyle/>
                    <a:p>
                      <a:pPr algn="l" defTabSz="914400">
                        <a:defRPr sz="1800"/>
                      </a:pPr>
                      <a:r>
                        <a:rPr sz="3200">
                          <a:sym typeface="Helvetica Neue"/>
                        </a:rPr>
                        <a:t>概念导入：企业运营者角色认知和基本素养</a:t>
                      </a:r>
                    </a:p>
                  </a:txBody>
                  <a:tcPr marL="50800" marR="50800" marT="50800" marB="50800" anchor="ctr" anchorCtr="0" horzOverflow="overflow"/>
                </a:tc>
              </a:tr>
              <a:tr h="1162050">
                <a:tc>
                  <a:txBody>
                    <a:bodyPr/>
                    <a:lstStyle/>
                    <a:p>
                      <a:pPr defTabSz="914400">
                        <a:defRPr b="0" sz="1800">
                          <a:solidFill>
                            <a:srgbClr val="000000"/>
                          </a:solidFill>
                        </a:defRPr>
                      </a:pPr>
                      <a:r>
                        <a:rPr b="1" sz="3200">
                          <a:solidFill>
                            <a:srgbClr val="FFFFFF"/>
                          </a:solidFill>
                          <a:sym typeface="Helvetica Neue"/>
                        </a:rPr>
                        <a:t>9:40-10:20</a:t>
                      </a:r>
                    </a:p>
                  </a:txBody>
                  <a:tcPr marL="50800" marR="50800" marT="50800" marB="50800" anchor="ctr" anchorCtr="0" horzOverflow="overflow"/>
                </a:tc>
                <a:tc>
                  <a:txBody>
                    <a:bodyPr/>
                    <a:lstStyle/>
                    <a:p>
                      <a:pPr algn="l" defTabSz="914400">
                        <a:defRPr sz="1800"/>
                      </a:pPr>
                      <a:r>
                        <a:rPr sz="3200">
                          <a:sym typeface="Helvetica Neue"/>
                        </a:rPr>
                        <a:t>沙盘项目介绍及规则讲解</a:t>
                      </a:r>
                    </a:p>
                  </a:txBody>
                  <a:tcPr marL="50800" marR="50800" marT="50800" marB="50800" anchor="ctr" anchorCtr="0" horzOverflow="overflow"/>
                </a:tc>
              </a:tr>
              <a:tr h="1162050">
                <a:tc>
                  <a:txBody>
                    <a:bodyPr/>
                    <a:lstStyle/>
                    <a:p>
                      <a:pPr defTabSz="914400">
                        <a:defRPr b="0" sz="1800">
                          <a:solidFill>
                            <a:srgbClr val="000000"/>
                          </a:solidFill>
                        </a:defRPr>
                      </a:pPr>
                      <a:r>
                        <a:rPr b="1" sz="3200">
                          <a:solidFill>
                            <a:srgbClr val="FFFFFF"/>
                          </a:solidFill>
                          <a:sym typeface="Helvetica Neue"/>
                        </a:rPr>
                        <a:t>10:30-12:00</a:t>
                      </a:r>
                    </a:p>
                  </a:txBody>
                  <a:tcPr marL="50800" marR="50800" marT="50800" marB="50800" anchor="ctr" anchorCtr="0" horzOverflow="overflow"/>
                </a:tc>
                <a:tc>
                  <a:txBody>
                    <a:bodyPr/>
                    <a:lstStyle/>
                    <a:p>
                      <a:pPr algn="l" defTabSz="914400">
                        <a:defRPr sz="1800"/>
                      </a:pPr>
                      <a:r>
                        <a:rPr sz="3200">
                          <a:sym typeface="Helvetica Neue"/>
                        </a:rPr>
                        <a:t>第一～第三个月沙盘模拟</a:t>
                      </a:r>
                    </a:p>
                  </a:txBody>
                  <a:tcPr marL="50800" marR="50800" marT="50800" marB="50800" anchor="ctr" anchorCtr="0" horzOverflow="overflow"/>
                </a:tc>
              </a:tr>
              <a:tr h="1162050">
                <a:tc>
                  <a:txBody>
                    <a:bodyPr/>
                    <a:lstStyle/>
                    <a:p>
                      <a:pPr defTabSz="914400">
                        <a:defRPr b="0" sz="1800">
                          <a:solidFill>
                            <a:srgbClr val="000000"/>
                          </a:solidFill>
                        </a:defRPr>
                      </a:pPr>
                      <a:r>
                        <a:rPr b="1" sz="3200">
                          <a:solidFill>
                            <a:srgbClr val="FFFFFF"/>
                          </a:solidFill>
                          <a:sym typeface="Helvetica Neue"/>
                        </a:rPr>
                        <a:t>14:00-15:30</a:t>
                      </a:r>
                    </a:p>
                  </a:txBody>
                  <a:tcPr marL="50800" marR="50800" marT="50800" marB="50800" anchor="ctr" anchorCtr="0" horzOverflow="overflow"/>
                </a:tc>
                <a:tc>
                  <a:txBody>
                    <a:bodyPr/>
                    <a:lstStyle/>
                    <a:p>
                      <a:pPr algn="l" defTabSz="914400">
                        <a:defRPr sz="1800"/>
                      </a:pPr>
                      <a:r>
                        <a:rPr sz="3200">
                          <a:sym typeface="Helvetica Neue"/>
                        </a:rPr>
                        <a:t>第四～第六个月沙盘模拟</a:t>
                      </a:r>
                    </a:p>
                  </a:txBody>
                  <a:tcPr marL="50800" marR="50800" marT="50800" marB="50800" anchor="ctr" anchorCtr="0" horzOverflow="overflow"/>
                </a:tc>
              </a:tr>
              <a:tr h="1162050">
                <a:tc>
                  <a:txBody>
                    <a:bodyPr/>
                    <a:lstStyle/>
                    <a:p>
                      <a:pPr defTabSz="914400">
                        <a:defRPr b="0" sz="1800">
                          <a:solidFill>
                            <a:srgbClr val="000000"/>
                          </a:solidFill>
                        </a:defRPr>
                      </a:pPr>
                      <a:r>
                        <a:rPr b="1" sz="3200">
                          <a:solidFill>
                            <a:srgbClr val="FFFFFF"/>
                          </a:solidFill>
                          <a:sym typeface="Helvetica Neue"/>
                        </a:rPr>
                        <a:t>15:30-16:00</a:t>
                      </a:r>
                    </a:p>
                  </a:txBody>
                  <a:tcPr marL="50800" marR="50800" marT="50800" marB="50800" anchor="ctr" anchorCtr="0" horzOverflow="overflow"/>
                </a:tc>
                <a:tc>
                  <a:txBody>
                    <a:bodyPr/>
                    <a:lstStyle/>
                    <a:p>
                      <a:pPr algn="l" defTabSz="914400">
                        <a:defRPr sz="1800"/>
                      </a:pPr>
                      <a:r>
                        <a:rPr sz="3200">
                          <a:sym typeface="Helvetica Neue"/>
                        </a:rPr>
                        <a:t>学员讨论，场景再现</a:t>
                      </a:r>
                    </a:p>
                  </a:txBody>
                  <a:tcPr marL="50800" marR="50800" marT="50800" marB="50800" anchor="ctr" anchorCtr="0" horzOverflow="overflow"/>
                </a:tc>
              </a:tr>
              <a:tr h="1162050">
                <a:tc>
                  <a:txBody>
                    <a:bodyPr/>
                    <a:lstStyle/>
                    <a:p>
                      <a:pPr defTabSz="914400">
                        <a:defRPr b="0" sz="1800">
                          <a:solidFill>
                            <a:srgbClr val="000000"/>
                          </a:solidFill>
                        </a:defRPr>
                      </a:pPr>
                      <a:r>
                        <a:rPr b="1" sz="3200">
                          <a:solidFill>
                            <a:srgbClr val="FFFFFF"/>
                          </a:solidFill>
                          <a:sym typeface="Helvetica Neue"/>
                        </a:rPr>
                        <a:t>16:00-16:30</a:t>
                      </a:r>
                    </a:p>
                  </a:txBody>
                  <a:tcPr marL="50800" marR="50800" marT="50800" marB="50800" anchor="ctr" anchorCtr="0" horzOverflow="overflow"/>
                </a:tc>
                <a:tc>
                  <a:txBody>
                    <a:bodyPr/>
                    <a:lstStyle/>
                    <a:p>
                      <a:pPr algn="l" defTabSz="914400">
                        <a:defRPr sz="1800"/>
                      </a:pPr>
                      <a:r>
                        <a:rPr sz="3200">
                          <a:sym typeface="Helvetica Neue"/>
                        </a:rPr>
                        <a:t>经验萃取，行动学习</a:t>
                      </a:r>
                    </a:p>
                  </a:txBody>
                  <a:tcPr marL="50800" marR="50800" marT="50800" marB="50800" anchor="ctr" anchorCtr="0" horzOverflow="overflow"/>
                </a:tc>
              </a:tr>
              <a:tr h="1162050">
                <a:tc>
                  <a:txBody>
                    <a:bodyPr/>
                    <a:lstStyle/>
                    <a:p>
                      <a:pPr defTabSz="914400">
                        <a:defRPr b="0" sz="1800">
                          <a:solidFill>
                            <a:srgbClr val="000000"/>
                          </a:solidFill>
                        </a:defRPr>
                      </a:pPr>
                      <a:r>
                        <a:rPr b="1" sz="3200">
                          <a:solidFill>
                            <a:srgbClr val="FFFFFF"/>
                          </a:solidFill>
                          <a:sym typeface="Helvetica Neue"/>
                        </a:rPr>
                        <a:t>16:30-17:00</a:t>
                      </a:r>
                    </a:p>
                  </a:txBody>
                  <a:tcPr marL="50800" marR="50800" marT="50800" marB="50800" anchor="ctr" anchorCtr="0" horzOverflow="overflow"/>
                </a:tc>
                <a:tc>
                  <a:txBody>
                    <a:bodyPr/>
                    <a:lstStyle/>
                    <a:p>
                      <a:pPr algn="l" defTabSz="914400">
                        <a:defRPr sz="1800"/>
                      </a:pPr>
                      <a:r>
                        <a:rPr sz="3200">
                          <a:sym typeface="Helvetica Neue"/>
                        </a:rPr>
                        <a:t>导师复盘总结</a:t>
                      </a:r>
                    </a:p>
                  </a:txBody>
                  <a:tcPr marL="50800" marR="50800" marT="50800" marB="50800" anchor="ctr" anchorCtr="0" horzOverflow="overflow"/>
                </a:tc>
              </a:tr>
            </a:tbl>
          </a:graphicData>
        </a:graphic>
      </p:graphicFrame>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3"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94"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95"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96" name="实施场景"/>
          <p:cNvSpPr txBox="1"/>
          <p:nvPr/>
        </p:nvSpPr>
        <p:spPr>
          <a:xfrm>
            <a:off x="1645008" y="466939"/>
            <a:ext cx="4178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实施场景</a:t>
            </a:r>
          </a:p>
        </p:txBody>
      </p:sp>
      <p:graphicFrame>
        <p:nvGraphicFramePr>
          <p:cNvPr id="297" name="表格 1"/>
          <p:cNvGraphicFramePr/>
          <p:nvPr/>
        </p:nvGraphicFramePr>
        <p:xfrm>
          <a:off x="1825559" y="2843177"/>
          <a:ext cx="20732882" cy="9296401"/>
        </p:xfrm>
        <a:graphic xmlns:a="http://schemas.openxmlformats.org/drawingml/2006/main">
          <a:graphicData uri="http://schemas.openxmlformats.org/drawingml/2006/table">
            <a:tbl>
              <a:tblPr firstCol="1" firstRow="1" lastCol="0" lastRow="0" bandCol="0" bandRow="1" rtl="0">
                <a:tableStyleId>{4C3C2611-4C71-4FC5-86AE-919BDF0F9419}</a:tableStyleId>
              </a:tblPr>
              <a:tblGrid>
                <a:gridCol w="3448050"/>
                <a:gridCol w="17284830"/>
              </a:tblGrid>
              <a:tr h="1859279">
                <a:tc>
                  <a:txBody>
                    <a:bodyPr/>
                    <a:lstStyle/>
                    <a:p>
                      <a:pPr defTabSz="914400">
                        <a:defRPr b="0" sz="1800">
                          <a:solidFill>
                            <a:srgbClr val="000000"/>
                          </a:solidFill>
                        </a:defRPr>
                      </a:pPr>
                      <a:r>
                        <a:rPr b="1" sz="3200">
                          <a:solidFill>
                            <a:srgbClr val="FFFFFF"/>
                          </a:solidFill>
                          <a:sym typeface="Helvetica Neue"/>
                        </a:rPr>
                        <a:t>项目</a:t>
                      </a:r>
                    </a:p>
                  </a:txBody>
                  <a:tcPr marL="50800" marR="50800" marT="50800" marB="50800" anchor="ctr" anchorCtr="0" horzOverflow="overflow"/>
                </a:tc>
                <a:tc>
                  <a:txBody>
                    <a:bodyPr/>
                    <a:lstStyle/>
                    <a:p>
                      <a:pPr algn="l" defTabSz="914400">
                        <a:defRPr b="0" sz="1800">
                          <a:solidFill>
                            <a:srgbClr val="000000"/>
                          </a:solidFill>
                        </a:defRPr>
                      </a:pPr>
                      <a:r>
                        <a:rPr b="1" sz="3200">
                          <a:solidFill>
                            <a:srgbClr val="FFFFFF"/>
                          </a:solidFill>
                          <a:sym typeface="Helvetica Neue"/>
                        </a:rPr>
                        <a:t>内容</a:t>
                      </a:r>
                    </a:p>
                  </a:txBody>
                  <a:tcPr marL="50800" marR="50800" marT="50800" marB="50800" anchor="ctr" anchorCtr="0" horzOverflow="overflow"/>
                </a:tc>
              </a:tr>
              <a:tr h="1859279">
                <a:tc>
                  <a:txBody>
                    <a:bodyPr/>
                    <a:lstStyle/>
                    <a:p>
                      <a:pPr defTabSz="914400">
                        <a:defRPr b="0" sz="1800">
                          <a:solidFill>
                            <a:srgbClr val="000000"/>
                          </a:solidFill>
                        </a:defRPr>
                      </a:pPr>
                      <a:r>
                        <a:rPr b="1" sz="3200">
                          <a:solidFill>
                            <a:srgbClr val="FFFFFF"/>
                          </a:solidFill>
                          <a:sym typeface="Helvetica Neue"/>
                        </a:rPr>
                        <a:t>场地</a:t>
                      </a:r>
                    </a:p>
                  </a:txBody>
                  <a:tcPr marL="50800" marR="50800" marT="50800" marB="50800" anchor="ctr" anchorCtr="0" horzOverflow="overflow"/>
                </a:tc>
                <a:tc>
                  <a:txBody>
                    <a:bodyPr/>
                    <a:lstStyle/>
                    <a:p>
                      <a:pPr algn="l" defTabSz="914400">
                        <a:defRPr sz="1800"/>
                      </a:pPr>
                      <a:r>
                        <a:rPr sz="3200">
                          <a:sym typeface="Helvetica Neue"/>
                        </a:rPr>
                        <a:t>岛屿状桌椅摆放，</a:t>
                      </a:r>
                    </a:p>
                  </a:txBody>
                  <a:tcPr marL="50800" marR="50800" marT="50800" marB="50800" anchor="ctr" anchorCtr="0" horzOverflow="overflow"/>
                </a:tc>
              </a:tr>
              <a:tr h="1859279">
                <a:tc>
                  <a:txBody>
                    <a:bodyPr/>
                    <a:lstStyle/>
                    <a:p>
                      <a:pPr defTabSz="914400">
                        <a:defRPr b="0" sz="1800">
                          <a:solidFill>
                            <a:srgbClr val="000000"/>
                          </a:solidFill>
                        </a:defRPr>
                      </a:pPr>
                      <a:r>
                        <a:rPr b="1" sz="3200">
                          <a:solidFill>
                            <a:srgbClr val="FFFFFF"/>
                          </a:solidFill>
                          <a:sym typeface="Helvetica Neue"/>
                        </a:rPr>
                        <a:t>参与人员</a:t>
                      </a:r>
                    </a:p>
                  </a:txBody>
                  <a:tcPr marL="50800" marR="50800" marT="50800" marB="50800" anchor="ctr" anchorCtr="0" horzOverflow="overflow"/>
                </a:tc>
                <a:tc>
                  <a:txBody>
                    <a:bodyPr/>
                    <a:lstStyle/>
                    <a:p>
                      <a:pPr algn="l" defTabSz="914400">
                        <a:defRPr sz="1800"/>
                      </a:pPr>
                      <a:r>
                        <a:rPr sz="3200">
                          <a:sym typeface="Helvetica Neue"/>
                        </a:rPr>
                        <a:t>班组长</a:t>
                      </a:r>
                    </a:p>
                  </a:txBody>
                  <a:tcPr marL="50800" marR="50800" marT="50800" marB="50800" anchor="ctr" anchorCtr="0" horzOverflow="overflow"/>
                </a:tc>
              </a:tr>
              <a:tr h="1859279">
                <a:tc>
                  <a:txBody>
                    <a:bodyPr/>
                    <a:lstStyle/>
                    <a:p>
                      <a:pPr defTabSz="914400">
                        <a:defRPr b="0" sz="1800">
                          <a:solidFill>
                            <a:srgbClr val="000000"/>
                          </a:solidFill>
                        </a:defRPr>
                      </a:pPr>
                      <a:r>
                        <a:rPr b="1" sz="3200">
                          <a:solidFill>
                            <a:srgbClr val="FFFFFF"/>
                          </a:solidFill>
                          <a:sym typeface="Helvetica Neue"/>
                        </a:rPr>
                        <a:t>会场要求</a:t>
                      </a:r>
                    </a:p>
                  </a:txBody>
                  <a:tcPr marL="50800" marR="50800" marT="50800" marB="50800" anchor="ctr" anchorCtr="0" horzOverflow="overflow"/>
                </a:tc>
                <a:tc>
                  <a:txBody>
                    <a:bodyPr/>
                    <a:lstStyle/>
                    <a:p>
                      <a:pPr algn="l" defTabSz="914400">
                        <a:defRPr sz="1800"/>
                      </a:pPr>
                      <a:r>
                        <a:rPr sz="3200">
                          <a:sym typeface="Helvetica Neue"/>
                        </a:rPr>
                        <a:t>投影仪、话筒、音箱、白板、白板笔</a:t>
                      </a:r>
                    </a:p>
                  </a:txBody>
                  <a:tcPr marL="50800" marR="50800" marT="50800" marB="50800" anchor="ctr" anchorCtr="0" horzOverflow="overflow"/>
                </a:tc>
              </a:tr>
              <a:tr h="1859279">
                <a:tc>
                  <a:txBody>
                    <a:bodyPr/>
                    <a:lstStyle/>
                    <a:p>
                      <a:pPr defTabSz="914400">
                        <a:defRPr b="0" sz="1800">
                          <a:solidFill>
                            <a:srgbClr val="000000"/>
                          </a:solidFill>
                        </a:defRPr>
                      </a:pPr>
                      <a:r>
                        <a:rPr b="1" sz="3200">
                          <a:solidFill>
                            <a:srgbClr val="FFFFFF"/>
                          </a:solidFill>
                          <a:sym typeface="Helvetica Neue"/>
                        </a:rPr>
                        <a:t>人员要求</a:t>
                      </a:r>
                    </a:p>
                  </a:txBody>
                  <a:tcPr marL="50800" marR="50800" marT="50800" marB="50800" anchor="ctr" anchorCtr="0" horzOverflow="overflow"/>
                </a:tc>
                <a:tc>
                  <a:txBody>
                    <a:bodyPr/>
                    <a:lstStyle/>
                    <a:p>
                      <a:pPr algn="l" defTabSz="914400">
                        <a:defRPr sz="1800"/>
                      </a:pPr>
                      <a:r>
                        <a:rPr sz="3200">
                          <a:sym typeface="Helvetica Neue"/>
                        </a:rPr>
                        <a:t>6～8人一组</a:t>
                      </a:r>
                    </a:p>
                  </a:txBody>
                  <a:tcPr marL="50800" marR="50800" marT="50800" marB="50800" anchor="ctr" anchorCtr="0" horzOverflow="overflow"/>
                </a:tc>
              </a:tr>
            </a:tbl>
          </a:graphicData>
        </a:graphic>
      </p:graphicFrame>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9"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00"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01"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02" name="交付现场"/>
          <p:cNvSpPr txBox="1"/>
          <p:nvPr/>
        </p:nvSpPr>
        <p:spPr>
          <a:xfrm>
            <a:off x="1645008" y="466939"/>
            <a:ext cx="4178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交付现场</a:t>
            </a:r>
          </a:p>
        </p:txBody>
      </p:sp>
      <p:pic>
        <p:nvPicPr>
          <p:cNvPr id="303" name="551606872847_.pic.jpeg" descr="551606872847_.pic.jpeg"/>
          <p:cNvPicPr>
            <a:picLocks noChangeAspect="1"/>
          </p:cNvPicPr>
          <p:nvPr/>
        </p:nvPicPr>
        <p:blipFill>
          <a:blip r:embed="rId2">
            <a:extLst/>
          </a:blip>
          <a:stretch>
            <a:fillRect/>
          </a:stretch>
        </p:blipFill>
        <p:spPr>
          <a:xfrm>
            <a:off x="1688550" y="2468937"/>
            <a:ext cx="6789316" cy="5091987"/>
          </a:xfrm>
          <a:prstGeom prst="rect">
            <a:avLst/>
          </a:prstGeom>
          <a:ln w="12700">
            <a:miter lim="400000"/>
          </a:ln>
        </p:spPr>
      </p:pic>
      <p:pic>
        <p:nvPicPr>
          <p:cNvPr id="304" name="561606872848_.pic.jpeg" descr="561606872848_.pic.jpeg"/>
          <p:cNvPicPr>
            <a:picLocks noChangeAspect="1"/>
          </p:cNvPicPr>
          <p:nvPr/>
        </p:nvPicPr>
        <p:blipFill>
          <a:blip r:embed="rId3">
            <a:extLst/>
          </a:blip>
          <a:stretch>
            <a:fillRect/>
          </a:stretch>
        </p:blipFill>
        <p:spPr>
          <a:xfrm>
            <a:off x="1688550" y="7933076"/>
            <a:ext cx="6789316" cy="5091986"/>
          </a:xfrm>
          <a:prstGeom prst="rect">
            <a:avLst/>
          </a:prstGeom>
          <a:ln w="12700">
            <a:miter lim="400000"/>
          </a:ln>
        </p:spPr>
      </p:pic>
      <p:pic>
        <p:nvPicPr>
          <p:cNvPr id="305" name="571606872849_.pic.jpeg" descr="571606872849_.pic.jpeg"/>
          <p:cNvPicPr>
            <a:picLocks noChangeAspect="1"/>
          </p:cNvPicPr>
          <p:nvPr/>
        </p:nvPicPr>
        <p:blipFill>
          <a:blip r:embed="rId4">
            <a:extLst/>
          </a:blip>
          <a:stretch>
            <a:fillRect/>
          </a:stretch>
        </p:blipFill>
        <p:spPr>
          <a:xfrm>
            <a:off x="8797342" y="2468937"/>
            <a:ext cx="6789316" cy="5091987"/>
          </a:xfrm>
          <a:prstGeom prst="rect">
            <a:avLst/>
          </a:prstGeom>
          <a:ln w="12700">
            <a:miter lim="400000"/>
          </a:ln>
        </p:spPr>
      </p:pic>
      <p:pic>
        <p:nvPicPr>
          <p:cNvPr id="306" name="601606872851_.pic.jpeg" descr="601606872851_.pic.jpeg"/>
          <p:cNvPicPr>
            <a:picLocks noChangeAspect="1"/>
          </p:cNvPicPr>
          <p:nvPr/>
        </p:nvPicPr>
        <p:blipFill>
          <a:blip r:embed="rId5">
            <a:extLst/>
          </a:blip>
          <a:stretch>
            <a:fillRect/>
          </a:stretch>
        </p:blipFill>
        <p:spPr>
          <a:xfrm>
            <a:off x="8797342" y="7933076"/>
            <a:ext cx="6789316" cy="5091986"/>
          </a:xfrm>
          <a:prstGeom prst="rect">
            <a:avLst/>
          </a:prstGeom>
          <a:ln w="12700">
            <a:miter lim="400000"/>
          </a:ln>
        </p:spPr>
      </p:pic>
      <p:pic>
        <p:nvPicPr>
          <p:cNvPr id="307" name="611606872852_.pic.jpeg" descr="611606872852_.pic.jpeg"/>
          <p:cNvPicPr>
            <a:picLocks noChangeAspect="1"/>
          </p:cNvPicPr>
          <p:nvPr/>
        </p:nvPicPr>
        <p:blipFill>
          <a:blip r:embed="rId6">
            <a:extLst/>
          </a:blip>
          <a:stretch>
            <a:fillRect/>
          </a:stretch>
        </p:blipFill>
        <p:spPr>
          <a:xfrm>
            <a:off x="15906134" y="2468937"/>
            <a:ext cx="6789315" cy="5091987"/>
          </a:xfrm>
          <a:prstGeom prst="rect">
            <a:avLst/>
          </a:prstGeom>
          <a:ln w="12700">
            <a:miter lim="400000"/>
          </a:ln>
        </p:spPr>
      </p:pic>
      <p:pic>
        <p:nvPicPr>
          <p:cNvPr id="308" name="621606872859_.pic.jpeg" descr="621606872859_.pic.jpeg"/>
          <p:cNvPicPr>
            <a:picLocks noChangeAspect="1"/>
          </p:cNvPicPr>
          <p:nvPr/>
        </p:nvPicPr>
        <p:blipFill>
          <a:blip r:embed="rId7">
            <a:extLst/>
          </a:blip>
          <a:stretch>
            <a:fillRect/>
          </a:stretch>
        </p:blipFill>
        <p:spPr>
          <a:xfrm>
            <a:off x="15906134" y="7933076"/>
            <a:ext cx="6789315" cy="5091986"/>
          </a:xfrm>
          <a:prstGeom prst="rect">
            <a:avLst/>
          </a:prstGeom>
          <a:ln w="12700">
            <a:miter lim="400000"/>
          </a:ln>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0" name="541606872846_.pic.jpeg" descr="541606872846_.pic.jpeg"/>
          <p:cNvPicPr>
            <a:picLocks noChangeAspect="1"/>
          </p:cNvPicPr>
          <p:nvPr/>
        </p:nvPicPr>
        <p:blipFill>
          <a:blip r:embed="rId2">
            <a:extLst/>
          </a:blip>
          <a:stretch>
            <a:fillRect/>
          </a:stretch>
        </p:blipFill>
        <p:spPr>
          <a:xfrm>
            <a:off x="1688550" y="2468937"/>
            <a:ext cx="6789316" cy="5091987"/>
          </a:xfrm>
          <a:prstGeom prst="rect">
            <a:avLst/>
          </a:prstGeom>
          <a:ln w="12700">
            <a:miter lim="400000"/>
          </a:ln>
        </p:spPr>
      </p:pic>
      <p:pic>
        <p:nvPicPr>
          <p:cNvPr id="311" name="751606873445_.pic_hd.jpeg" descr="751606873445_.pic_hd.jpeg"/>
          <p:cNvPicPr>
            <a:picLocks noChangeAspect="1"/>
          </p:cNvPicPr>
          <p:nvPr/>
        </p:nvPicPr>
        <p:blipFill>
          <a:blip r:embed="rId3">
            <a:extLst/>
          </a:blip>
          <a:stretch>
            <a:fillRect/>
          </a:stretch>
        </p:blipFill>
        <p:spPr>
          <a:xfrm>
            <a:off x="8797342" y="2468937"/>
            <a:ext cx="6789315" cy="5091987"/>
          </a:xfrm>
          <a:prstGeom prst="rect">
            <a:avLst/>
          </a:prstGeom>
          <a:ln w="12700">
            <a:miter lim="400000"/>
          </a:ln>
        </p:spPr>
      </p:pic>
      <p:pic>
        <p:nvPicPr>
          <p:cNvPr id="312" name="741606873442_.pic_hd.jpeg" descr="741606873442_.pic_hd.jpeg"/>
          <p:cNvPicPr>
            <a:picLocks noChangeAspect="1"/>
          </p:cNvPicPr>
          <p:nvPr/>
        </p:nvPicPr>
        <p:blipFill>
          <a:blip r:embed="rId4">
            <a:extLst/>
          </a:blip>
          <a:stretch>
            <a:fillRect/>
          </a:stretch>
        </p:blipFill>
        <p:spPr>
          <a:xfrm>
            <a:off x="15906134" y="2468937"/>
            <a:ext cx="6789315" cy="5091987"/>
          </a:xfrm>
          <a:prstGeom prst="rect">
            <a:avLst/>
          </a:prstGeom>
          <a:ln w="12700">
            <a:miter lim="400000"/>
          </a:ln>
        </p:spPr>
      </p:pic>
      <p:pic>
        <p:nvPicPr>
          <p:cNvPr id="313" name="711606873438_.pic.jpg" descr="711606873438_.pic.jpg"/>
          <p:cNvPicPr>
            <a:picLocks noChangeAspect="1"/>
          </p:cNvPicPr>
          <p:nvPr/>
        </p:nvPicPr>
        <p:blipFill>
          <a:blip r:embed="rId5">
            <a:extLst/>
          </a:blip>
          <a:stretch>
            <a:fillRect/>
          </a:stretch>
        </p:blipFill>
        <p:spPr>
          <a:xfrm>
            <a:off x="1688550" y="7933076"/>
            <a:ext cx="6789316" cy="5091986"/>
          </a:xfrm>
          <a:prstGeom prst="rect">
            <a:avLst/>
          </a:prstGeom>
          <a:ln w="12700">
            <a:miter lim="400000"/>
          </a:ln>
        </p:spPr>
      </p:pic>
      <p:pic>
        <p:nvPicPr>
          <p:cNvPr id="314" name="591606872850_.pic.jpg" descr="591606872850_.pic.jpg"/>
          <p:cNvPicPr>
            <a:picLocks noChangeAspect="1"/>
          </p:cNvPicPr>
          <p:nvPr/>
        </p:nvPicPr>
        <p:blipFill>
          <a:blip r:embed="rId6">
            <a:extLst/>
          </a:blip>
          <a:stretch>
            <a:fillRect/>
          </a:stretch>
        </p:blipFill>
        <p:spPr>
          <a:xfrm>
            <a:off x="8797342" y="7933076"/>
            <a:ext cx="6789316" cy="5091986"/>
          </a:xfrm>
          <a:prstGeom prst="rect">
            <a:avLst/>
          </a:prstGeom>
          <a:ln w="12700">
            <a:miter lim="400000"/>
          </a:ln>
        </p:spPr>
      </p:pic>
      <p:pic>
        <p:nvPicPr>
          <p:cNvPr id="315" name="581606872850_.pic.jpeg" descr="581606872850_.pic.jpeg"/>
          <p:cNvPicPr>
            <a:picLocks noChangeAspect="1"/>
          </p:cNvPicPr>
          <p:nvPr/>
        </p:nvPicPr>
        <p:blipFill>
          <a:blip r:embed="rId7">
            <a:extLst/>
          </a:blip>
          <a:stretch>
            <a:fillRect/>
          </a:stretch>
        </p:blipFill>
        <p:spPr>
          <a:xfrm>
            <a:off x="15906134" y="7933076"/>
            <a:ext cx="6789315" cy="5091986"/>
          </a:xfrm>
          <a:prstGeom prst="rect">
            <a:avLst/>
          </a:prstGeom>
          <a:ln w="12700">
            <a:miter lim="400000"/>
          </a:ln>
        </p:spPr>
      </p:pic>
      <p:sp>
        <p:nvSpPr>
          <p:cNvPr id="316"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17"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18"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19" name="交付现场"/>
          <p:cNvSpPr txBox="1"/>
          <p:nvPr/>
        </p:nvSpPr>
        <p:spPr>
          <a:xfrm>
            <a:off x="1645008" y="466939"/>
            <a:ext cx="4178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交付现场</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38" name="目录"/>
          <p:cNvSpPr txBox="1"/>
          <p:nvPr/>
        </p:nvSpPr>
        <p:spPr>
          <a:xfrm>
            <a:off x="1645008" y="466939"/>
            <a:ext cx="2146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目录</a:t>
            </a:r>
          </a:p>
        </p:txBody>
      </p:sp>
      <p:sp>
        <p:nvSpPr>
          <p:cNvPr id="139"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40"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41" name="第一部分：产品概况"/>
          <p:cNvSpPr txBox="1"/>
          <p:nvPr/>
        </p:nvSpPr>
        <p:spPr>
          <a:xfrm>
            <a:off x="7562850" y="4150380"/>
            <a:ext cx="9258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第一部分：产品概况</a:t>
            </a:r>
          </a:p>
        </p:txBody>
      </p:sp>
      <p:sp>
        <p:nvSpPr>
          <p:cNvPr id="142" name="第二部分：沙盘介绍"/>
          <p:cNvSpPr txBox="1"/>
          <p:nvPr/>
        </p:nvSpPr>
        <p:spPr>
          <a:xfrm>
            <a:off x="7562850" y="6096000"/>
            <a:ext cx="9258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第二部分：沙盘介绍</a:t>
            </a:r>
          </a:p>
        </p:txBody>
      </p:sp>
      <p:sp>
        <p:nvSpPr>
          <p:cNvPr id="143" name="第三部分：实施细节"/>
          <p:cNvSpPr txBox="1"/>
          <p:nvPr/>
        </p:nvSpPr>
        <p:spPr>
          <a:xfrm>
            <a:off x="7562850" y="8041619"/>
            <a:ext cx="9258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第三部分：实施细节</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5" name="第一部分：产品概况"/>
          <p:cNvSpPr/>
          <p:nvPr/>
        </p:nvSpPr>
        <p:spPr>
          <a:xfrm>
            <a:off x="0" y="4281132"/>
            <a:ext cx="24384000" cy="3673740"/>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13200">
                <a:solidFill>
                  <a:srgbClr val="FFFFFF"/>
                </a:solidFill>
                <a:latin typeface="+mn-lt"/>
                <a:ea typeface="+mn-ea"/>
                <a:cs typeface="+mn-cs"/>
                <a:sym typeface="Helvetica Neue Medium"/>
              </a:defRPr>
            </a:lvl1pPr>
          </a:lstStyle>
          <a:p>
            <a:pPr/>
            <a:r>
              <a:t>第一部分：产品概况</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7"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48" name="核心模型"/>
          <p:cNvSpPr txBox="1"/>
          <p:nvPr/>
        </p:nvSpPr>
        <p:spPr>
          <a:xfrm>
            <a:off x="1645008" y="466939"/>
            <a:ext cx="4178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核心模型</a:t>
            </a:r>
          </a:p>
        </p:txBody>
      </p:sp>
      <p:sp>
        <p:nvSpPr>
          <p:cNvPr id="149"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50"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pic>
        <p:nvPicPr>
          <p:cNvPr id="151" name="1231576720965_.pic.jpg" descr="1231576720965_.pic.jpg"/>
          <p:cNvPicPr>
            <a:picLocks noChangeAspect="1"/>
          </p:cNvPicPr>
          <p:nvPr/>
        </p:nvPicPr>
        <p:blipFill>
          <a:blip r:embed="rId2">
            <a:extLst/>
          </a:blip>
          <a:stretch>
            <a:fillRect/>
          </a:stretch>
        </p:blipFill>
        <p:spPr>
          <a:xfrm>
            <a:off x="176495" y="3807493"/>
            <a:ext cx="10304420" cy="7073845"/>
          </a:xfrm>
          <a:prstGeom prst="rect">
            <a:avLst/>
          </a:prstGeom>
          <a:ln w="12700">
            <a:miter lim="400000"/>
          </a:ln>
        </p:spPr>
      </p:pic>
      <p:sp>
        <p:nvSpPr>
          <p:cNvPr id="152" name="以习近平新时代中国特色社会主义思想为指导，全面贯彻 党的十九大、十九届二中、三中全会和中央经济工作会议精神, 全面落实中央企业地方国资委负责人会议要求，紧紧抓住我国发展重要战略机遇期，坚持稳中求进工作总基调，坚持新发展理念，坚持推动高质量发展，以推进供给侧结构性改革为主线，在三精管理上迈出新步伐，加快培育具有全球竞争力的世界一流综合性建材和新材料产业投资集团，为促进国家经济社会持续健康发展作出新贡献，以优异成绩迎接中华人民共和国成立70周年。"/>
          <p:cNvSpPr txBox="1"/>
          <p:nvPr/>
        </p:nvSpPr>
        <p:spPr>
          <a:xfrm>
            <a:off x="12272498" y="3135810"/>
            <a:ext cx="10133602" cy="84172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indent="431800" algn="just" defTabSz="457200">
              <a:lnSpc>
                <a:spcPct val="140000"/>
              </a:lnSpc>
              <a:defRPr sz="3400">
                <a:solidFill>
                  <a:schemeClr val="accent1">
                    <a:lumOff val="-13575"/>
                  </a:schemeClr>
                </a:solidFill>
              </a:defRPr>
            </a:lvl1pPr>
          </a:lstStyle>
          <a:p>
            <a:pPr/>
            <a:r>
              <a:t>以习近平新时代中国特色社会主义思想为指导，全面贯彻 党的十九大、十九届二中、三中全会和中央经济工作会议精神, 全面落实中央企业地方国资委负责人会议要求，紧紧抓住我国发展重要战略机遇期，坚持稳中求进工作总基调，坚持新发展理念，坚持推动高质量发展，以推进供给侧结构性改革为主线，在三精管理上迈出新步伐，加快培育具有全球竞争力的世界一流综合性建材和新材料产业投资集团，为促进国家经济社会持续健康发展作出新贡献，以优异成绩迎接中华人民共和国成立70周年。</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4"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55" name="培训目标：精细化运营实战"/>
          <p:cNvSpPr txBox="1"/>
          <p:nvPr/>
        </p:nvSpPr>
        <p:spPr>
          <a:xfrm>
            <a:off x="1645008" y="466939"/>
            <a:ext cx="12306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培训目标：精细化运营实战</a:t>
            </a:r>
          </a:p>
        </p:txBody>
      </p:sp>
      <p:sp>
        <p:nvSpPr>
          <p:cNvPr id="156"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57"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58" name="企业运营者角色认知"/>
          <p:cNvSpPr txBox="1"/>
          <p:nvPr/>
        </p:nvSpPr>
        <p:spPr>
          <a:xfrm>
            <a:off x="12044657" y="2926500"/>
            <a:ext cx="3543301" cy="635001"/>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a:solidFill>
                  <a:srgbClr val="FFFFFF"/>
                </a:solidFill>
              </a:defRPr>
            </a:lvl1pPr>
          </a:lstStyle>
          <a:p>
            <a:pPr/>
            <a:r>
              <a:t>企业运营者角色认知</a:t>
            </a:r>
          </a:p>
        </p:txBody>
      </p:sp>
      <p:sp>
        <p:nvSpPr>
          <p:cNvPr id="159" name="问题的分析与解决"/>
          <p:cNvSpPr txBox="1"/>
          <p:nvPr/>
        </p:nvSpPr>
        <p:spPr>
          <a:xfrm>
            <a:off x="12018331" y="6151621"/>
            <a:ext cx="3162301" cy="635001"/>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a:solidFill>
                  <a:srgbClr val="FFFFFF"/>
                </a:solidFill>
              </a:defRPr>
            </a:lvl1pPr>
          </a:lstStyle>
          <a:p>
            <a:pPr/>
            <a:r>
              <a:t>问题的分析与解决</a:t>
            </a:r>
          </a:p>
        </p:txBody>
      </p:sp>
      <p:sp>
        <p:nvSpPr>
          <p:cNvPr id="160" name="基础素养提升"/>
          <p:cNvSpPr txBox="1"/>
          <p:nvPr/>
        </p:nvSpPr>
        <p:spPr>
          <a:xfrm>
            <a:off x="12018331" y="9563952"/>
            <a:ext cx="2400301" cy="635001"/>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a:solidFill>
                  <a:srgbClr val="FFFFFF"/>
                </a:solidFill>
              </a:defRPr>
            </a:lvl1pPr>
          </a:lstStyle>
          <a:p>
            <a:pPr/>
            <a:r>
              <a:t>基础素养提升</a:t>
            </a:r>
          </a:p>
        </p:txBody>
      </p:sp>
      <p:sp>
        <p:nvSpPr>
          <p:cNvPr id="161" name="从全局的角度理解运营：利润从哪里来？成本从哪里控制？…"/>
          <p:cNvSpPr txBox="1"/>
          <p:nvPr/>
        </p:nvSpPr>
        <p:spPr>
          <a:xfrm>
            <a:off x="11986993" y="3738961"/>
            <a:ext cx="10417176" cy="2235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396874" indent="-396874" algn="l">
              <a:buSzPct val="125000"/>
              <a:buChar char="•"/>
              <a:defRPr>
                <a:solidFill>
                  <a:schemeClr val="accent1">
                    <a:hueOff val="114395"/>
                    <a:lumOff val="-24975"/>
                  </a:schemeClr>
                </a:solidFill>
              </a:defRPr>
            </a:pPr>
            <a:r>
              <a:t>从全局的角度理解运营：利润从哪里来？成本从哪里控制？</a:t>
            </a:r>
          </a:p>
          <a:p>
            <a:pPr marL="396874" indent="-396874" algn="l">
              <a:buSzPct val="125000"/>
              <a:buChar char="•"/>
              <a:defRPr>
                <a:solidFill>
                  <a:schemeClr val="accent1">
                    <a:hueOff val="114395"/>
                    <a:lumOff val="-24975"/>
                  </a:schemeClr>
                </a:solidFill>
              </a:defRPr>
            </a:pPr>
            <a:r>
              <a:t>解读运营中的维度：市场、产品、服务、财务等</a:t>
            </a:r>
          </a:p>
          <a:p>
            <a:pPr marL="396874" indent="-396874" algn="l">
              <a:buSzPct val="125000"/>
              <a:buChar char="•"/>
              <a:defRPr>
                <a:solidFill>
                  <a:schemeClr val="accent1">
                    <a:hueOff val="114395"/>
                    <a:lumOff val="-24975"/>
                  </a:schemeClr>
                </a:solidFill>
              </a:defRPr>
            </a:pPr>
            <a:r>
              <a:t>定位管理职能，重新本职位在公司运营中的意义</a:t>
            </a:r>
          </a:p>
          <a:p>
            <a:pPr marL="396874" indent="-396874" algn="l">
              <a:buSzPct val="125000"/>
              <a:buChar char="•"/>
              <a:defRPr>
                <a:solidFill>
                  <a:schemeClr val="accent1">
                    <a:hueOff val="114395"/>
                    <a:lumOff val="-24975"/>
                  </a:schemeClr>
                </a:solidFill>
              </a:defRPr>
            </a:pPr>
            <a:r>
              <a:t>物流、供应链、采购、生产等元素的综合管理</a:t>
            </a:r>
          </a:p>
        </p:txBody>
      </p:sp>
      <p:sp>
        <p:nvSpPr>
          <p:cNvPr id="162" name="模拟管理现场，看到问题的发生原因…"/>
          <p:cNvSpPr txBox="1"/>
          <p:nvPr/>
        </p:nvSpPr>
        <p:spPr>
          <a:xfrm>
            <a:off x="11986993" y="6972299"/>
            <a:ext cx="10417176" cy="1701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396874" indent="-396874" algn="l">
              <a:buSzPct val="125000"/>
              <a:buChar char="•"/>
              <a:defRPr>
                <a:solidFill>
                  <a:schemeClr val="accent1">
                    <a:hueOff val="114395"/>
                    <a:lumOff val="-24975"/>
                  </a:schemeClr>
                </a:solidFill>
              </a:defRPr>
            </a:pPr>
            <a:r>
              <a:t>模拟管理现场，看到问题的发生原因</a:t>
            </a:r>
          </a:p>
          <a:p>
            <a:pPr marL="396874" indent="-396874" algn="l">
              <a:buSzPct val="125000"/>
              <a:buChar char="•"/>
              <a:defRPr>
                <a:solidFill>
                  <a:schemeClr val="accent1">
                    <a:hueOff val="114395"/>
                    <a:lumOff val="-24975"/>
                  </a:schemeClr>
                </a:solidFill>
              </a:defRPr>
            </a:pPr>
            <a:r>
              <a:t>通过不同的解决方案，看到可能出现的管理办法及效果反馈</a:t>
            </a:r>
          </a:p>
          <a:p>
            <a:pPr marL="396874" indent="-396874" algn="l">
              <a:buSzPct val="125000"/>
              <a:buChar char="•"/>
              <a:defRPr>
                <a:solidFill>
                  <a:schemeClr val="accent1">
                    <a:hueOff val="114395"/>
                    <a:lumOff val="-24975"/>
                  </a:schemeClr>
                </a:solidFill>
              </a:defRPr>
            </a:pPr>
            <a:r>
              <a:t>建立系统解决问题的逻辑的思维</a:t>
            </a:r>
          </a:p>
        </p:txBody>
      </p:sp>
      <p:sp>
        <p:nvSpPr>
          <p:cNvPr id="163" name="目标与计划管理，从模拟实战的角度看待生产任务…"/>
          <p:cNvSpPr txBox="1"/>
          <p:nvPr/>
        </p:nvSpPr>
        <p:spPr>
          <a:xfrm>
            <a:off x="11986993" y="10272527"/>
            <a:ext cx="8893176" cy="1701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396874" indent="-396874" algn="l">
              <a:buSzPct val="125000"/>
              <a:buChar char="•"/>
              <a:defRPr>
                <a:solidFill>
                  <a:schemeClr val="accent1">
                    <a:hueOff val="114395"/>
                    <a:lumOff val="-24975"/>
                  </a:schemeClr>
                </a:solidFill>
              </a:defRPr>
            </a:pPr>
            <a:r>
              <a:t>目标与计划管理，从模拟实战的角度看待生产任务</a:t>
            </a:r>
          </a:p>
          <a:p>
            <a:pPr marL="396874" indent="-396874" algn="l">
              <a:buSzPct val="125000"/>
              <a:buChar char="•"/>
              <a:defRPr>
                <a:solidFill>
                  <a:schemeClr val="accent1">
                    <a:hueOff val="114395"/>
                    <a:lumOff val="-24975"/>
                  </a:schemeClr>
                </a:solidFill>
              </a:defRPr>
            </a:pPr>
            <a:r>
              <a:t>绩效管理，通过各种工具适时的提升绩效</a:t>
            </a:r>
          </a:p>
          <a:p>
            <a:pPr marL="396874" indent="-396874" algn="l">
              <a:buSzPct val="125000"/>
              <a:buChar char="•"/>
              <a:defRPr>
                <a:solidFill>
                  <a:schemeClr val="accent1">
                    <a:hueOff val="114395"/>
                    <a:lumOff val="-24975"/>
                  </a:schemeClr>
                </a:solidFill>
              </a:defRPr>
            </a:pPr>
            <a:r>
              <a:t>仿真沟通情景，找到冲突管理及问题解决的方案</a:t>
            </a:r>
          </a:p>
        </p:txBody>
      </p:sp>
      <p:pic>
        <p:nvPicPr>
          <p:cNvPr id="164" name="8张，137，76cm（盘面）“三精”管理3.0_1004调整版.pdf" descr="8张，137，76cm（盘面）“三精”管理3.0_1004调整版.pdf"/>
          <p:cNvPicPr>
            <a:picLocks noChangeAspect="1"/>
          </p:cNvPicPr>
          <p:nvPr/>
        </p:nvPicPr>
        <p:blipFill>
          <a:blip r:embed="rId2">
            <a:extLst/>
          </a:blip>
          <a:stretch>
            <a:fillRect/>
          </a:stretch>
        </p:blipFill>
        <p:spPr>
          <a:xfrm>
            <a:off x="446421" y="2872136"/>
            <a:ext cx="11006683" cy="6105690"/>
          </a:xfrm>
          <a:prstGeom prst="rect">
            <a:avLst/>
          </a:prstGeom>
          <a:ln w="12700">
            <a:miter lim="400000"/>
          </a:ln>
        </p:spPr>
      </p:pic>
      <p:pic>
        <p:nvPicPr>
          <p:cNvPr id="165" name="1份，成品90cm7cm（市场区域）90，76_副本.pdf" descr="1份，成品90cm7cm（市场区域）90，76_副本.pdf"/>
          <p:cNvPicPr>
            <a:picLocks noChangeAspect="1"/>
          </p:cNvPicPr>
          <p:nvPr/>
        </p:nvPicPr>
        <p:blipFill>
          <a:blip r:embed="rId3">
            <a:extLst/>
          </a:blip>
          <a:stretch>
            <a:fillRect/>
          </a:stretch>
        </p:blipFill>
        <p:spPr>
          <a:xfrm>
            <a:off x="391884" y="9150122"/>
            <a:ext cx="4672172" cy="3946612"/>
          </a:xfrm>
          <a:prstGeom prst="rect">
            <a:avLst/>
          </a:prstGeom>
          <a:ln w="12700">
            <a:miter lim="400000"/>
          </a:ln>
        </p:spPr>
      </p:pic>
      <p:pic>
        <p:nvPicPr>
          <p:cNvPr id="166" name="一套，300g铜版纸，A5尺寸，圆角，双面打印，双面亮膜（规则卡片）三精管理3.0（建材商学院版）.pdf" descr="一套，300g铜版纸，A5尺寸，圆角，双面打印，双面亮膜（规则卡片）三精管理3.0（建材商学院版）.pdf"/>
          <p:cNvPicPr>
            <a:picLocks noChangeAspect="1"/>
          </p:cNvPicPr>
          <p:nvPr/>
        </p:nvPicPr>
        <p:blipFill>
          <a:blip r:embed="rId4">
            <a:extLst/>
          </a:blip>
          <a:stretch>
            <a:fillRect/>
          </a:stretch>
        </p:blipFill>
        <p:spPr>
          <a:xfrm>
            <a:off x="5405337" y="9155659"/>
            <a:ext cx="5565974" cy="3935538"/>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69" name="培训形式：沙盘模拟"/>
          <p:cNvSpPr txBox="1"/>
          <p:nvPr/>
        </p:nvSpPr>
        <p:spPr>
          <a:xfrm>
            <a:off x="1645008" y="466939"/>
            <a:ext cx="9258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培训形式：沙盘模拟</a:t>
            </a:r>
          </a:p>
        </p:txBody>
      </p:sp>
      <p:sp>
        <p:nvSpPr>
          <p:cNvPr id="170"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71"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pic>
        <p:nvPicPr>
          <p:cNvPr id="172" name="image.png" descr="image.png"/>
          <p:cNvPicPr>
            <a:picLocks noChangeAspect="1"/>
          </p:cNvPicPr>
          <p:nvPr/>
        </p:nvPicPr>
        <p:blipFill>
          <a:blip r:embed="rId2">
            <a:extLst/>
          </a:blip>
          <a:srcRect l="4921" t="10649" r="0" b="17970"/>
          <a:stretch>
            <a:fillRect/>
          </a:stretch>
        </p:blipFill>
        <p:spPr>
          <a:xfrm>
            <a:off x="401579" y="4487065"/>
            <a:ext cx="12859827" cy="8343901"/>
          </a:xfrm>
          <a:custGeom>
            <a:avLst/>
            <a:gdLst/>
            <a:ahLst/>
            <a:cxnLst>
              <a:cxn ang="0">
                <a:pos x="wd2" y="hd2"/>
              </a:cxn>
              <a:cxn ang="5400000">
                <a:pos x="wd2" y="hd2"/>
              </a:cxn>
              <a:cxn ang="10800000">
                <a:pos x="wd2" y="hd2"/>
              </a:cxn>
              <a:cxn ang="16200000">
                <a:pos x="wd2" y="hd2"/>
              </a:cxn>
            </a:cxnLst>
            <a:rect l="0" t="0" r="r" b="b"/>
            <a:pathLst>
              <a:path w="21585" h="21600" fill="norm" stroke="1" extrusionOk="0">
                <a:moveTo>
                  <a:pt x="21340" y="0"/>
                </a:moveTo>
                <a:lnTo>
                  <a:pt x="21340" y="11908"/>
                </a:lnTo>
                <a:lnTo>
                  <a:pt x="21340" y="21600"/>
                </a:lnTo>
                <a:lnTo>
                  <a:pt x="21585" y="21600"/>
                </a:lnTo>
                <a:lnTo>
                  <a:pt x="21585" y="11908"/>
                </a:lnTo>
                <a:lnTo>
                  <a:pt x="21585" y="0"/>
                </a:lnTo>
                <a:lnTo>
                  <a:pt x="21340" y="0"/>
                </a:lnTo>
                <a:close/>
                <a:moveTo>
                  <a:pt x="8814" y="787"/>
                </a:moveTo>
                <a:cubicBezTo>
                  <a:pt x="8363" y="787"/>
                  <a:pt x="7317" y="952"/>
                  <a:pt x="6654" y="1127"/>
                </a:cubicBezTo>
                <a:cubicBezTo>
                  <a:pt x="4705" y="1643"/>
                  <a:pt x="2966" y="2865"/>
                  <a:pt x="2009" y="4392"/>
                </a:cubicBezTo>
                <a:lnTo>
                  <a:pt x="1776" y="4763"/>
                </a:lnTo>
                <a:lnTo>
                  <a:pt x="1824" y="5741"/>
                </a:lnTo>
                <a:cubicBezTo>
                  <a:pt x="1851" y="6283"/>
                  <a:pt x="1854" y="6748"/>
                  <a:pt x="1831" y="6784"/>
                </a:cubicBezTo>
                <a:cubicBezTo>
                  <a:pt x="1807" y="6820"/>
                  <a:pt x="1567" y="6784"/>
                  <a:pt x="1290" y="6704"/>
                </a:cubicBezTo>
                <a:lnTo>
                  <a:pt x="792" y="6559"/>
                </a:lnTo>
                <a:lnTo>
                  <a:pt x="628" y="6907"/>
                </a:lnTo>
                <a:cubicBezTo>
                  <a:pt x="407" y="7373"/>
                  <a:pt x="184" y="8072"/>
                  <a:pt x="82" y="8615"/>
                </a:cubicBezTo>
                <a:cubicBezTo>
                  <a:pt x="-10" y="9103"/>
                  <a:pt x="-15" y="9366"/>
                  <a:pt x="19" y="12022"/>
                </a:cubicBezTo>
                <a:cubicBezTo>
                  <a:pt x="40" y="13736"/>
                  <a:pt x="49" y="13868"/>
                  <a:pt x="169" y="14390"/>
                </a:cubicBezTo>
                <a:cubicBezTo>
                  <a:pt x="536" y="15979"/>
                  <a:pt x="1535" y="17619"/>
                  <a:pt x="2579" y="18343"/>
                </a:cubicBezTo>
                <a:cubicBezTo>
                  <a:pt x="2689" y="18419"/>
                  <a:pt x="2811" y="18453"/>
                  <a:pt x="2863" y="18423"/>
                </a:cubicBezTo>
                <a:cubicBezTo>
                  <a:pt x="2914" y="18394"/>
                  <a:pt x="3399" y="17827"/>
                  <a:pt x="3941" y="17163"/>
                </a:cubicBezTo>
                <a:cubicBezTo>
                  <a:pt x="6152" y="14455"/>
                  <a:pt x="8177" y="11964"/>
                  <a:pt x="8220" y="11901"/>
                </a:cubicBezTo>
                <a:cubicBezTo>
                  <a:pt x="8248" y="11861"/>
                  <a:pt x="8242" y="11768"/>
                  <a:pt x="8206" y="11663"/>
                </a:cubicBezTo>
                <a:cubicBezTo>
                  <a:pt x="8166" y="11548"/>
                  <a:pt x="8151" y="11190"/>
                  <a:pt x="8161" y="10584"/>
                </a:cubicBezTo>
                <a:lnTo>
                  <a:pt x="8175" y="9676"/>
                </a:lnTo>
                <a:lnTo>
                  <a:pt x="8297" y="9686"/>
                </a:lnTo>
                <a:cubicBezTo>
                  <a:pt x="8365" y="9692"/>
                  <a:pt x="8554" y="9721"/>
                  <a:pt x="8719" y="9752"/>
                </a:cubicBezTo>
                <a:lnTo>
                  <a:pt x="9020" y="9809"/>
                </a:lnTo>
                <a:lnTo>
                  <a:pt x="9049" y="9175"/>
                </a:lnTo>
                <a:cubicBezTo>
                  <a:pt x="9115" y="7768"/>
                  <a:pt x="9144" y="3533"/>
                  <a:pt x="9088" y="3479"/>
                </a:cubicBezTo>
                <a:cubicBezTo>
                  <a:pt x="9050" y="3443"/>
                  <a:pt x="9033" y="3005"/>
                  <a:pt x="9033" y="2106"/>
                </a:cubicBezTo>
                <a:lnTo>
                  <a:pt x="9033" y="787"/>
                </a:lnTo>
                <a:lnTo>
                  <a:pt x="8814" y="787"/>
                </a:lnTo>
                <a:close/>
                <a:moveTo>
                  <a:pt x="11885" y="2338"/>
                </a:moveTo>
                <a:lnTo>
                  <a:pt x="11856" y="2602"/>
                </a:lnTo>
                <a:cubicBezTo>
                  <a:pt x="11841" y="2748"/>
                  <a:pt x="11828" y="3362"/>
                  <a:pt x="11828" y="3968"/>
                </a:cubicBezTo>
                <a:cubicBezTo>
                  <a:pt x="11827" y="4613"/>
                  <a:pt x="11806" y="5101"/>
                  <a:pt x="11777" y="5146"/>
                </a:cubicBezTo>
                <a:cubicBezTo>
                  <a:pt x="11743" y="5199"/>
                  <a:pt x="11743" y="5708"/>
                  <a:pt x="11776" y="6730"/>
                </a:cubicBezTo>
                <a:cubicBezTo>
                  <a:pt x="11804" y="7560"/>
                  <a:pt x="11826" y="8396"/>
                  <a:pt x="11826" y="8588"/>
                </a:cubicBezTo>
                <a:lnTo>
                  <a:pt x="11827" y="8937"/>
                </a:lnTo>
                <a:lnTo>
                  <a:pt x="9398" y="11987"/>
                </a:lnTo>
                <a:lnTo>
                  <a:pt x="6969" y="15036"/>
                </a:lnTo>
                <a:lnTo>
                  <a:pt x="7003" y="16600"/>
                </a:lnTo>
                <a:cubicBezTo>
                  <a:pt x="7028" y="17746"/>
                  <a:pt x="7021" y="18178"/>
                  <a:pt x="6980" y="18218"/>
                </a:cubicBezTo>
                <a:cubicBezTo>
                  <a:pt x="6857" y="18335"/>
                  <a:pt x="6938" y="18478"/>
                  <a:pt x="7255" y="18701"/>
                </a:cubicBezTo>
                <a:cubicBezTo>
                  <a:pt x="8318" y="19451"/>
                  <a:pt x="9777" y="20012"/>
                  <a:pt x="11018" y="20148"/>
                </a:cubicBezTo>
                <a:cubicBezTo>
                  <a:pt x="13909" y="20466"/>
                  <a:pt x="16379" y="19672"/>
                  <a:pt x="18177" y="17846"/>
                </a:cubicBezTo>
                <a:cubicBezTo>
                  <a:pt x="19413" y="16591"/>
                  <a:pt x="20170" y="14787"/>
                  <a:pt x="20175" y="13084"/>
                </a:cubicBezTo>
                <a:cubicBezTo>
                  <a:pt x="20176" y="12791"/>
                  <a:pt x="20178" y="12159"/>
                  <a:pt x="20181" y="11680"/>
                </a:cubicBezTo>
                <a:cubicBezTo>
                  <a:pt x="20194" y="8824"/>
                  <a:pt x="20194" y="8814"/>
                  <a:pt x="20030" y="8196"/>
                </a:cubicBezTo>
                <a:cubicBezTo>
                  <a:pt x="19750" y="7137"/>
                  <a:pt x="19322" y="6287"/>
                  <a:pt x="18659" y="5473"/>
                </a:cubicBezTo>
                <a:cubicBezTo>
                  <a:pt x="17212" y="3696"/>
                  <a:pt x="14985" y="2566"/>
                  <a:pt x="12579" y="2389"/>
                </a:cubicBezTo>
                <a:lnTo>
                  <a:pt x="11885" y="2338"/>
                </a:lnTo>
                <a:close/>
              </a:path>
            </a:pathLst>
          </a:custGeom>
          <a:ln w="12700">
            <a:miter lim="400000"/>
          </a:ln>
        </p:spPr>
      </p:pic>
      <p:sp>
        <p:nvSpPr>
          <p:cNvPr id="173" name="成人学习的规律"/>
          <p:cNvSpPr txBox="1"/>
          <p:nvPr/>
        </p:nvSpPr>
        <p:spPr>
          <a:xfrm>
            <a:off x="13339173" y="3304601"/>
            <a:ext cx="4687120" cy="844537"/>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92067" tIns="92067" rIns="92067" bIns="92067" anchor="ctr">
            <a:spAutoFit/>
          </a:bodyPr>
          <a:lstStyle>
            <a:lvl1pPr defTabSz="1828800">
              <a:defRPr b="0" sz="4000">
                <a:solidFill>
                  <a:srgbClr val="FFFFFF"/>
                </a:solidFill>
                <a:latin typeface="Microsoft YaHei"/>
                <a:ea typeface="Microsoft YaHei"/>
                <a:cs typeface="Microsoft YaHei"/>
                <a:sym typeface="Microsoft YaHei"/>
              </a:defRPr>
            </a:lvl1pPr>
          </a:lstStyle>
          <a:p>
            <a:pPr/>
            <a:r>
              <a:t>成人学习的规律　</a:t>
            </a:r>
          </a:p>
        </p:txBody>
      </p:sp>
      <p:sp>
        <p:nvSpPr>
          <p:cNvPr id="174" name="向他人学习…"/>
          <p:cNvSpPr txBox="1"/>
          <p:nvPr/>
        </p:nvSpPr>
        <p:spPr>
          <a:xfrm rot="20741371">
            <a:off x="2514814" y="5276063"/>
            <a:ext cx="3089276" cy="1320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defTabSz="1828800">
              <a:defRPr b="0" sz="4000">
                <a:solidFill>
                  <a:srgbClr val="FFFFFF"/>
                </a:solidFill>
                <a:effectLst>
                  <a:outerShdw sx="100000" sy="100000" kx="0" ky="0" algn="b" rotWithShape="0" blurRad="12700" dist="25400" dir="2700000">
                    <a:srgbClr val="DDDDDD"/>
                  </a:outerShdw>
                </a:effectLst>
                <a:latin typeface="Microsoft YaHei"/>
                <a:ea typeface="Microsoft YaHei"/>
                <a:cs typeface="Microsoft YaHei"/>
                <a:sym typeface="Microsoft YaHei"/>
              </a:defRPr>
            </a:pPr>
            <a:r>
              <a:t>向他人学习</a:t>
            </a:r>
          </a:p>
          <a:p>
            <a:pPr defTabSz="1828800">
              <a:defRPr b="0" sz="4000">
                <a:solidFill>
                  <a:srgbClr val="FFFFFF"/>
                </a:solidFill>
                <a:effectLst>
                  <a:outerShdw sx="100000" sy="100000" kx="0" ky="0" algn="b" rotWithShape="0" blurRad="12700" dist="25400" dir="2700000">
                    <a:srgbClr val="DDDDDD"/>
                  </a:outerShdw>
                </a:effectLst>
                <a:latin typeface="Microsoft YaHei"/>
                <a:ea typeface="Microsoft YaHei"/>
                <a:cs typeface="Microsoft YaHei"/>
                <a:sym typeface="Microsoft YaHei"/>
              </a:defRPr>
            </a:pPr>
            <a:r>
              <a:t>1</a:t>
            </a:r>
            <a:r>
              <a:t>0%</a:t>
            </a:r>
          </a:p>
        </p:txBody>
      </p:sp>
      <p:sp>
        <p:nvSpPr>
          <p:cNvPr id="175" name="尝试和犯错误…"/>
          <p:cNvSpPr txBox="1"/>
          <p:nvPr/>
        </p:nvSpPr>
        <p:spPr>
          <a:xfrm>
            <a:off x="7112358" y="7887489"/>
            <a:ext cx="4918076" cy="1879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defTabSz="1828800">
              <a:defRPr b="0" sz="5600">
                <a:solidFill>
                  <a:srgbClr val="FFFFFF"/>
                </a:solidFill>
                <a:effectLst>
                  <a:outerShdw sx="100000" sy="100000" kx="0" ky="0" algn="b" rotWithShape="0" blurRad="12700" dist="25400" dir="2700000">
                    <a:srgbClr val="DDDDDD"/>
                  </a:outerShdw>
                </a:effectLst>
                <a:latin typeface="Microsoft YaHei"/>
                <a:ea typeface="Microsoft YaHei"/>
                <a:cs typeface="Microsoft YaHei"/>
                <a:sym typeface="Microsoft YaHei"/>
              </a:defRPr>
            </a:pPr>
            <a:r>
              <a:t>尝试和犯错误</a:t>
            </a:r>
          </a:p>
          <a:p>
            <a:pPr defTabSz="1828800">
              <a:defRPr b="0" sz="5600">
                <a:solidFill>
                  <a:srgbClr val="FFFFFF"/>
                </a:solidFill>
                <a:effectLst>
                  <a:outerShdw sx="100000" sy="100000" kx="0" ky="0" algn="b" rotWithShape="0" blurRad="12700" dist="25400" dir="2700000">
                    <a:srgbClr val="DDDDDD"/>
                  </a:outerShdw>
                </a:effectLst>
                <a:latin typeface="Microsoft YaHei"/>
                <a:ea typeface="Microsoft YaHei"/>
                <a:cs typeface="Microsoft YaHei"/>
                <a:sym typeface="Microsoft YaHei"/>
              </a:defRPr>
            </a:pPr>
            <a:r>
              <a:t>7</a:t>
            </a:r>
            <a:r>
              <a:t>0%</a:t>
            </a:r>
          </a:p>
        </p:txBody>
      </p:sp>
      <p:sp>
        <p:nvSpPr>
          <p:cNvPr id="176" name="课程、练习…"/>
          <p:cNvSpPr txBox="1"/>
          <p:nvPr/>
        </p:nvSpPr>
        <p:spPr>
          <a:xfrm>
            <a:off x="155933" y="7998614"/>
            <a:ext cx="3089276" cy="1320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defTabSz="1828800">
              <a:defRPr b="0" sz="4000">
                <a:solidFill>
                  <a:srgbClr val="FFFFFF"/>
                </a:solidFill>
                <a:effectLst>
                  <a:outerShdw sx="100000" sy="100000" kx="0" ky="0" algn="b" rotWithShape="0" blurRad="12700" dist="25400" dir="2700000">
                    <a:srgbClr val="DDDDDD"/>
                  </a:outerShdw>
                </a:effectLst>
                <a:latin typeface="Microsoft YaHei"/>
                <a:ea typeface="Microsoft YaHei"/>
                <a:cs typeface="Microsoft YaHei"/>
                <a:sym typeface="Microsoft YaHei"/>
              </a:defRPr>
            </a:pPr>
            <a:r>
              <a:t>课程、练习</a:t>
            </a:r>
          </a:p>
          <a:p>
            <a:pPr defTabSz="1828800">
              <a:defRPr b="0" sz="4000">
                <a:solidFill>
                  <a:srgbClr val="FFFFFF"/>
                </a:solidFill>
                <a:effectLst>
                  <a:outerShdw sx="100000" sy="100000" kx="0" ky="0" algn="b" rotWithShape="0" blurRad="12700" dist="25400" dir="2700000">
                    <a:srgbClr val="DDDDDD"/>
                  </a:outerShdw>
                </a:effectLst>
                <a:latin typeface="Microsoft YaHei"/>
                <a:ea typeface="Microsoft YaHei"/>
                <a:cs typeface="Microsoft YaHei"/>
                <a:sym typeface="Microsoft YaHei"/>
              </a:defRPr>
            </a:pPr>
            <a:r>
              <a:t>20%</a:t>
            </a:r>
          </a:p>
        </p:txBody>
      </p:sp>
      <p:sp>
        <p:nvSpPr>
          <p:cNvPr id="177" name="尝试和犯错中学习：中国人有句俗话：“不撞南墙不回头”，在组织的实际发展中，我们需要强有力的执行者，也同时需要紧跟时代的变革者。沙盘模拟的过程，提供了低成本犯错的机会，让学员冲尝试和犯错中学习，又不会影响积极性和主动性。…"/>
          <p:cNvSpPr txBox="1"/>
          <p:nvPr/>
        </p:nvSpPr>
        <p:spPr>
          <a:xfrm>
            <a:off x="13187960" y="4550077"/>
            <a:ext cx="10456600" cy="736778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96874" indent="-396874" algn="l">
              <a:spcBef>
                <a:spcPts val="2900"/>
              </a:spcBef>
              <a:buSzPct val="125000"/>
              <a:buChar char="•"/>
              <a:defRPr>
                <a:solidFill>
                  <a:schemeClr val="accent1">
                    <a:hueOff val="114395"/>
                    <a:lumOff val="-24975"/>
                  </a:schemeClr>
                </a:solidFill>
              </a:defRPr>
            </a:pPr>
            <a:r>
              <a:t>尝试和犯错中学习：中国人有句俗话：“不撞南墙不回头”，在组织的实际发展中，我们需要强有力的执行者，也同时需要紧跟时代的变革者。</a:t>
            </a:r>
            <a:r>
              <a:rPr u="sng"/>
              <a:t>沙盘模拟的过程，提供了低成本犯错的机会，让学员冲尝试和犯错中学习，又不会影响积极性和主动性。</a:t>
            </a:r>
            <a:endParaRPr u="sng"/>
          </a:p>
          <a:p>
            <a:pPr marL="396874" indent="-396874" algn="l">
              <a:spcBef>
                <a:spcPts val="2900"/>
              </a:spcBef>
              <a:buSzPct val="125000"/>
              <a:buChar char="•"/>
              <a:defRPr>
                <a:solidFill>
                  <a:schemeClr val="accent1">
                    <a:hueOff val="114395"/>
                    <a:lumOff val="-24975"/>
                  </a:schemeClr>
                </a:solidFill>
              </a:defRPr>
            </a:pPr>
            <a:r>
              <a:t>课程和联系中学习：在沙盘模拟中，50%的时间用来体验，50%的时间用来授课和成果输出联系。</a:t>
            </a:r>
            <a:r>
              <a:rPr u="sng"/>
              <a:t>保证了课堂的经凑性，也提升了学员的主动学习动力和对接工作的链接性。</a:t>
            </a:r>
            <a:endParaRPr u="sng"/>
          </a:p>
          <a:p>
            <a:pPr marL="396874" indent="-396874" algn="l">
              <a:spcBef>
                <a:spcPts val="2900"/>
              </a:spcBef>
              <a:buSzPct val="125000"/>
              <a:buChar char="•"/>
              <a:defRPr>
                <a:solidFill>
                  <a:schemeClr val="accent1">
                    <a:hueOff val="114395"/>
                    <a:lumOff val="-24975"/>
                  </a:schemeClr>
                </a:solidFill>
              </a:defRPr>
            </a:pPr>
            <a:r>
              <a:t>向他人学习：在沙盘模拟培训中，每一位参与者都有充足的时间可以将自己的经验表达出来，并用于场景模拟，以验证其合理性，同时，</a:t>
            </a:r>
            <a:r>
              <a:rPr u="sng"/>
              <a:t>参与者之间的经验交流又促进了组织内部的知识传递。</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9"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80" name="培训特点：企业运营的模拟舱"/>
          <p:cNvSpPr txBox="1"/>
          <p:nvPr/>
        </p:nvSpPr>
        <p:spPr>
          <a:xfrm>
            <a:off x="1645008" y="466939"/>
            <a:ext cx="13322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培训特点：企业运营的模拟舱</a:t>
            </a:r>
          </a:p>
        </p:txBody>
      </p:sp>
      <p:sp>
        <p:nvSpPr>
          <p:cNvPr id="181"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82"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83" name="极致体验"/>
          <p:cNvSpPr txBox="1"/>
          <p:nvPr/>
        </p:nvSpPr>
        <p:spPr>
          <a:xfrm>
            <a:off x="13081761" y="2884768"/>
            <a:ext cx="2158333" cy="692137"/>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92067" tIns="92067" rIns="92067" bIns="92067" anchor="ctr">
            <a:spAutoFit/>
          </a:bodyPr>
          <a:lstStyle>
            <a:lvl1pPr defTabSz="1828800">
              <a:defRPr b="0">
                <a:solidFill>
                  <a:srgbClr val="FFFFFF"/>
                </a:solidFill>
                <a:latin typeface="Microsoft YaHei"/>
                <a:ea typeface="Microsoft YaHei"/>
                <a:cs typeface="Microsoft YaHei"/>
                <a:sym typeface="Microsoft YaHei"/>
              </a:defRPr>
            </a:lvl1pPr>
          </a:lstStyle>
          <a:p>
            <a:pPr/>
            <a:r>
              <a:t>极致体验</a:t>
            </a:r>
          </a:p>
        </p:txBody>
      </p:sp>
      <p:sp>
        <p:nvSpPr>
          <p:cNvPr id="184" name="1天时间模拟6个月的运营周期，用最少的时间成本获得最高的学习受益…"/>
          <p:cNvSpPr txBox="1"/>
          <p:nvPr/>
        </p:nvSpPr>
        <p:spPr>
          <a:xfrm>
            <a:off x="12930547" y="3759869"/>
            <a:ext cx="10456600" cy="224625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96874" indent="-396874" algn="l">
              <a:buSzPct val="125000"/>
              <a:buChar char="•"/>
              <a:defRPr>
                <a:solidFill>
                  <a:schemeClr val="accent1">
                    <a:hueOff val="114395"/>
                    <a:lumOff val="-24975"/>
                  </a:schemeClr>
                </a:solidFill>
              </a:defRPr>
            </a:pPr>
            <a:r>
              <a:t>1天时间模拟6个月的运营周期，用最少的时间成本获得最高的学习受益</a:t>
            </a:r>
          </a:p>
          <a:p>
            <a:pPr marL="396874" indent="-396874" algn="l">
              <a:buSzPct val="125000"/>
              <a:buChar char="•"/>
              <a:defRPr>
                <a:solidFill>
                  <a:schemeClr val="accent1">
                    <a:hueOff val="114395"/>
                    <a:lumOff val="-24975"/>
                  </a:schemeClr>
                </a:solidFill>
              </a:defRPr>
            </a:pPr>
            <a:r>
              <a:t>实际经营中成本，比起模拟沙盘的成本，显示出沙盘模拟的优势</a:t>
            </a:r>
          </a:p>
        </p:txBody>
      </p:sp>
      <p:sp>
        <p:nvSpPr>
          <p:cNvPr id="185" name="效果明显"/>
          <p:cNvSpPr txBox="1"/>
          <p:nvPr/>
        </p:nvSpPr>
        <p:spPr>
          <a:xfrm>
            <a:off x="13081761" y="6189086"/>
            <a:ext cx="2158333" cy="692137"/>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92067" tIns="92067" rIns="92067" bIns="92067" anchor="ctr">
            <a:spAutoFit/>
          </a:bodyPr>
          <a:lstStyle>
            <a:lvl1pPr defTabSz="1828800">
              <a:defRPr b="0">
                <a:solidFill>
                  <a:srgbClr val="FFFFFF"/>
                </a:solidFill>
                <a:latin typeface="Microsoft YaHei"/>
                <a:ea typeface="Microsoft YaHei"/>
                <a:cs typeface="Microsoft YaHei"/>
                <a:sym typeface="Microsoft YaHei"/>
              </a:defRPr>
            </a:lvl1pPr>
          </a:lstStyle>
          <a:p>
            <a:pPr/>
            <a:r>
              <a:t>效果明显</a:t>
            </a:r>
          </a:p>
        </p:txBody>
      </p:sp>
      <p:sp>
        <p:nvSpPr>
          <p:cNvPr id="186" name="在沙盘中可以有足够的空间表达自己的思维和想法，并且得到及时的反馈。…"/>
          <p:cNvSpPr txBox="1"/>
          <p:nvPr/>
        </p:nvSpPr>
        <p:spPr>
          <a:xfrm>
            <a:off x="12930547" y="7064188"/>
            <a:ext cx="10456600" cy="2235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96874" indent="-396874" algn="l">
              <a:buSzPct val="125000"/>
              <a:buChar char="•"/>
              <a:defRPr>
                <a:solidFill>
                  <a:schemeClr val="accent1">
                    <a:hueOff val="114395"/>
                    <a:lumOff val="-24975"/>
                  </a:schemeClr>
                </a:solidFill>
              </a:defRPr>
            </a:pPr>
            <a:r>
              <a:t>在沙盘中可以有足够的空间表达自己的思维和想法，并且得到及时的反馈。</a:t>
            </a:r>
          </a:p>
          <a:p>
            <a:pPr marL="396874" indent="-396874" algn="l">
              <a:buSzPct val="125000"/>
              <a:buChar char="•"/>
              <a:defRPr>
                <a:solidFill>
                  <a:schemeClr val="accent1">
                    <a:hueOff val="114395"/>
                    <a:lumOff val="-24975"/>
                  </a:schemeClr>
                </a:solidFill>
              </a:defRPr>
            </a:pPr>
            <a:r>
              <a:t>数字化的结果，清晰地呈现出任何一次管理动作所带来的收益，明确的回馈给学员决策的合理性。</a:t>
            </a:r>
          </a:p>
        </p:txBody>
      </p:sp>
      <p:sp>
        <p:nvSpPr>
          <p:cNvPr id="187" name="现场热烈"/>
          <p:cNvSpPr txBox="1"/>
          <p:nvPr/>
        </p:nvSpPr>
        <p:spPr>
          <a:xfrm>
            <a:off x="13081761" y="9493405"/>
            <a:ext cx="2158333" cy="692137"/>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92067" tIns="92067" rIns="92067" bIns="92067" anchor="ctr">
            <a:spAutoFit/>
          </a:bodyPr>
          <a:lstStyle>
            <a:lvl1pPr defTabSz="1828800">
              <a:defRPr b="0">
                <a:solidFill>
                  <a:srgbClr val="FFFFFF"/>
                </a:solidFill>
                <a:latin typeface="Microsoft YaHei"/>
                <a:ea typeface="Microsoft YaHei"/>
                <a:cs typeface="Microsoft YaHei"/>
                <a:sym typeface="Microsoft YaHei"/>
              </a:defRPr>
            </a:lvl1pPr>
          </a:lstStyle>
          <a:p>
            <a:pPr/>
            <a:r>
              <a:t>现场热烈</a:t>
            </a:r>
          </a:p>
        </p:txBody>
      </p:sp>
      <p:sp>
        <p:nvSpPr>
          <p:cNvPr id="188" name="由于实战性强，学员感觉面对的沙盘就是自己生产中面对的班组…"/>
          <p:cNvSpPr txBox="1"/>
          <p:nvPr/>
        </p:nvSpPr>
        <p:spPr>
          <a:xfrm>
            <a:off x="12930547" y="10374031"/>
            <a:ext cx="10456600" cy="170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96874" indent="-396874" algn="l">
              <a:buSzPct val="125000"/>
              <a:buChar char="•"/>
              <a:defRPr>
                <a:solidFill>
                  <a:schemeClr val="accent1">
                    <a:hueOff val="114395"/>
                    <a:lumOff val="-24975"/>
                  </a:schemeClr>
                </a:solidFill>
              </a:defRPr>
            </a:pPr>
            <a:r>
              <a:t>由于实战性强，学员感觉面对的沙盘就是自己生产中面对的班组</a:t>
            </a:r>
          </a:p>
          <a:p>
            <a:pPr marL="396874" indent="-396874" algn="l">
              <a:buSzPct val="125000"/>
              <a:buChar char="•"/>
              <a:defRPr>
                <a:solidFill>
                  <a:schemeClr val="accent1">
                    <a:hueOff val="114395"/>
                    <a:lumOff val="-24975"/>
                  </a:schemeClr>
                </a:solidFill>
              </a:defRPr>
            </a:pPr>
            <a:r>
              <a:t>思维、理念的碰撞和革新，在培训现场每一轮都在发生</a:t>
            </a:r>
          </a:p>
        </p:txBody>
      </p:sp>
      <p:pic>
        <p:nvPicPr>
          <p:cNvPr id="189" name="691606872871_.pic.jpg" descr="691606872871_.pic.jpg"/>
          <p:cNvPicPr>
            <a:picLocks noChangeAspect="1"/>
          </p:cNvPicPr>
          <p:nvPr/>
        </p:nvPicPr>
        <p:blipFill>
          <a:blip r:embed="rId2">
            <a:extLst/>
          </a:blip>
          <a:srcRect l="0" t="22350" r="0" b="0"/>
          <a:stretch>
            <a:fillRect/>
          </a:stretch>
        </p:blipFill>
        <p:spPr>
          <a:xfrm>
            <a:off x="1510720" y="2620599"/>
            <a:ext cx="9123635" cy="5313335"/>
          </a:xfrm>
          <a:prstGeom prst="rect">
            <a:avLst/>
          </a:prstGeom>
          <a:ln w="12700">
            <a:miter lim="400000"/>
          </a:ln>
        </p:spPr>
      </p:pic>
      <p:pic>
        <p:nvPicPr>
          <p:cNvPr id="190" name="591606872850_.pic.jpg" descr="591606872850_.pic.jpg"/>
          <p:cNvPicPr>
            <a:picLocks noChangeAspect="1"/>
          </p:cNvPicPr>
          <p:nvPr/>
        </p:nvPicPr>
        <p:blipFill>
          <a:blip r:embed="rId3">
            <a:extLst/>
          </a:blip>
          <a:srcRect l="0" t="14760" r="0" b="13166"/>
          <a:stretch>
            <a:fillRect/>
          </a:stretch>
        </p:blipFill>
        <p:spPr>
          <a:xfrm>
            <a:off x="1479862" y="8175468"/>
            <a:ext cx="9185476" cy="4965192"/>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2" name="第二部分：沙盘介绍"/>
          <p:cNvSpPr/>
          <p:nvPr/>
        </p:nvSpPr>
        <p:spPr>
          <a:xfrm>
            <a:off x="0" y="4281132"/>
            <a:ext cx="24384000" cy="3673740"/>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13200">
                <a:solidFill>
                  <a:srgbClr val="FFFFFF"/>
                </a:solidFill>
                <a:latin typeface="+mn-lt"/>
                <a:ea typeface="+mn-ea"/>
                <a:cs typeface="+mn-cs"/>
                <a:sym typeface="Helvetica Neue Medium"/>
              </a:defRPr>
            </a:lvl1pPr>
          </a:lstStyle>
          <a:p>
            <a:pPr/>
            <a:r>
              <a:t>第二部分：沙盘介绍</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4"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95" name="沙盘背景"/>
          <p:cNvSpPr txBox="1"/>
          <p:nvPr/>
        </p:nvSpPr>
        <p:spPr>
          <a:xfrm>
            <a:off x="1346230" y="466939"/>
            <a:ext cx="4178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沙盘背景</a:t>
            </a:r>
          </a:p>
        </p:txBody>
      </p:sp>
      <p:sp>
        <p:nvSpPr>
          <p:cNvPr id="196"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97"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98" name="模拟场景"/>
          <p:cNvSpPr txBox="1"/>
          <p:nvPr/>
        </p:nvSpPr>
        <p:spPr>
          <a:xfrm>
            <a:off x="10202746" y="3570115"/>
            <a:ext cx="2158333" cy="692137"/>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92067" tIns="92067" rIns="92067" bIns="92067" anchor="ctr">
            <a:spAutoFit/>
          </a:bodyPr>
          <a:lstStyle>
            <a:lvl1pPr defTabSz="1828800">
              <a:defRPr b="0">
                <a:solidFill>
                  <a:srgbClr val="FFFFFF"/>
                </a:solidFill>
                <a:latin typeface="Microsoft YaHei"/>
                <a:ea typeface="Microsoft YaHei"/>
                <a:cs typeface="Microsoft YaHei"/>
                <a:sym typeface="Microsoft YaHei"/>
              </a:defRPr>
            </a:lvl1pPr>
          </a:lstStyle>
          <a:p>
            <a:pPr/>
            <a:r>
              <a:t>模拟场景</a:t>
            </a:r>
          </a:p>
        </p:txBody>
      </p:sp>
      <p:sp>
        <p:nvSpPr>
          <p:cNvPr id="199" name="一家大型生产制造型企业，在全国各地都有分子公司，经营状况良好。为了面对即将到来的新一轮市场竞争，公司提出了“三精管理”的思路…"/>
          <p:cNvSpPr txBox="1"/>
          <p:nvPr/>
        </p:nvSpPr>
        <p:spPr>
          <a:xfrm>
            <a:off x="9999659" y="4491565"/>
            <a:ext cx="14074314" cy="225730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96874" indent="-396874" algn="l">
              <a:buSzPct val="125000"/>
              <a:buChar char="•"/>
              <a:defRPr>
                <a:solidFill>
                  <a:schemeClr val="accent1">
                    <a:hueOff val="114395"/>
                    <a:lumOff val="-24975"/>
                  </a:schemeClr>
                </a:solidFill>
              </a:defRPr>
            </a:pPr>
            <a:r>
              <a:t>一家大型生产制造型企业，在全国各地都有分子公司，经营状况良好。为了面对即将到来的新一轮市场竞争，公司提出了“三精管理”的思路</a:t>
            </a:r>
          </a:p>
          <a:p>
            <a:pPr marL="396874" indent="-396874" algn="l">
              <a:buSzPct val="125000"/>
              <a:buChar char="•"/>
              <a:defRPr>
                <a:solidFill>
                  <a:schemeClr val="accent1">
                    <a:hueOff val="114395"/>
                    <a:lumOff val="-24975"/>
                  </a:schemeClr>
                </a:solidFill>
              </a:defRPr>
            </a:pPr>
            <a:r>
              <a:t>学员需要通过对“三精管理”的深入理解，做出正确的决策，以面对即将到来的环境变化和市场竞争</a:t>
            </a:r>
          </a:p>
        </p:txBody>
      </p:sp>
      <p:sp>
        <p:nvSpPr>
          <p:cNvPr id="200" name="沙盘逻辑"/>
          <p:cNvSpPr txBox="1"/>
          <p:nvPr/>
        </p:nvSpPr>
        <p:spPr>
          <a:xfrm>
            <a:off x="10202746" y="6978182"/>
            <a:ext cx="2158333" cy="692137"/>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92067" tIns="92067" rIns="92067" bIns="92067" anchor="ctr">
            <a:spAutoFit/>
          </a:bodyPr>
          <a:lstStyle>
            <a:lvl1pPr defTabSz="1828800">
              <a:defRPr b="0">
                <a:solidFill>
                  <a:srgbClr val="FFFFFF"/>
                </a:solidFill>
                <a:latin typeface="Microsoft YaHei"/>
                <a:ea typeface="Microsoft YaHei"/>
                <a:cs typeface="Microsoft YaHei"/>
                <a:sym typeface="Microsoft YaHei"/>
              </a:defRPr>
            </a:lvl1pPr>
          </a:lstStyle>
          <a:p>
            <a:pPr/>
            <a:r>
              <a:t>沙盘逻辑</a:t>
            </a:r>
          </a:p>
        </p:txBody>
      </p:sp>
      <p:sp>
        <p:nvSpPr>
          <p:cNvPr id="201" name="沙盘实战内容分为：生产线管理、任务目标与计划、团队沟通、业绩目标达成、等部分。…"/>
          <p:cNvSpPr txBox="1"/>
          <p:nvPr/>
        </p:nvSpPr>
        <p:spPr>
          <a:xfrm>
            <a:off x="9999659" y="7899632"/>
            <a:ext cx="14074314" cy="2768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96874" indent="-396874" algn="l">
              <a:buSzPct val="125000"/>
              <a:buChar char="•"/>
              <a:defRPr>
                <a:solidFill>
                  <a:schemeClr val="accent1">
                    <a:hueOff val="114395"/>
                    <a:lumOff val="-24975"/>
                  </a:schemeClr>
                </a:solidFill>
              </a:defRPr>
            </a:pPr>
            <a:r>
              <a:t>沙盘实战内容分为：生产线管理、任务目标与计划、团队沟通、业绩目标达成、等部分。</a:t>
            </a:r>
          </a:p>
          <a:p>
            <a:pPr marL="396874" indent="-396874" algn="l">
              <a:buSzPct val="125000"/>
              <a:buChar char="•"/>
              <a:defRPr>
                <a:solidFill>
                  <a:schemeClr val="accent1">
                    <a:hueOff val="114395"/>
                    <a:lumOff val="-24975"/>
                  </a:schemeClr>
                </a:solidFill>
              </a:defRPr>
            </a:pPr>
            <a:r>
              <a:t>学员需要通过对各个环节的细致思考，得出结论，通过沙盘的推演，验证自己知识、思维的盲点，并加以改进和提升</a:t>
            </a:r>
          </a:p>
          <a:p>
            <a:pPr marL="396874" indent="-396874" algn="l">
              <a:buSzPct val="125000"/>
              <a:buChar char="•"/>
              <a:defRPr>
                <a:solidFill>
                  <a:schemeClr val="accent1">
                    <a:hueOff val="114395"/>
                    <a:lumOff val="-24975"/>
                  </a:schemeClr>
                </a:solidFill>
              </a:defRPr>
            </a:pPr>
            <a:r>
              <a:t>深入理解运营的价值和意义</a:t>
            </a:r>
          </a:p>
        </p:txBody>
      </p:sp>
      <p:pic>
        <p:nvPicPr>
          <p:cNvPr id="202" name="541606872846_.pic.jpeg" descr="541606872846_.pic.jpeg"/>
          <p:cNvPicPr>
            <a:picLocks noChangeAspect="1"/>
          </p:cNvPicPr>
          <p:nvPr/>
        </p:nvPicPr>
        <p:blipFill>
          <a:blip r:embed="rId2">
            <a:extLst/>
          </a:blip>
          <a:stretch>
            <a:fillRect/>
          </a:stretch>
        </p:blipFill>
        <p:spPr>
          <a:xfrm>
            <a:off x="623573" y="4396459"/>
            <a:ext cx="7807444" cy="5855583"/>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