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Override PartName="/ppt/media/image8.jpeg" ContentType="image/jpeg"/>
  <Override PartName="/ppt/media/image9.jpeg" ContentType="image/jpeg"/>
  <Override PartName="/ppt/media/image10.jpeg" ContentType="image/jpeg"/>
  <Override PartName="/ppt/media/image11.jpeg" ContentType="image/jpeg"/>
  <Override PartName="/ppt/media/image12.jpeg" ContentType="image/jpeg"/>
  <Override PartName="/ppt/media/image13.jpeg" ContentType="image/jpeg"/>
  <Override PartName="/ppt/media/image14.jpeg" ContentType="image/jpeg"/>
  <Override PartName="/ppt/media/image15.jpeg" ContentType="image/jpeg"/>
  <Override PartName="/ppt/media/image16.jpeg" ContentType="image/jpeg"/>
  <Override PartName="/ppt/media/image17.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1pPr>
    <a:lvl2pPr marL="0" marR="0" indent="2286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2pPr>
    <a:lvl3pPr marL="0" marR="0" indent="4572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3pPr>
    <a:lvl4pPr marL="0" marR="0" indent="6858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4pPr>
    <a:lvl5pPr marL="0" marR="0" indent="9144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5pPr>
    <a:lvl6pPr marL="0" marR="0" indent="11430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6pPr>
    <a:lvl7pPr marL="0" marR="0" indent="13716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7pPr>
    <a:lvl8pPr marL="0" marR="0" indent="16002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8pPr>
    <a:lvl9pPr marL="0" marR="0" indent="18288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b="def" i="def"/>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b="def" i="def"/>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b="def" i="def"/>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b="def" i="def"/>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b="def" i="def"/>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25" name="Shape 125"/>
          <p:cNvSpPr/>
          <p:nvPr>
            <p:ph type="sldImg"/>
          </p:nvPr>
        </p:nvSpPr>
        <p:spPr>
          <a:xfrm>
            <a:off x="1143000" y="685800"/>
            <a:ext cx="4572000" cy="3429000"/>
          </a:xfrm>
          <a:prstGeom prst="rect">
            <a:avLst/>
          </a:prstGeom>
        </p:spPr>
        <p:txBody>
          <a:bodyPr/>
          <a:lstStyle/>
          <a:p>
            <a:pPr/>
          </a:p>
        </p:txBody>
      </p:sp>
      <p:sp>
        <p:nvSpPr>
          <p:cNvPr id="126" name="Shape 126"/>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标题与副标题">
    <p:spTree>
      <p:nvGrpSpPr>
        <p:cNvPr id="1" name=""/>
        <p:cNvGrpSpPr/>
        <p:nvPr/>
      </p:nvGrpSpPr>
      <p:grpSpPr>
        <a:xfrm>
          <a:off x="0" y="0"/>
          <a:ext cx="0" cy="0"/>
          <a:chOff x="0" y="0"/>
          <a:chExt cx="0" cy="0"/>
        </a:xfrm>
      </p:grpSpPr>
      <p:sp>
        <p:nvSpPr>
          <p:cNvPr id="11" name="标题文本"/>
          <p:cNvSpPr txBox="1"/>
          <p:nvPr>
            <p:ph type="title"/>
          </p:nvPr>
        </p:nvSpPr>
        <p:spPr>
          <a:xfrm>
            <a:off x="1778000" y="2298700"/>
            <a:ext cx="20828000" cy="4648200"/>
          </a:xfrm>
          <a:prstGeom prst="rect">
            <a:avLst/>
          </a:prstGeom>
        </p:spPr>
        <p:txBody>
          <a:bodyPr anchor="b"/>
          <a:lstStyle/>
          <a:p>
            <a:pPr/>
            <a:r>
              <a:t>标题文本</a:t>
            </a:r>
          </a:p>
        </p:txBody>
      </p:sp>
      <p:sp>
        <p:nvSpPr>
          <p:cNvPr id="12" name="正文级别 1…"/>
          <p:cNvSpPr txBox="1"/>
          <p:nvPr>
            <p:ph type="body" sz="quarter" idx="1"/>
          </p:nvPr>
        </p:nvSpPr>
        <p:spPr>
          <a:xfrm>
            <a:off x="1778000" y="7073900"/>
            <a:ext cx="20828000" cy="15875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pPr/>
            <a:r>
              <a:t>正文级别 1</a:t>
            </a:r>
          </a:p>
          <a:p>
            <a:pPr lvl="1"/>
            <a:r>
              <a:t>正文级别 2</a:t>
            </a:r>
          </a:p>
          <a:p>
            <a:pPr lvl="2"/>
            <a:r>
              <a:t>正文级别 3</a:t>
            </a:r>
          </a:p>
          <a:p>
            <a:pPr lvl="3"/>
            <a:r>
              <a:t>正文级别 4</a:t>
            </a:r>
          </a:p>
          <a:p>
            <a:pPr lvl="4"/>
            <a:r>
              <a:t>正文级别 5</a:t>
            </a:r>
          </a:p>
        </p:txBody>
      </p:sp>
      <p:sp>
        <p:nvSpPr>
          <p:cNvPr id="13" name="幻灯片编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引文">
    <p:spTree>
      <p:nvGrpSpPr>
        <p:cNvPr id="1" name=""/>
        <p:cNvGrpSpPr/>
        <p:nvPr/>
      </p:nvGrpSpPr>
      <p:grpSpPr>
        <a:xfrm>
          <a:off x="0" y="0"/>
          <a:ext cx="0" cy="0"/>
          <a:chOff x="0" y="0"/>
          <a:chExt cx="0" cy="0"/>
        </a:xfrm>
      </p:grpSpPr>
      <p:sp>
        <p:nvSpPr>
          <p:cNvPr id="93" name="–Johnny Appleseed"/>
          <p:cNvSpPr txBox="1"/>
          <p:nvPr>
            <p:ph type="body" sz="quarter" idx="21"/>
          </p:nvPr>
        </p:nvSpPr>
        <p:spPr>
          <a:xfrm>
            <a:off x="2387600" y="8953500"/>
            <a:ext cx="19621500" cy="585521"/>
          </a:xfrm>
          <a:prstGeom prst="rect">
            <a:avLst/>
          </a:prstGeom>
        </p:spPr>
        <p:txBody>
          <a:bodyPr anchor="t">
            <a:spAutoFit/>
          </a:bodyPr>
          <a:lstStyle>
            <a:lvl1pPr marL="0" indent="0" algn="ctr">
              <a:spcBef>
                <a:spcPts val="0"/>
              </a:spcBef>
              <a:buSzTx/>
              <a:buNone/>
              <a:defRPr i="1" sz="3200"/>
            </a:lvl1pPr>
          </a:lstStyle>
          <a:p>
            <a:pPr/>
            <a:r>
              <a:t>–Johnny Appleseed</a:t>
            </a:r>
          </a:p>
        </p:txBody>
      </p:sp>
      <p:sp>
        <p:nvSpPr>
          <p:cNvPr id="94" name="“在此键入引文。”"/>
          <p:cNvSpPr txBox="1"/>
          <p:nvPr>
            <p:ph type="body" sz="quarter" idx="22"/>
          </p:nvPr>
        </p:nvSpPr>
        <p:spPr>
          <a:xfrm>
            <a:off x="2387600" y="6013450"/>
            <a:ext cx="19621500" cy="952501"/>
          </a:xfrm>
          <a:prstGeom prst="rect">
            <a:avLst/>
          </a:prstGeom>
        </p:spPr>
        <p:txBody>
          <a:bodyPr>
            <a:spAutoFit/>
          </a:bodyPr>
          <a:lstStyle>
            <a:lvl1pPr marL="0" indent="0" algn="ctr">
              <a:spcBef>
                <a:spcPts val="0"/>
              </a:spcBef>
              <a:buSzTx/>
              <a:buNone/>
              <a:defRPr sz="4800">
                <a:latin typeface="+mn-lt"/>
                <a:ea typeface="+mn-ea"/>
                <a:cs typeface="+mn-cs"/>
                <a:sym typeface="Helvetica Neue Medium"/>
              </a:defRPr>
            </a:lvl1pPr>
          </a:lstStyle>
          <a:p>
            <a:pPr/>
            <a:r>
              <a:t>“在此键入引文。”</a:t>
            </a:r>
          </a:p>
        </p:txBody>
      </p:sp>
      <p:sp>
        <p:nvSpPr>
          <p:cNvPr id="95" name="幻灯片编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照片">
    <p:spTree>
      <p:nvGrpSpPr>
        <p:cNvPr id="1" name=""/>
        <p:cNvGrpSpPr/>
        <p:nvPr/>
      </p:nvGrpSpPr>
      <p:grpSpPr>
        <a:xfrm>
          <a:off x="0" y="0"/>
          <a:ext cx="0" cy="0"/>
          <a:chOff x="0" y="0"/>
          <a:chExt cx="0" cy="0"/>
        </a:xfrm>
      </p:grpSpPr>
      <p:sp>
        <p:nvSpPr>
          <p:cNvPr id="102" name="图像"/>
          <p:cNvSpPr/>
          <p:nvPr>
            <p:ph type="pic" idx="21"/>
          </p:nvPr>
        </p:nvSpPr>
        <p:spPr>
          <a:xfrm>
            <a:off x="0" y="0"/>
            <a:ext cx="24384000" cy="16264467"/>
          </a:xfrm>
          <a:prstGeom prst="rect">
            <a:avLst/>
          </a:prstGeom>
        </p:spPr>
        <p:txBody>
          <a:bodyPr lIns="91439" tIns="45719" rIns="91439" bIns="45719" anchor="t">
            <a:noAutofit/>
          </a:bodyPr>
          <a:lstStyle/>
          <a:p>
            <a:pPr/>
          </a:p>
        </p:txBody>
      </p:sp>
      <p:sp>
        <p:nvSpPr>
          <p:cNvPr id="103" name="幻灯片编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空白">
    <p:spTree>
      <p:nvGrpSpPr>
        <p:cNvPr id="1" name=""/>
        <p:cNvGrpSpPr/>
        <p:nvPr/>
      </p:nvGrpSpPr>
      <p:grpSpPr>
        <a:xfrm>
          <a:off x="0" y="0"/>
          <a:ext cx="0" cy="0"/>
          <a:chOff x="0" y="0"/>
          <a:chExt cx="0" cy="0"/>
        </a:xfrm>
      </p:grpSpPr>
      <p:sp>
        <p:nvSpPr>
          <p:cNvPr id="110" name="幻灯片编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标题和内容">
    <p:spTree>
      <p:nvGrpSpPr>
        <p:cNvPr id="1" name=""/>
        <p:cNvGrpSpPr/>
        <p:nvPr/>
      </p:nvGrpSpPr>
      <p:grpSpPr>
        <a:xfrm>
          <a:off x="0" y="0"/>
          <a:ext cx="0" cy="0"/>
          <a:chOff x="0" y="0"/>
          <a:chExt cx="0" cy="0"/>
        </a:xfrm>
      </p:grpSpPr>
      <p:sp>
        <p:nvSpPr>
          <p:cNvPr id="117" name="标题文本"/>
          <p:cNvSpPr txBox="1"/>
          <p:nvPr>
            <p:ph type="title"/>
          </p:nvPr>
        </p:nvSpPr>
        <p:spPr>
          <a:xfrm>
            <a:off x="1676400" y="730250"/>
            <a:ext cx="21031200" cy="2651126"/>
          </a:xfrm>
          <a:prstGeom prst="rect">
            <a:avLst/>
          </a:prstGeom>
        </p:spPr>
        <p:txBody>
          <a:bodyPr lIns="91439" tIns="91439" rIns="91439" bIns="91439" anchor="t"/>
          <a:lstStyle>
            <a:lvl1pPr algn="l" defTabSz="1828800">
              <a:lnSpc>
                <a:spcPct val="90000"/>
              </a:lnSpc>
              <a:defRPr sz="8800">
                <a:latin typeface="Calibri Light"/>
                <a:ea typeface="Calibri Light"/>
                <a:cs typeface="Calibri Light"/>
                <a:sym typeface="Calibri Light"/>
              </a:defRPr>
            </a:lvl1pPr>
          </a:lstStyle>
          <a:p>
            <a:pPr/>
            <a:r>
              <a:t>标题文本</a:t>
            </a:r>
          </a:p>
        </p:txBody>
      </p:sp>
      <p:sp>
        <p:nvSpPr>
          <p:cNvPr id="118" name="正文级别 1…"/>
          <p:cNvSpPr txBox="1"/>
          <p:nvPr>
            <p:ph type="body" idx="1"/>
          </p:nvPr>
        </p:nvSpPr>
        <p:spPr>
          <a:xfrm>
            <a:off x="1676400" y="3651250"/>
            <a:ext cx="21031200" cy="8702676"/>
          </a:xfrm>
          <a:prstGeom prst="rect">
            <a:avLst/>
          </a:prstGeom>
        </p:spPr>
        <p:txBody>
          <a:bodyPr lIns="91439" tIns="91439" rIns="91439" bIns="91439" anchor="t"/>
          <a:lstStyle>
            <a:lvl1pPr marL="457200" indent="-457200" defTabSz="1828800">
              <a:lnSpc>
                <a:spcPct val="90000"/>
              </a:lnSpc>
              <a:spcBef>
                <a:spcPts val="2000"/>
              </a:spcBef>
              <a:buSzPct val="100000"/>
              <a:buFont typeface="Arial"/>
              <a:defRPr sz="5600">
                <a:latin typeface="Calibri"/>
                <a:ea typeface="Calibri"/>
                <a:cs typeface="Calibri"/>
                <a:sym typeface="Calibri"/>
              </a:defRPr>
            </a:lvl1pPr>
            <a:lvl2pPr marL="990600" indent="-533400" defTabSz="1828800">
              <a:lnSpc>
                <a:spcPct val="90000"/>
              </a:lnSpc>
              <a:spcBef>
                <a:spcPts val="2000"/>
              </a:spcBef>
              <a:buSzPct val="100000"/>
              <a:buFont typeface="Arial"/>
              <a:defRPr sz="5600">
                <a:latin typeface="Calibri"/>
                <a:ea typeface="Calibri"/>
                <a:cs typeface="Calibri"/>
                <a:sym typeface="Calibri"/>
              </a:defRPr>
            </a:lvl2pPr>
            <a:lvl3pPr marL="1554479" indent="-640079" defTabSz="1828800">
              <a:lnSpc>
                <a:spcPct val="90000"/>
              </a:lnSpc>
              <a:spcBef>
                <a:spcPts val="2000"/>
              </a:spcBef>
              <a:buSzPct val="100000"/>
              <a:buFont typeface="Arial"/>
              <a:defRPr sz="5600">
                <a:latin typeface="Calibri"/>
                <a:ea typeface="Calibri"/>
                <a:cs typeface="Calibri"/>
                <a:sym typeface="Calibri"/>
              </a:defRPr>
            </a:lvl3pPr>
            <a:lvl4pPr marL="2082800" indent="-711200" defTabSz="1828800">
              <a:lnSpc>
                <a:spcPct val="90000"/>
              </a:lnSpc>
              <a:spcBef>
                <a:spcPts val="2000"/>
              </a:spcBef>
              <a:buSzPct val="100000"/>
              <a:buFont typeface="Arial"/>
              <a:defRPr sz="5600">
                <a:latin typeface="Calibri"/>
                <a:ea typeface="Calibri"/>
                <a:cs typeface="Calibri"/>
                <a:sym typeface="Calibri"/>
              </a:defRPr>
            </a:lvl4pPr>
            <a:lvl5pPr marL="2540000" indent="-711200" defTabSz="1828800">
              <a:lnSpc>
                <a:spcPct val="90000"/>
              </a:lnSpc>
              <a:spcBef>
                <a:spcPts val="2000"/>
              </a:spcBef>
              <a:buSzPct val="100000"/>
              <a:buFont typeface="Arial"/>
              <a:defRPr sz="5600">
                <a:latin typeface="Calibri"/>
                <a:ea typeface="Calibri"/>
                <a:cs typeface="Calibri"/>
                <a:sym typeface="Calibri"/>
              </a:defRPr>
            </a:lvl5pPr>
          </a:lstStyle>
          <a:p>
            <a:pPr/>
            <a:r>
              <a:t>正文级别 1</a:t>
            </a:r>
          </a:p>
          <a:p>
            <a:pPr lvl="1"/>
            <a:r>
              <a:t>正文级别 2</a:t>
            </a:r>
          </a:p>
          <a:p>
            <a:pPr lvl="2"/>
            <a:r>
              <a:t>正文级别 3</a:t>
            </a:r>
          </a:p>
          <a:p>
            <a:pPr lvl="3"/>
            <a:r>
              <a:t>正文级别 4</a:t>
            </a:r>
          </a:p>
          <a:p>
            <a:pPr lvl="4"/>
            <a:r>
              <a:t>正文级别 5</a:t>
            </a:r>
          </a:p>
        </p:txBody>
      </p:sp>
      <p:sp>
        <p:nvSpPr>
          <p:cNvPr id="119" name="幻灯片编号"/>
          <p:cNvSpPr txBox="1"/>
          <p:nvPr>
            <p:ph type="sldNum" sz="quarter" idx="2"/>
          </p:nvPr>
        </p:nvSpPr>
        <p:spPr>
          <a:xfrm>
            <a:off x="17221200" y="12712700"/>
            <a:ext cx="675105" cy="716280"/>
          </a:xfrm>
          <a:prstGeom prst="rect">
            <a:avLst/>
          </a:prstGeom>
        </p:spPr>
        <p:txBody>
          <a:bodyPr lIns="91439" tIns="91439" rIns="91439" bIns="91439"/>
          <a:lstStyle>
            <a:lvl1pPr algn="l" defTabSz="1828800">
              <a:defRPr sz="3600">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照片 - 水平">
    <p:spTree>
      <p:nvGrpSpPr>
        <p:cNvPr id="1" name=""/>
        <p:cNvGrpSpPr/>
        <p:nvPr/>
      </p:nvGrpSpPr>
      <p:grpSpPr>
        <a:xfrm>
          <a:off x="0" y="0"/>
          <a:ext cx="0" cy="0"/>
          <a:chOff x="0" y="0"/>
          <a:chExt cx="0" cy="0"/>
        </a:xfrm>
      </p:grpSpPr>
      <p:sp>
        <p:nvSpPr>
          <p:cNvPr id="20" name="图像"/>
          <p:cNvSpPr/>
          <p:nvPr>
            <p:ph type="pic" idx="21"/>
          </p:nvPr>
        </p:nvSpPr>
        <p:spPr>
          <a:xfrm>
            <a:off x="3124200" y="-38100"/>
            <a:ext cx="18135600" cy="12096698"/>
          </a:xfrm>
          <a:prstGeom prst="rect">
            <a:avLst/>
          </a:prstGeom>
        </p:spPr>
        <p:txBody>
          <a:bodyPr lIns="91439" tIns="45719" rIns="91439" bIns="45719" anchor="t">
            <a:noAutofit/>
          </a:bodyPr>
          <a:lstStyle/>
          <a:p>
            <a:pPr/>
          </a:p>
        </p:txBody>
      </p:sp>
      <p:sp>
        <p:nvSpPr>
          <p:cNvPr id="21" name="标题文本"/>
          <p:cNvSpPr txBox="1"/>
          <p:nvPr>
            <p:ph type="title"/>
          </p:nvPr>
        </p:nvSpPr>
        <p:spPr>
          <a:xfrm>
            <a:off x="635000" y="9512300"/>
            <a:ext cx="23114000" cy="2006600"/>
          </a:xfrm>
          <a:prstGeom prst="rect">
            <a:avLst/>
          </a:prstGeom>
        </p:spPr>
        <p:txBody>
          <a:bodyPr anchor="b"/>
          <a:lstStyle/>
          <a:p>
            <a:pPr/>
            <a:r>
              <a:t>标题文本</a:t>
            </a:r>
          </a:p>
        </p:txBody>
      </p:sp>
      <p:sp>
        <p:nvSpPr>
          <p:cNvPr id="22" name="正文级别 1…"/>
          <p:cNvSpPr txBox="1"/>
          <p:nvPr>
            <p:ph type="body" sz="quarter" idx="1"/>
          </p:nvPr>
        </p:nvSpPr>
        <p:spPr>
          <a:xfrm>
            <a:off x="635000" y="11442700"/>
            <a:ext cx="23114000" cy="15875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pPr/>
            <a:r>
              <a:t>正文级别 1</a:t>
            </a:r>
          </a:p>
          <a:p>
            <a:pPr lvl="1"/>
            <a:r>
              <a:t>正文级别 2</a:t>
            </a:r>
          </a:p>
          <a:p>
            <a:pPr lvl="2"/>
            <a:r>
              <a:t>正文级别 3</a:t>
            </a:r>
          </a:p>
          <a:p>
            <a:pPr lvl="3"/>
            <a:r>
              <a:t>正文级别 4</a:t>
            </a:r>
          </a:p>
          <a:p>
            <a:pPr lvl="4"/>
            <a:r>
              <a:t>正文级别 5</a:t>
            </a:r>
          </a:p>
        </p:txBody>
      </p:sp>
      <p:sp>
        <p:nvSpPr>
          <p:cNvPr id="23" name="幻灯片编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标题 - 居中">
    <p:spTree>
      <p:nvGrpSpPr>
        <p:cNvPr id="1" name=""/>
        <p:cNvGrpSpPr/>
        <p:nvPr/>
      </p:nvGrpSpPr>
      <p:grpSpPr>
        <a:xfrm>
          <a:off x="0" y="0"/>
          <a:ext cx="0" cy="0"/>
          <a:chOff x="0" y="0"/>
          <a:chExt cx="0" cy="0"/>
        </a:xfrm>
      </p:grpSpPr>
      <p:sp>
        <p:nvSpPr>
          <p:cNvPr id="30" name="标题文本"/>
          <p:cNvSpPr txBox="1"/>
          <p:nvPr>
            <p:ph type="title"/>
          </p:nvPr>
        </p:nvSpPr>
        <p:spPr>
          <a:xfrm>
            <a:off x="1778000" y="4533900"/>
            <a:ext cx="20828000" cy="4648200"/>
          </a:xfrm>
          <a:prstGeom prst="rect">
            <a:avLst/>
          </a:prstGeom>
        </p:spPr>
        <p:txBody>
          <a:bodyPr/>
          <a:lstStyle/>
          <a:p>
            <a:pPr/>
            <a:r>
              <a:t>标题文本</a:t>
            </a:r>
          </a:p>
        </p:txBody>
      </p:sp>
      <p:sp>
        <p:nvSpPr>
          <p:cNvPr id="31" name="幻灯片编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照片 - 垂直">
    <p:spTree>
      <p:nvGrpSpPr>
        <p:cNvPr id="1" name=""/>
        <p:cNvGrpSpPr/>
        <p:nvPr/>
      </p:nvGrpSpPr>
      <p:grpSpPr>
        <a:xfrm>
          <a:off x="0" y="0"/>
          <a:ext cx="0" cy="0"/>
          <a:chOff x="0" y="0"/>
          <a:chExt cx="0" cy="0"/>
        </a:xfrm>
      </p:grpSpPr>
      <p:sp>
        <p:nvSpPr>
          <p:cNvPr id="38" name="图像"/>
          <p:cNvSpPr/>
          <p:nvPr>
            <p:ph type="pic" idx="21"/>
          </p:nvPr>
        </p:nvSpPr>
        <p:spPr>
          <a:xfrm>
            <a:off x="7950200" y="1104900"/>
            <a:ext cx="17259302" cy="11506201"/>
          </a:xfrm>
          <a:prstGeom prst="rect">
            <a:avLst/>
          </a:prstGeom>
        </p:spPr>
        <p:txBody>
          <a:bodyPr lIns="91439" tIns="45719" rIns="91439" bIns="45719" anchor="t">
            <a:noAutofit/>
          </a:bodyPr>
          <a:lstStyle/>
          <a:p>
            <a:pPr/>
          </a:p>
        </p:txBody>
      </p:sp>
      <p:sp>
        <p:nvSpPr>
          <p:cNvPr id="39" name="标题文本"/>
          <p:cNvSpPr txBox="1"/>
          <p:nvPr>
            <p:ph type="title"/>
          </p:nvPr>
        </p:nvSpPr>
        <p:spPr>
          <a:xfrm>
            <a:off x="1651000" y="952500"/>
            <a:ext cx="10223500" cy="5549900"/>
          </a:xfrm>
          <a:prstGeom prst="rect">
            <a:avLst/>
          </a:prstGeom>
        </p:spPr>
        <p:txBody>
          <a:bodyPr anchor="b"/>
          <a:lstStyle>
            <a:lvl1pPr>
              <a:defRPr sz="8400"/>
            </a:lvl1pPr>
          </a:lstStyle>
          <a:p>
            <a:pPr/>
            <a:r>
              <a:t>标题文本</a:t>
            </a:r>
          </a:p>
        </p:txBody>
      </p:sp>
      <p:sp>
        <p:nvSpPr>
          <p:cNvPr id="40" name="正文级别 1…"/>
          <p:cNvSpPr txBox="1"/>
          <p:nvPr>
            <p:ph type="body" sz="quarter" idx="1"/>
          </p:nvPr>
        </p:nvSpPr>
        <p:spPr>
          <a:xfrm>
            <a:off x="1651000" y="6527800"/>
            <a:ext cx="10223500" cy="57277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pPr/>
            <a:r>
              <a:t>正文级别 1</a:t>
            </a:r>
          </a:p>
          <a:p>
            <a:pPr lvl="1"/>
            <a:r>
              <a:t>正文级别 2</a:t>
            </a:r>
          </a:p>
          <a:p>
            <a:pPr lvl="2"/>
            <a:r>
              <a:t>正文级别 3</a:t>
            </a:r>
          </a:p>
          <a:p>
            <a:pPr lvl="3"/>
            <a:r>
              <a:t>正文级别 4</a:t>
            </a:r>
          </a:p>
          <a:p>
            <a:pPr lvl="4"/>
            <a:r>
              <a:t>正文级别 5</a:t>
            </a:r>
          </a:p>
        </p:txBody>
      </p:sp>
      <p:sp>
        <p:nvSpPr>
          <p:cNvPr id="41" name="幻灯片编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标题 - 顶部对齐">
    <p:spTree>
      <p:nvGrpSpPr>
        <p:cNvPr id="1" name=""/>
        <p:cNvGrpSpPr/>
        <p:nvPr/>
      </p:nvGrpSpPr>
      <p:grpSpPr>
        <a:xfrm>
          <a:off x="0" y="0"/>
          <a:ext cx="0" cy="0"/>
          <a:chOff x="0" y="0"/>
          <a:chExt cx="0" cy="0"/>
        </a:xfrm>
      </p:grpSpPr>
      <p:sp>
        <p:nvSpPr>
          <p:cNvPr id="48" name="标题文本"/>
          <p:cNvSpPr txBox="1"/>
          <p:nvPr>
            <p:ph type="title"/>
          </p:nvPr>
        </p:nvSpPr>
        <p:spPr>
          <a:prstGeom prst="rect">
            <a:avLst/>
          </a:prstGeom>
        </p:spPr>
        <p:txBody>
          <a:bodyPr/>
          <a:lstStyle/>
          <a:p>
            <a:pPr/>
            <a:r>
              <a:t>标题文本</a:t>
            </a:r>
          </a:p>
        </p:txBody>
      </p:sp>
      <p:sp>
        <p:nvSpPr>
          <p:cNvPr id="49" name="幻灯片编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标题与项目符号">
    <p:spTree>
      <p:nvGrpSpPr>
        <p:cNvPr id="1" name=""/>
        <p:cNvGrpSpPr/>
        <p:nvPr/>
      </p:nvGrpSpPr>
      <p:grpSpPr>
        <a:xfrm>
          <a:off x="0" y="0"/>
          <a:ext cx="0" cy="0"/>
          <a:chOff x="0" y="0"/>
          <a:chExt cx="0" cy="0"/>
        </a:xfrm>
      </p:grpSpPr>
      <p:sp>
        <p:nvSpPr>
          <p:cNvPr id="56" name="标题文本"/>
          <p:cNvSpPr txBox="1"/>
          <p:nvPr>
            <p:ph type="title"/>
          </p:nvPr>
        </p:nvSpPr>
        <p:spPr>
          <a:prstGeom prst="rect">
            <a:avLst/>
          </a:prstGeom>
        </p:spPr>
        <p:txBody>
          <a:bodyPr/>
          <a:lstStyle/>
          <a:p>
            <a:pPr/>
            <a:r>
              <a:t>标题文本</a:t>
            </a:r>
          </a:p>
        </p:txBody>
      </p:sp>
      <p:sp>
        <p:nvSpPr>
          <p:cNvPr id="57" name="正文级别 1…"/>
          <p:cNvSpPr txBox="1"/>
          <p:nvPr>
            <p:ph type="body" idx="1"/>
          </p:nvPr>
        </p:nvSpPr>
        <p:spPr>
          <a:prstGeom prst="rect">
            <a:avLst/>
          </a:prstGeom>
        </p:spPr>
        <p:txBody>
          <a:bodyPr/>
          <a:lstStyle>
            <a:lvl1pPr>
              <a:defRPr sz="4800"/>
            </a:lvl1pPr>
            <a:lvl2pPr>
              <a:defRPr sz="4800"/>
            </a:lvl2pPr>
            <a:lvl3pPr>
              <a:defRPr sz="4800"/>
            </a:lvl3pPr>
            <a:lvl4pPr>
              <a:defRPr sz="4800"/>
            </a:lvl4pPr>
            <a:lvl5pPr>
              <a:defRPr sz="4800"/>
            </a:lvl5pPr>
          </a:lstStyle>
          <a:p>
            <a:pPr/>
            <a:r>
              <a:t>正文级别 1</a:t>
            </a:r>
          </a:p>
          <a:p>
            <a:pPr lvl="1"/>
            <a:r>
              <a:t>正文级别 2</a:t>
            </a:r>
          </a:p>
          <a:p>
            <a:pPr lvl="2"/>
            <a:r>
              <a:t>正文级别 3</a:t>
            </a:r>
          </a:p>
          <a:p>
            <a:pPr lvl="3"/>
            <a:r>
              <a:t>正文级别 4</a:t>
            </a:r>
          </a:p>
          <a:p>
            <a:pPr lvl="4"/>
            <a:r>
              <a:t>正文级别 5</a:t>
            </a:r>
          </a:p>
        </p:txBody>
      </p:sp>
      <p:sp>
        <p:nvSpPr>
          <p:cNvPr id="58" name="幻灯片编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标题、项目符号与照片">
    <p:spTree>
      <p:nvGrpSpPr>
        <p:cNvPr id="1" name=""/>
        <p:cNvGrpSpPr/>
        <p:nvPr/>
      </p:nvGrpSpPr>
      <p:grpSpPr>
        <a:xfrm>
          <a:off x="0" y="0"/>
          <a:ext cx="0" cy="0"/>
          <a:chOff x="0" y="0"/>
          <a:chExt cx="0" cy="0"/>
        </a:xfrm>
      </p:grpSpPr>
      <p:sp>
        <p:nvSpPr>
          <p:cNvPr id="65" name="图像"/>
          <p:cNvSpPr/>
          <p:nvPr>
            <p:ph type="pic" sz="half" idx="21"/>
          </p:nvPr>
        </p:nvSpPr>
        <p:spPr>
          <a:xfrm>
            <a:off x="10960100" y="3149600"/>
            <a:ext cx="13944600" cy="9296400"/>
          </a:xfrm>
          <a:prstGeom prst="rect">
            <a:avLst/>
          </a:prstGeom>
        </p:spPr>
        <p:txBody>
          <a:bodyPr lIns="91439" tIns="45719" rIns="91439" bIns="45719" anchor="t">
            <a:noAutofit/>
          </a:bodyPr>
          <a:lstStyle/>
          <a:p>
            <a:pPr/>
          </a:p>
        </p:txBody>
      </p:sp>
      <p:sp>
        <p:nvSpPr>
          <p:cNvPr id="66" name="标题文本"/>
          <p:cNvSpPr txBox="1"/>
          <p:nvPr>
            <p:ph type="title"/>
          </p:nvPr>
        </p:nvSpPr>
        <p:spPr>
          <a:prstGeom prst="rect">
            <a:avLst/>
          </a:prstGeom>
        </p:spPr>
        <p:txBody>
          <a:bodyPr/>
          <a:lstStyle/>
          <a:p>
            <a:pPr/>
            <a:r>
              <a:t>标题文本</a:t>
            </a:r>
          </a:p>
        </p:txBody>
      </p:sp>
      <p:sp>
        <p:nvSpPr>
          <p:cNvPr id="67" name="正文级别 1…"/>
          <p:cNvSpPr txBox="1"/>
          <p:nvPr>
            <p:ph type="body" sz="half" idx="1"/>
          </p:nvPr>
        </p:nvSpPr>
        <p:spPr>
          <a:xfrm>
            <a:off x="1689100" y="3149600"/>
            <a:ext cx="10223500" cy="9296400"/>
          </a:xfrm>
          <a:prstGeom prst="rect">
            <a:avLst/>
          </a:prstGeom>
        </p:spPr>
        <p:txBody>
          <a:bodyPr/>
          <a:lstStyle>
            <a:lvl1pPr marL="558800" indent="-558800">
              <a:spcBef>
                <a:spcPts val="4500"/>
              </a:spcBef>
              <a:defRPr sz="3800"/>
            </a:lvl1pPr>
            <a:lvl2pPr marL="1117600" indent="-558800">
              <a:spcBef>
                <a:spcPts val="4500"/>
              </a:spcBef>
              <a:defRPr sz="3800"/>
            </a:lvl2pPr>
            <a:lvl3pPr marL="1676400" indent="-558800">
              <a:spcBef>
                <a:spcPts val="4500"/>
              </a:spcBef>
              <a:defRPr sz="3800"/>
            </a:lvl3pPr>
            <a:lvl4pPr marL="2235200" indent="-558800">
              <a:spcBef>
                <a:spcPts val="4500"/>
              </a:spcBef>
              <a:defRPr sz="3800"/>
            </a:lvl4pPr>
            <a:lvl5pPr marL="2794000" indent="-558800">
              <a:spcBef>
                <a:spcPts val="4500"/>
              </a:spcBef>
              <a:defRPr sz="3800"/>
            </a:lvl5pPr>
          </a:lstStyle>
          <a:p>
            <a:pPr/>
            <a:r>
              <a:t>正文级别 1</a:t>
            </a:r>
          </a:p>
          <a:p>
            <a:pPr lvl="1"/>
            <a:r>
              <a:t>正文级别 2</a:t>
            </a:r>
          </a:p>
          <a:p>
            <a:pPr lvl="2"/>
            <a:r>
              <a:t>正文级别 3</a:t>
            </a:r>
          </a:p>
          <a:p>
            <a:pPr lvl="3"/>
            <a:r>
              <a:t>正文级别 4</a:t>
            </a:r>
          </a:p>
          <a:p>
            <a:pPr lvl="4"/>
            <a:r>
              <a:t>正文级别 5</a:t>
            </a:r>
          </a:p>
        </p:txBody>
      </p:sp>
      <p:sp>
        <p:nvSpPr>
          <p:cNvPr id="68" name="幻灯片编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项目符号">
    <p:spTree>
      <p:nvGrpSpPr>
        <p:cNvPr id="1" name=""/>
        <p:cNvGrpSpPr/>
        <p:nvPr/>
      </p:nvGrpSpPr>
      <p:grpSpPr>
        <a:xfrm>
          <a:off x="0" y="0"/>
          <a:ext cx="0" cy="0"/>
          <a:chOff x="0" y="0"/>
          <a:chExt cx="0" cy="0"/>
        </a:xfrm>
      </p:grpSpPr>
      <p:sp>
        <p:nvSpPr>
          <p:cNvPr id="75" name="正文级别 1…"/>
          <p:cNvSpPr txBox="1"/>
          <p:nvPr>
            <p:ph type="body" idx="1"/>
          </p:nvPr>
        </p:nvSpPr>
        <p:spPr>
          <a:xfrm>
            <a:off x="1689100" y="1778000"/>
            <a:ext cx="21005800" cy="10160000"/>
          </a:xfrm>
          <a:prstGeom prst="rect">
            <a:avLst/>
          </a:prstGeom>
        </p:spPr>
        <p:txBody>
          <a:bodyPr/>
          <a:lstStyle>
            <a:lvl1pPr>
              <a:defRPr sz="4800"/>
            </a:lvl1pPr>
            <a:lvl2pPr>
              <a:defRPr sz="4800"/>
            </a:lvl2pPr>
            <a:lvl3pPr>
              <a:defRPr sz="4800"/>
            </a:lvl3pPr>
            <a:lvl4pPr>
              <a:defRPr sz="4800"/>
            </a:lvl4pPr>
            <a:lvl5pPr>
              <a:defRPr sz="4800"/>
            </a:lvl5pPr>
          </a:lstStyle>
          <a:p>
            <a:pPr/>
            <a:r>
              <a:t>正文级别 1</a:t>
            </a:r>
          </a:p>
          <a:p>
            <a:pPr lvl="1"/>
            <a:r>
              <a:t>正文级别 2</a:t>
            </a:r>
          </a:p>
          <a:p>
            <a:pPr lvl="2"/>
            <a:r>
              <a:t>正文级别 3</a:t>
            </a:r>
          </a:p>
          <a:p>
            <a:pPr lvl="3"/>
            <a:r>
              <a:t>正文级别 4</a:t>
            </a:r>
          </a:p>
          <a:p>
            <a:pPr lvl="4"/>
            <a:r>
              <a:t>正文级别 5</a:t>
            </a:r>
          </a:p>
        </p:txBody>
      </p:sp>
      <p:sp>
        <p:nvSpPr>
          <p:cNvPr id="76" name="幻灯片编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照片 - 3 联">
    <p:spTree>
      <p:nvGrpSpPr>
        <p:cNvPr id="1" name=""/>
        <p:cNvGrpSpPr/>
        <p:nvPr/>
      </p:nvGrpSpPr>
      <p:grpSpPr>
        <a:xfrm>
          <a:off x="0" y="0"/>
          <a:ext cx="0" cy="0"/>
          <a:chOff x="0" y="0"/>
          <a:chExt cx="0" cy="0"/>
        </a:xfrm>
      </p:grpSpPr>
      <p:sp>
        <p:nvSpPr>
          <p:cNvPr id="83" name="图像"/>
          <p:cNvSpPr/>
          <p:nvPr>
            <p:ph type="pic" sz="quarter" idx="21"/>
          </p:nvPr>
        </p:nvSpPr>
        <p:spPr>
          <a:xfrm>
            <a:off x="15681340" y="7035800"/>
            <a:ext cx="8396678" cy="5600700"/>
          </a:xfrm>
          <a:prstGeom prst="rect">
            <a:avLst/>
          </a:prstGeom>
        </p:spPr>
        <p:txBody>
          <a:bodyPr lIns="91439" tIns="45719" rIns="91439" bIns="45719" anchor="t">
            <a:noAutofit/>
          </a:bodyPr>
          <a:lstStyle/>
          <a:p>
            <a:pPr/>
          </a:p>
        </p:txBody>
      </p:sp>
      <p:sp>
        <p:nvSpPr>
          <p:cNvPr id="84" name="图像"/>
          <p:cNvSpPr/>
          <p:nvPr>
            <p:ph type="pic" sz="quarter" idx="22"/>
          </p:nvPr>
        </p:nvSpPr>
        <p:spPr>
          <a:xfrm>
            <a:off x="15290800" y="1130300"/>
            <a:ext cx="8331200" cy="5554134"/>
          </a:xfrm>
          <a:prstGeom prst="rect">
            <a:avLst/>
          </a:prstGeom>
        </p:spPr>
        <p:txBody>
          <a:bodyPr lIns="91439" tIns="45719" rIns="91439" bIns="45719" anchor="t">
            <a:noAutofit/>
          </a:bodyPr>
          <a:lstStyle/>
          <a:p>
            <a:pPr/>
          </a:p>
        </p:txBody>
      </p:sp>
      <p:sp>
        <p:nvSpPr>
          <p:cNvPr id="85" name="图像"/>
          <p:cNvSpPr/>
          <p:nvPr>
            <p:ph type="pic" idx="23"/>
          </p:nvPr>
        </p:nvSpPr>
        <p:spPr>
          <a:xfrm>
            <a:off x="-304800" y="1130300"/>
            <a:ext cx="17202150" cy="11468100"/>
          </a:xfrm>
          <a:prstGeom prst="rect">
            <a:avLst/>
          </a:prstGeom>
        </p:spPr>
        <p:txBody>
          <a:bodyPr lIns="91439" tIns="45719" rIns="91439" bIns="45719" anchor="t">
            <a:noAutofit/>
          </a:bodyPr>
          <a:lstStyle/>
          <a:p>
            <a:pPr/>
          </a:p>
        </p:txBody>
      </p:sp>
      <p:sp>
        <p:nvSpPr>
          <p:cNvPr id="86" name="幻灯片编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标题文本"/>
          <p:cNvSpPr txBox="1"/>
          <p:nvPr>
            <p:ph type="title"/>
          </p:nvPr>
        </p:nvSpPr>
        <p:spPr>
          <a:xfrm>
            <a:off x="1689100" y="355600"/>
            <a:ext cx="21005800" cy="2286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标题文本</a:t>
            </a:r>
          </a:p>
        </p:txBody>
      </p:sp>
      <p:sp>
        <p:nvSpPr>
          <p:cNvPr id="3" name="正文级别 1…"/>
          <p:cNvSpPr txBox="1"/>
          <p:nvPr>
            <p:ph type="body" idx="1"/>
          </p:nvPr>
        </p:nvSpPr>
        <p:spPr>
          <a:xfrm>
            <a:off x="1689100" y="3149600"/>
            <a:ext cx="21005800" cy="9296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正文级别 1</a:t>
            </a:r>
          </a:p>
          <a:p>
            <a:pPr lvl="1"/>
            <a:r>
              <a:t>正文级别 2</a:t>
            </a:r>
          </a:p>
          <a:p>
            <a:pPr lvl="2"/>
            <a:r>
              <a:t>正文级别 3</a:t>
            </a:r>
          </a:p>
          <a:p>
            <a:pPr lvl="3"/>
            <a:r>
              <a:t>正文级别 4</a:t>
            </a:r>
          </a:p>
          <a:p>
            <a:pPr lvl="4"/>
            <a:r>
              <a:t>正文级别 5</a:t>
            </a:r>
          </a:p>
        </p:txBody>
      </p:sp>
      <p:sp>
        <p:nvSpPr>
          <p:cNvPr id="4" name="幻灯片编号"/>
          <p:cNvSpPr txBox="1"/>
          <p:nvPr>
            <p:ph type="sldNum" sz="quarter" idx="2"/>
          </p:nvPr>
        </p:nvSpPr>
        <p:spPr>
          <a:xfrm>
            <a:off x="11959031" y="13081000"/>
            <a:ext cx="453238" cy="461059"/>
          </a:xfrm>
          <a:prstGeom prst="rect">
            <a:avLst/>
          </a:prstGeom>
          <a:ln w="12700">
            <a:miter lim="400000"/>
          </a:ln>
        </p:spPr>
        <p:txBody>
          <a:bodyPr wrap="none" lIns="50800" tIns="50800" rIns="50800" bIns="50800">
            <a:spAutoFit/>
          </a:bodyPr>
          <a:lstStyle>
            <a:lvl1pPr>
              <a:defRPr b="0" sz="2400">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transition xmlns:p14="http://schemas.microsoft.com/office/powerpoint/2010/main" spd="med" advClick="1"/>
  <p:txStyles>
    <p:titleStyle>
      <a:lvl1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1pPr>
      <a:lvl2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2pPr>
      <a:lvl3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3pPr>
      <a:lvl4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4pPr>
      <a:lvl5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5pPr>
      <a:lvl6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6pPr>
      <a:lvl7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7pPr>
      <a:lvl8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8pPr>
      <a:lvl9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9pPr>
    </p:titleStyle>
    <p:bodyStyle>
      <a:lvl1pPr marL="63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1pPr>
      <a:lvl2pPr marL="127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2pPr>
      <a:lvl3pPr marL="190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3pPr>
      <a:lvl4pPr marL="254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4pPr>
      <a:lvl5pPr marL="317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5pPr>
      <a:lvl6pPr marL="381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6pPr>
      <a:lvl7pPr marL="444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7pPr>
      <a:lvl8pPr marL="508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8pPr>
      <a:lvl9pPr marL="571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9pPr>
    </p:bodyStyle>
    <p:otherStyle>
      <a:lvl1pPr marL="0" marR="0" indent="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1pPr>
      <a:lvl2pPr marL="0" marR="0" indent="228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2pPr>
      <a:lvl3pPr marL="0" marR="0" indent="457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3pPr>
      <a:lvl4pPr marL="0" marR="0" indent="685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4pPr>
      <a:lvl5pPr marL="0" marR="0" indent="9144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5pPr>
      <a:lvl6pPr marL="0" marR="0" indent="11430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6pPr>
      <a:lvl7pPr marL="0" marR="0" indent="1371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7pPr>
      <a:lvl8pPr marL="0" marR="0" indent="1600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8pPr>
      <a:lvl9pPr marL="0" marR="0" indent="1828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 Id="rId3" Type="http://schemas.openxmlformats.org/officeDocument/2006/relationships/image" Target="../media/image2.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png"/><Relationship Id="rId3" Type="http://schemas.openxmlformats.org/officeDocument/2006/relationships/image" Target="../media/image6.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jpeg"/><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jpeg"/><Relationship Id="rId6" Type="http://schemas.openxmlformats.org/officeDocument/2006/relationships/image" Target="../media/image9.jpeg"/><Relationship Id="rId7" Type="http://schemas.openxmlformats.org/officeDocument/2006/relationships/image" Target="../media/image10.jpeg"/></Relationships>

</file>

<file path=ppt/slides/_rels/slide1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jpeg"/><Relationship Id="rId3" Type="http://schemas.openxmlformats.org/officeDocument/2006/relationships/image" Target="../media/image11.jpeg"/><Relationship Id="rId4" Type="http://schemas.openxmlformats.org/officeDocument/2006/relationships/image" Target="../media/image12.jpeg"/><Relationship Id="rId5" Type="http://schemas.openxmlformats.org/officeDocument/2006/relationships/image" Target="../media/image13.jpeg"/><Relationship Id="rId6" Type="http://schemas.openxmlformats.org/officeDocument/2006/relationships/image" Target="../media/image3.jpeg"/><Relationship Id="rId7" Type="http://schemas.openxmlformats.org/officeDocument/2006/relationships/image" Target="../media/image14.jpeg"/></Relationships>

</file>

<file path=ppt/slides/_rels/slide19.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5.jpeg"/><Relationship Id="rId3" Type="http://schemas.openxmlformats.org/officeDocument/2006/relationships/image" Target="../media/image16.jpeg"/><Relationship Id="rId4" Type="http://schemas.openxmlformats.org/officeDocument/2006/relationships/image" Target="../media/image17.jpeg"/></Relationships>

</file>

<file path=ppt/slides/_rels/slide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jpeg"/></Relationships>

</file>

<file path=ppt/slides/_rels/slide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jpeg"/><Relationship Id="rId3" Type="http://schemas.openxmlformats.org/officeDocument/2006/relationships/image" Target="../media/image3.jpeg"/></Relationships>

</file>

<file path=ppt/slides/_rels/slide8.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28" name="52bd86f59dfcddf2766be7eab3d5a585.jpg.png" descr="52bd86f59dfcddf2766be7eab3d5a585.jpg.png"/>
          <p:cNvPicPr>
            <a:picLocks noChangeAspect="1"/>
          </p:cNvPicPr>
          <p:nvPr/>
        </p:nvPicPr>
        <p:blipFill>
          <a:blip r:embed="rId2">
            <a:extLst/>
          </a:blip>
          <a:srcRect l="0" t="0" r="17961" b="0"/>
          <a:stretch>
            <a:fillRect/>
          </a:stretch>
        </p:blipFill>
        <p:spPr>
          <a:xfrm>
            <a:off x="13805140" y="4635416"/>
            <a:ext cx="10652570" cy="9095222"/>
          </a:xfrm>
          <a:prstGeom prst="rect">
            <a:avLst/>
          </a:prstGeom>
          <a:ln w="12700">
            <a:miter lim="400000"/>
          </a:ln>
        </p:spPr>
      </p:pic>
      <p:sp>
        <p:nvSpPr>
          <p:cNvPr id="129" name="企业精细化运营"/>
          <p:cNvSpPr txBox="1"/>
          <p:nvPr/>
        </p:nvSpPr>
        <p:spPr>
          <a:xfrm>
            <a:off x="149106" y="3514325"/>
            <a:ext cx="11671301" cy="2413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3000">
                <a:solidFill>
                  <a:schemeClr val="accent1">
                    <a:hueOff val="114395"/>
                    <a:lumOff val="-24975"/>
                  </a:schemeClr>
                </a:solidFill>
              </a:defRPr>
            </a:lvl1pPr>
          </a:lstStyle>
          <a:p>
            <a:pPr/>
            <a:r>
              <a:t>企业精细化运营</a:t>
            </a:r>
          </a:p>
        </p:txBody>
      </p:sp>
      <p:sp>
        <p:nvSpPr>
          <p:cNvPr id="130" name="组织精健化  管理精细化  经营精益化"/>
          <p:cNvSpPr txBox="1"/>
          <p:nvPr/>
        </p:nvSpPr>
        <p:spPr>
          <a:xfrm>
            <a:off x="193513" y="5731170"/>
            <a:ext cx="12391645" cy="1168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6000">
                <a:solidFill>
                  <a:schemeClr val="accent1">
                    <a:hueOff val="114395"/>
                    <a:lumOff val="-24975"/>
                  </a:schemeClr>
                </a:solidFill>
              </a:defRPr>
            </a:lvl1pPr>
          </a:lstStyle>
          <a:p>
            <a:pPr/>
            <a:r>
              <a:t>组织精健化  管理精细化  经营精益化</a:t>
            </a:r>
          </a:p>
        </p:txBody>
      </p:sp>
      <p:sp>
        <p:nvSpPr>
          <p:cNvPr id="131" name="线条"/>
          <p:cNvSpPr/>
          <p:nvPr/>
        </p:nvSpPr>
        <p:spPr>
          <a:xfrm flipV="1">
            <a:off x="4230437" y="5876714"/>
            <a:ext cx="1" cy="877313"/>
          </a:xfrm>
          <a:prstGeom prst="line">
            <a:avLst/>
          </a:prstGeom>
          <a:ln w="76200">
            <a:solidFill>
              <a:schemeClr val="accent1">
                <a:hueOff val="114395"/>
                <a:lumOff val="-24975"/>
              </a:schemeClr>
            </a:solidFill>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32" name="线条"/>
          <p:cNvSpPr/>
          <p:nvPr/>
        </p:nvSpPr>
        <p:spPr>
          <a:xfrm flipV="1">
            <a:off x="8484464" y="5876714"/>
            <a:ext cx="1" cy="877313"/>
          </a:xfrm>
          <a:prstGeom prst="line">
            <a:avLst/>
          </a:prstGeom>
          <a:ln w="76200">
            <a:solidFill>
              <a:schemeClr val="accent1">
                <a:hueOff val="114395"/>
                <a:lumOff val="-24975"/>
              </a:schemeClr>
            </a:solidFill>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33" name="沙盘模拟助推组织变革系列定制产品"/>
          <p:cNvSpPr txBox="1"/>
          <p:nvPr/>
        </p:nvSpPr>
        <p:spPr>
          <a:xfrm>
            <a:off x="273865" y="3083552"/>
            <a:ext cx="6210301" cy="635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chemeClr val="accent1">
                    <a:hueOff val="114395"/>
                    <a:lumOff val="-24975"/>
                  </a:schemeClr>
                </a:solidFill>
              </a:defRPr>
            </a:lvl1pPr>
          </a:lstStyle>
          <a:p>
            <a:pPr/>
            <a:r>
              <a:t>沙盘模拟助推组织变革系列定制产品</a:t>
            </a:r>
          </a:p>
        </p:txBody>
      </p:sp>
      <p:sp>
        <p:nvSpPr>
          <p:cNvPr id="134" name="文本框 15"/>
          <p:cNvSpPr txBox="1"/>
          <p:nvPr/>
        </p:nvSpPr>
        <p:spPr>
          <a:xfrm>
            <a:off x="1616731" y="2387075"/>
            <a:ext cx="4314646" cy="703573"/>
          </a:xfrm>
          <a:prstGeom prst="rect">
            <a:avLst/>
          </a:prstGeom>
          <a:ln w="12700">
            <a:miter lim="400000"/>
          </a:ln>
          <a:extLst>
            <a:ext uri="{C572A759-6A51-4108-AA02-DFA0A04FC94B}">
              <ma14:wrappingTextBoxFlag xmlns:ma14="http://schemas.microsoft.com/office/mac/drawingml/2011/main" val="1"/>
            </a:ext>
          </a:extLst>
        </p:spPr>
        <p:txBody>
          <a:bodyPr lIns="34286" tIns="34286" rIns="34286" bIns="34286">
            <a:spAutoFit/>
          </a:bodyPr>
          <a:lstStyle>
            <a:lvl1pPr defTabSz="685800">
              <a:defRPr sz="3600">
                <a:solidFill>
                  <a:schemeClr val="accent1">
                    <a:hueOff val="114395"/>
                    <a:lumOff val="-24975"/>
                  </a:schemeClr>
                </a:solidFill>
                <a:latin typeface="方正黑体简体"/>
                <a:ea typeface="方正黑体简体"/>
                <a:cs typeface="方正黑体简体"/>
                <a:sym typeface="方正黑体简体"/>
              </a:defRPr>
            </a:lvl1pPr>
          </a:lstStyle>
          <a:p>
            <a:pPr/>
            <a:r>
              <a:t>职场模拟器原创沙盘</a:t>
            </a:r>
          </a:p>
        </p:txBody>
      </p:sp>
      <p:pic>
        <p:nvPicPr>
          <p:cNvPr id="135" name="屏幕快照 2020-03-07 20.18.22.png" descr="屏幕快照 2020-03-07 20.18.22.png"/>
          <p:cNvPicPr>
            <a:picLocks noChangeAspect="1"/>
          </p:cNvPicPr>
          <p:nvPr/>
        </p:nvPicPr>
        <p:blipFill>
          <a:blip r:embed="rId3">
            <a:extLst/>
          </a:blip>
          <a:srcRect l="19400" t="5449" r="17788" b="28085"/>
          <a:stretch>
            <a:fillRect/>
          </a:stretch>
        </p:blipFill>
        <p:spPr>
          <a:xfrm>
            <a:off x="143290" y="1764870"/>
            <a:ext cx="1288739" cy="1288895"/>
          </a:xfrm>
          <a:custGeom>
            <a:avLst/>
            <a:gdLst/>
            <a:ahLst/>
            <a:cxnLst>
              <a:cxn ang="0">
                <a:pos x="wd2" y="hd2"/>
              </a:cxn>
              <a:cxn ang="5400000">
                <a:pos x="wd2" y="hd2"/>
              </a:cxn>
              <a:cxn ang="10800000">
                <a:pos x="wd2" y="hd2"/>
              </a:cxn>
              <a:cxn ang="16200000">
                <a:pos x="wd2" y="hd2"/>
              </a:cxn>
            </a:cxnLst>
            <a:rect l="0" t="0" r="r" b="b"/>
            <a:pathLst>
              <a:path w="19679" h="20595" fill="norm" stroke="1" extrusionOk="0">
                <a:moveTo>
                  <a:pt x="9839" y="0"/>
                </a:moveTo>
                <a:cubicBezTo>
                  <a:pt x="7321" y="0"/>
                  <a:pt x="4803" y="1008"/>
                  <a:pt x="2882" y="3019"/>
                </a:cubicBezTo>
                <a:cubicBezTo>
                  <a:pt x="-961" y="7040"/>
                  <a:pt x="-961" y="13557"/>
                  <a:pt x="2882" y="17579"/>
                </a:cubicBezTo>
                <a:cubicBezTo>
                  <a:pt x="6725" y="21600"/>
                  <a:pt x="12953" y="21600"/>
                  <a:pt x="16796" y="17579"/>
                </a:cubicBezTo>
                <a:cubicBezTo>
                  <a:pt x="20639" y="13557"/>
                  <a:pt x="20639" y="7040"/>
                  <a:pt x="16796" y="3019"/>
                </a:cubicBezTo>
                <a:cubicBezTo>
                  <a:pt x="14875" y="1008"/>
                  <a:pt x="12357" y="0"/>
                  <a:pt x="9839" y="0"/>
                </a:cubicBezTo>
                <a:close/>
              </a:path>
            </a:pathLst>
          </a:cu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4" presetID="2" grpId="1" fill="hold">
                                  <p:stCondLst>
                                    <p:cond delay="0"/>
                                  </p:stCondLst>
                                  <p:iterate type="el" backwards="0">
                                    <p:tmAbs val="0"/>
                                  </p:iterate>
                                  <p:childTnLst>
                                    <p:set>
                                      <p:cBhvr>
                                        <p:cTn id="6" fill="hold"/>
                                        <p:tgtEl>
                                          <p:spTgt spid="134"/>
                                        </p:tgtEl>
                                        <p:attrNameLst>
                                          <p:attrName>style.visibility</p:attrName>
                                        </p:attrNameLst>
                                      </p:cBhvr>
                                      <p:to>
                                        <p:strVal val="visible"/>
                                      </p:to>
                                    </p:set>
                                    <p:anim calcmode="lin" valueType="num">
                                      <p:cBhvr>
                                        <p:cTn id="7" dur="500" fill="hold"/>
                                        <p:tgtEl>
                                          <p:spTgt spid="134"/>
                                        </p:tgtEl>
                                        <p:attrNameLst>
                                          <p:attrName>ppt_x</p:attrName>
                                        </p:attrNameLst>
                                      </p:cBhvr>
                                      <p:tavLst>
                                        <p:tav tm="0">
                                          <p:val>
                                            <p:strVal val="#ppt_x"/>
                                          </p:val>
                                        </p:tav>
                                        <p:tav tm="100000">
                                          <p:val>
                                            <p:strVal val="#ppt_x"/>
                                          </p:val>
                                        </p:tav>
                                      </p:tavLst>
                                    </p:anim>
                                    <p:anim calcmode="lin" valueType="num">
                                      <p:cBhvr>
                                        <p:cTn id="8" dur="500" fill="hold"/>
                                        <p:tgtEl>
                                          <p:spTgt spid="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34" grpId="1"/>
    </p:bldLst>
  </p:timing>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2" name="矩形"/>
          <p:cNvSpPr/>
          <p:nvPr/>
        </p:nvSpPr>
        <p:spPr>
          <a:xfrm>
            <a:off x="10209" y="593939"/>
            <a:ext cx="835869"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03" name="沙盘基础逻辑"/>
          <p:cNvSpPr txBox="1"/>
          <p:nvPr/>
        </p:nvSpPr>
        <p:spPr>
          <a:xfrm>
            <a:off x="1645008" y="466939"/>
            <a:ext cx="6210301" cy="1524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000">
                <a:solidFill>
                  <a:schemeClr val="accent1">
                    <a:hueOff val="114395"/>
                    <a:lumOff val="-24975"/>
                  </a:schemeClr>
                </a:solidFill>
              </a:defRPr>
            </a:lvl1pPr>
          </a:lstStyle>
          <a:p>
            <a:pPr/>
            <a:r>
              <a:t>沙盘基础逻辑</a:t>
            </a:r>
          </a:p>
        </p:txBody>
      </p:sp>
      <p:sp>
        <p:nvSpPr>
          <p:cNvPr id="204" name="矩形"/>
          <p:cNvSpPr/>
          <p:nvPr/>
        </p:nvSpPr>
        <p:spPr>
          <a:xfrm>
            <a:off x="932785" y="593939"/>
            <a:ext cx="212071"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05" name="矩形"/>
          <p:cNvSpPr/>
          <p:nvPr/>
        </p:nvSpPr>
        <p:spPr>
          <a:xfrm>
            <a:off x="1214268" y="593939"/>
            <a:ext cx="62550"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06" name="团队沟通"/>
          <p:cNvSpPr/>
          <p:nvPr/>
        </p:nvSpPr>
        <p:spPr>
          <a:xfrm>
            <a:off x="6763508" y="6312999"/>
            <a:ext cx="2918301" cy="1090001"/>
          </a:xfrm>
          <a:prstGeom prst="roundRect">
            <a:avLst>
              <a:gd name="adj" fmla="val 17477"/>
            </a:avLst>
          </a:prstGeom>
          <a:solidFill>
            <a:schemeClr val="accent1">
              <a:hueOff val="114395"/>
              <a:lumOff val="-24975"/>
            </a:schemeClr>
          </a:solidFill>
          <a:ln w="12700">
            <a:miter lim="400000"/>
          </a:ln>
          <a:extLst>
            <a:ext uri="{C572A759-6A51-4108-AA02-DFA0A04FC94B}">
              <ma14:wrappingTextBoxFlag xmlns:ma14="http://schemas.microsoft.com/office/mac/drawingml/2011/main" val="1"/>
            </a:ext>
          </a:extLst>
        </p:spPr>
        <p:txBody>
          <a:bodyPr lIns="0" tIns="0" rIns="0" bIns="0" anchor="ctr"/>
          <a:lstStyle>
            <a:lvl1pPr>
              <a:defRPr b="0" sz="3200">
                <a:solidFill>
                  <a:srgbClr val="FFFFFF"/>
                </a:solidFill>
                <a:latin typeface="+mn-lt"/>
                <a:ea typeface="+mn-ea"/>
                <a:cs typeface="+mn-cs"/>
                <a:sym typeface="Helvetica Neue Medium"/>
              </a:defRPr>
            </a:lvl1pPr>
          </a:lstStyle>
          <a:p>
            <a:pPr/>
            <a:r>
              <a:t>团队沟通</a:t>
            </a:r>
          </a:p>
        </p:txBody>
      </p:sp>
      <p:sp>
        <p:nvSpPr>
          <p:cNvPr id="207" name="员工管理"/>
          <p:cNvSpPr/>
          <p:nvPr/>
        </p:nvSpPr>
        <p:spPr>
          <a:xfrm>
            <a:off x="10732849" y="8875670"/>
            <a:ext cx="2918302" cy="1090001"/>
          </a:xfrm>
          <a:prstGeom prst="roundRect">
            <a:avLst>
              <a:gd name="adj" fmla="val 17477"/>
            </a:avLst>
          </a:prstGeom>
          <a:solidFill>
            <a:schemeClr val="accent1">
              <a:hueOff val="114395"/>
              <a:lumOff val="-24975"/>
            </a:schemeClr>
          </a:solidFill>
          <a:ln w="12700">
            <a:miter lim="400000"/>
          </a:ln>
          <a:extLst>
            <a:ext uri="{C572A759-6A51-4108-AA02-DFA0A04FC94B}">
              <ma14:wrappingTextBoxFlag xmlns:ma14="http://schemas.microsoft.com/office/mac/drawingml/2011/main" val="1"/>
            </a:ext>
          </a:extLst>
        </p:spPr>
        <p:txBody>
          <a:bodyPr lIns="0" tIns="0" rIns="0" bIns="0" anchor="ctr"/>
          <a:lstStyle>
            <a:lvl1pPr>
              <a:defRPr b="0" sz="3200">
                <a:solidFill>
                  <a:srgbClr val="FFFFFF"/>
                </a:solidFill>
                <a:latin typeface="+mn-lt"/>
                <a:ea typeface="+mn-ea"/>
                <a:cs typeface="+mn-cs"/>
                <a:sym typeface="Helvetica Neue Medium"/>
              </a:defRPr>
            </a:lvl1pPr>
          </a:lstStyle>
          <a:p>
            <a:pPr/>
            <a:r>
              <a:t>员工管理</a:t>
            </a:r>
          </a:p>
        </p:txBody>
      </p:sp>
      <p:sp>
        <p:nvSpPr>
          <p:cNvPr id="208" name="目标计划"/>
          <p:cNvSpPr/>
          <p:nvPr/>
        </p:nvSpPr>
        <p:spPr>
          <a:xfrm>
            <a:off x="14702190" y="6312999"/>
            <a:ext cx="2918302" cy="1090001"/>
          </a:xfrm>
          <a:prstGeom prst="roundRect">
            <a:avLst>
              <a:gd name="adj" fmla="val 17477"/>
            </a:avLst>
          </a:prstGeom>
          <a:solidFill>
            <a:schemeClr val="accent1">
              <a:hueOff val="114395"/>
              <a:lumOff val="-24975"/>
            </a:schemeClr>
          </a:solidFill>
          <a:ln w="12700">
            <a:miter lim="400000"/>
          </a:ln>
          <a:extLst>
            <a:ext uri="{C572A759-6A51-4108-AA02-DFA0A04FC94B}">
              <ma14:wrappingTextBoxFlag xmlns:ma14="http://schemas.microsoft.com/office/mac/drawingml/2011/main" val="1"/>
            </a:ext>
          </a:extLst>
        </p:spPr>
        <p:txBody>
          <a:bodyPr lIns="0" tIns="0" rIns="0" bIns="0" anchor="ctr"/>
          <a:lstStyle>
            <a:lvl1pPr>
              <a:defRPr b="0" sz="3200">
                <a:solidFill>
                  <a:srgbClr val="FFFFFF"/>
                </a:solidFill>
                <a:latin typeface="+mn-lt"/>
                <a:ea typeface="+mn-ea"/>
                <a:cs typeface="+mn-cs"/>
                <a:sym typeface="Helvetica Neue Medium"/>
              </a:defRPr>
            </a:lvl1pPr>
          </a:lstStyle>
          <a:p>
            <a:pPr/>
            <a:r>
              <a:t>目标计划</a:t>
            </a:r>
          </a:p>
        </p:txBody>
      </p:sp>
      <p:sp>
        <p:nvSpPr>
          <p:cNvPr id="209" name="生产线管理"/>
          <p:cNvSpPr/>
          <p:nvPr/>
        </p:nvSpPr>
        <p:spPr>
          <a:xfrm>
            <a:off x="10732849" y="3750329"/>
            <a:ext cx="2918302" cy="1090001"/>
          </a:xfrm>
          <a:prstGeom prst="roundRect">
            <a:avLst>
              <a:gd name="adj" fmla="val 17477"/>
            </a:avLst>
          </a:prstGeom>
          <a:solidFill>
            <a:schemeClr val="accent1">
              <a:hueOff val="114395"/>
              <a:lumOff val="-24975"/>
            </a:schemeClr>
          </a:solidFill>
          <a:ln w="12700">
            <a:miter lim="400000"/>
          </a:ln>
          <a:extLst>
            <a:ext uri="{C572A759-6A51-4108-AA02-DFA0A04FC94B}">
              <ma14:wrappingTextBoxFlag xmlns:ma14="http://schemas.microsoft.com/office/mac/drawingml/2011/main" val="1"/>
            </a:ext>
          </a:extLst>
        </p:spPr>
        <p:txBody>
          <a:bodyPr lIns="0" tIns="0" rIns="0" bIns="0" anchor="ctr"/>
          <a:lstStyle>
            <a:lvl1pPr>
              <a:defRPr b="0" sz="3200">
                <a:solidFill>
                  <a:srgbClr val="FFFFFF"/>
                </a:solidFill>
                <a:latin typeface="+mn-lt"/>
                <a:ea typeface="+mn-ea"/>
                <a:cs typeface="+mn-cs"/>
                <a:sym typeface="Helvetica Neue Medium"/>
              </a:defRPr>
            </a:lvl1pPr>
          </a:lstStyle>
          <a:p>
            <a:pPr/>
            <a:r>
              <a:t>生产线管理</a:t>
            </a:r>
          </a:p>
        </p:txBody>
      </p:sp>
      <p:sp>
        <p:nvSpPr>
          <p:cNvPr id="210" name="安全生产…"/>
          <p:cNvSpPr txBox="1"/>
          <p:nvPr/>
        </p:nvSpPr>
        <p:spPr>
          <a:xfrm>
            <a:off x="11372850" y="1816112"/>
            <a:ext cx="1638301" cy="1701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a:solidFill>
                  <a:schemeClr val="accent1">
                    <a:hueOff val="114395"/>
                    <a:lumOff val="-24975"/>
                  </a:schemeClr>
                </a:solidFill>
              </a:defRPr>
            </a:pPr>
            <a:r>
              <a:t>安全生产</a:t>
            </a:r>
          </a:p>
          <a:p>
            <a:pPr>
              <a:defRPr>
                <a:solidFill>
                  <a:schemeClr val="accent1">
                    <a:hueOff val="114395"/>
                    <a:lumOff val="-24975"/>
                  </a:schemeClr>
                </a:solidFill>
              </a:defRPr>
            </a:pPr>
            <a:r>
              <a:t>质量品控</a:t>
            </a:r>
          </a:p>
          <a:p>
            <a:pPr>
              <a:defRPr>
                <a:solidFill>
                  <a:schemeClr val="accent1">
                    <a:hueOff val="114395"/>
                    <a:lumOff val="-24975"/>
                  </a:schemeClr>
                </a:solidFill>
              </a:defRPr>
            </a:pPr>
            <a:r>
              <a:t>成本控制</a:t>
            </a:r>
          </a:p>
        </p:txBody>
      </p:sp>
      <p:sp>
        <p:nvSpPr>
          <p:cNvPr id="211" name="时间管理…"/>
          <p:cNvSpPr txBox="1"/>
          <p:nvPr/>
        </p:nvSpPr>
        <p:spPr>
          <a:xfrm>
            <a:off x="17867972" y="6044375"/>
            <a:ext cx="1638301" cy="162725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a:solidFill>
                  <a:schemeClr val="accent1">
                    <a:hueOff val="114395"/>
                    <a:lumOff val="-24975"/>
                  </a:schemeClr>
                </a:solidFill>
              </a:defRPr>
            </a:pPr>
            <a:r>
              <a:t>时间管理</a:t>
            </a:r>
          </a:p>
          <a:p>
            <a:pPr>
              <a:defRPr>
                <a:solidFill>
                  <a:schemeClr val="accent1">
                    <a:hueOff val="114395"/>
                    <a:lumOff val="-24975"/>
                  </a:schemeClr>
                </a:solidFill>
              </a:defRPr>
            </a:pPr>
            <a:r>
              <a:t>合理分工</a:t>
            </a:r>
          </a:p>
          <a:p>
            <a:pPr>
              <a:defRPr>
                <a:solidFill>
                  <a:schemeClr val="accent1">
                    <a:hueOff val="114395"/>
                    <a:lumOff val="-24975"/>
                  </a:schemeClr>
                </a:solidFill>
              </a:defRPr>
            </a:pPr>
            <a:r>
              <a:t>PDCA</a:t>
            </a:r>
          </a:p>
        </p:txBody>
      </p:sp>
      <p:sp>
        <p:nvSpPr>
          <p:cNvPr id="212" name="技能提升…"/>
          <p:cNvSpPr txBox="1"/>
          <p:nvPr/>
        </p:nvSpPr>
        <p:spPr>
          <a:xfrm>
            <a:off x="11372850" y="10101929"/>
            <a:ext cx="1638301" cy="1701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a:solidFill>
                  <a:schemeClr val="accent1">
                    <a:hueOff val="114395"/>
                    <a:lumOff val="-24975"/>
                  </a:schemeClr>
                </a:solidFill>
              </a:defRPr>
            </a:pPr>
            <a:r>
              <a:t>技能提升</a:t>
            </a:r>
          </a:p>
          <a:p>
            <a:pPr>
              <a:defRPr>
                <a:solidFill>
                  <a:schemeClr val="accent1">
                    <a:hueOff val="114395"/>
                    <a:lumOff val="-24975"/>
                  </a:schemeClr>
                </a:solidFill>
              </a:defRPr>
            </a:pPr>
            <a:r>
              <a:t>通用人才</a:t>
            </a:r>
          </a:p>
          <a:p>
            <a:pPr>
              <a:defRPr>
                <a:solidFill>
                  <a:schemeClr val="accent1">
                    <a:hueOff val="114395"/>
                    <a:lumOff val="-24975"/>
                  </a:schemeClr>
                </a:solidFill>
              </a:defRPr>
            </a:pPr>
            <a:r>
              <a:t>经验萃取</a:t>
            </a:r>
          </a:p>
        </p:txBody>
      </p:sp>
      <p:sp>
        <p:nvSpPr>
          <p:cNvPr id="213" name="向上沟通…"/>
          <p:cNvSpPr txBox="1"/>
          <p:nvPr/>
        </p:nvSpPr>
        <p:spPr>
          <a:xfrm>
            <a:off x="4859584" y="6007099"/>
            <a:ext cx="1638301" cy="1701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a:solidFill>
                  <a:schemeClr val="accent1">
                    <a:hueOff val="114395"/>
                    <a:lumOff val="-24975"/>
                  </a:schemeClr>
                </a:solidFill>
              </a:defRPr>
            </a:pPr>
            <a:r>
              <a:t>向上沟通</a:t>
            </a:r>
          </a:p>
          <a:p>
            <a:pPr>
              <a:defRPr>
                <a:solidFill>
                  <a:schemeClr val="accent1">
                    <a:hueOff val="114395"/>
                    <a:lumOff val="-24975"/>
                  </a:schemeClr>
                </a:solidFill>
              </a:defRPr>
            </a:pPr>
            <a:r>
              <a:t>平行沟通</a:t>
            </a:r>
          </a:p>
          <a:p>
            <a:pPr>
              <a:defRPr>
                <a:solidFill>
                  <a:schemeClr val="accent1">
                    <a:hueOff val="114395"/>
                    <a:lumOff val="-24975"/>
                  </a:schemeClr>
                </a:solidFill>
              </a:defRPr>
            </a:pPr>
            <a:r>
              <a:t>向下沟通</a:t>
            </a:r>
          </a:p>
        </p:txBody>
      </p:sp>
      <p:sp>
        <p:nvSpPr>
          <p:cNvPr id="214" name="三精管理"/>
          <p:cNvSpPr/>
          <p:nvPr/>
        </p:nvSpPr>
        <p:spPr>
          <a:xfrm>
            <a:off x="11182350" y="5952671"/>
            <a:ext cx="2019300" cy="2019301"/>
          </a:xfrm>
          <a:prstGeom prst="ellipse">
            <a:avLst/>
          </a:prstGeom>
          <a:ln w="76200">
            <a:solidFill>
              <a:schemeClr val="accent1">
                <a:hueOff val="114395"/>
                <a:lumOff val="-24975"/>
              </a:schemeClr>
            </a:solidFill>
            <a:miter lim="400000"/>
          </a:ln>
          <a:extLst>
            <a:ext uri="{C572A759-6A51-4108-AA02-DFA0A04FC94B}">
              <ma14:wrappingTextBoxFlag xmlns:ma14="http://schemas.microsoft.com/office/mac/drawingml/2011/main" val="1"/>
            </a:ext>
          </a:extLst>
        </p:spPr>
        <p:txBody>
          <a:bodyPr lIns="0" tIns="0" rIns="0" bIns="0" anchor="ctr"/>
          <a:lstStyle>
            <a:lvl1pPr>
              <a:defRPr b="0" sz="3200">
                <a:solidFill>
                  <a:schemeClr val="accent1">
                    <a:hueOff val="114395"/>
                    <a:lumOff val="-24975"/>
                  </a:schemeClr>
                </a:solidFill>
                <a:latin typeface="+mn-lt"/>
                <a:ea typeface="+mn-ea"/>
                <a:cs typeface="+mn-cs"/>
                <a:sym typeface="Helvetica Neue Medium"/>
              </a:defRPr>
            </a:lvl1pPr>
          </a:lstStyle>
          <a:p>
            <a:pPr/>
            <a:r>
              <a:t>三精管理</a:t>
            </a:r>
          </a:p>
        </p:txBody>
      </p:sp>
      <p:sp>
        <p:nvSpPr>
          <p:cNvPr id="215" name="线条"/>
          <p:cNvSpPr/>
          <p:nvPr/>
        </p:nvSpPr>
        <p:spPr>
          <a:xfrm>
            <a:off x="9995095" y="6858000"/>
            <a:ext cx="835869" cy="0"/>
          </a:xfrm>
          <a:prstGeom prst="line">
            <a:avLst/>
          </a:prstGeom>
          <a:ln w="76200">
            <a:solidFill>
              <a:schemeClr val="accent1">
                <a:hueOff val="114395"/>
                <a:lumOff val="-24975"/>
              </a:schemeClr>
            </a:solidFill>
            <a:miter lim="400000"/>
            <a:tailEnd type="triangle"/>
          </a:ln>
        </p:spPr>
        <p:txBody>
          <a:bodyPr lIns="0" tIns="0" rIns="0" bIns="0" anchor="ctr"/>
          <a:lstStyle/>
          <a:p>
            <a:pPr>
              <a:defRPr b="0" sz="3200">
                <a:solidFill>
                  <a:srgbClr val="FFFFFF"/>
                </a:solidFill>
                <a:latin typeface="+mn-lt"/>
                <a:ea typeface="+mn-ea"/>
                <a:cs typeface="+mn-cs"/>
                <a:sym typeface="Helvetica Neue Medium"/>
              </a:defRPr>
            </a:pPr>
          </a:p>
        </p:txBody>
      </p:sp>
      <p:sp>
        <p:nvSpPr>
          <p:cNvPr id="216" name="线条"/>
          <p:cNvSpPr/>
          <p:nvPr/>
        </p:nvSpPr>
        <p:spPr>
          <a:xfrm flipH="1">
            <a:off x="13553036" y="6858000"/>
            <a:ext cx="835869" cy="0"/>
          </a:xfrm>
          <a:prstGeom prst="line">
            <a:avLst/>
          </a:prstGeom>
          <a:ln w="76200">
            <a:solidFill>
              <a:schemeClr val="accent1">
                <a:hueOff val="114395"/>
                <a:lumOff val="-24975"/>
              </a:schemeClr>
            </a:solidFill>
            <a:miter lim="400000"/>
            <a:tailEnd type="triangle"/>
          </a:ln>
        </p:spPr>
        <p:txBody>
          <a:bodyPr lIns="0" tIns="0" rIns="0" bIns="0" anchor="ctr"/>
          <a:lstStyle/>
          <a:p>
            <a:pPr>
              <a:defRPr b="0" sz="3200">
                <a:solidFill>
                  <a:srgbClr val="FFFFFF"/>
                </a:solidFill>
                <a:latin typeface="+mn-lt"/>
                <a:ea typeface="+mn-ea"/>
                <a:cs typeface="+mn-cs"/>
                <a:sym typeface="Helvetica Neue Medium"/>
              </a:defRPr>
            </a:pPr>
          </a:p>
        </p:txBody>
      </p:sp>
      <p:sp>
        <p:nvSpPr>
          <p:cNvPr id="217" name="线条"/>
          <p:cNvSpPr/>
          <p:nvPr/>
        </p:nvSpPr>
        <p:spPr>
          <a:xfrm flipV="1">
            <a:off x="12192000" y="8063037"/>
            <a:ext cx="0" cy="676375"/>
          </a:xfrm>
          <a:prstGeom prst="line">
            <a:avLst/>
          </a:prstGeom>
          <a:ln w="76200">
            <a:solidFill>
              <a:schemeClr val="accent1">
                <a:hueOff val="114395"/>
                <a:lumOff val="-24975"/>
              </a:schemeClr>
            </a:solidFill>
            <a:miter lim="400000"/>
            <a:tailEnd type="triangle"/>
          </a:ln>
        </p:spPr>
        <p:txBody>
          <a:bodyPr lIns="0" tIns="0" rIns="0" bIns="0" anchor="ctr"/>
          <a:lstStyle/>
          <a:p>
            <a:pPr>
              <a:defRPr b="0" sz="3200">
                <a:solidFill>
                  <a:srgbClr val="FFFFFF"/>
                </a:solidFill>
                <a:latin typeface="+mn-lt"/>
                <a:ea typeface="+mn-ea"/>
                <a:cs typeface="+mn-cs"/>
                <a:sym typeface="Helvetica Neue Medium"/>
              </a:defRPr>
            </a:pPr>
          </a:p>
        </p:txBody>
      </p:sp>
      <p:sp>
        <p:nvSpPr>
          <p:cNvPr id="218" name="线条"/>
          <p:cNvSpPr/>
          <p:nvPr/>
        </p:nvSpPr>
        <p:spPr>
          <a:xfrm>
            <a:off x="12192000" y="5039263"/>
            <a:ext cx="0" cy="676375"/>
          </a:xfrm>
          <a:prstGeom prst="line">
            <a:avLst/>
          </a:prstGeom>
          <a:ln w="76200">
            <a:solidFill>
              <a:schemeClr val="accent1">
                <a:hueOff val="114395"/>
                <a:lumOff val="-24975"/>
              </a:schemeClr>
            </a:solidFill>
            <a:miter lim="400000"/>
            <a:tailEnd type="triangle"/>
          </a:ln>
        </p:spPr>
        <p:txBody>
          <a:bodyPr lIns="0" tIns="0" rIns="0" bIns="0" anchor="ctr"/>
          <a:lstStyle/>
          <a:p>
            <a:pPr>
              <a:defRPr b="0" sz="3200">
                <a:solidFill>
                  <a:srgbClr val="FFFFFF"/>
                </a:solidFill>
                <a:latin typeface="+mn-lt"/>
                <a:ea typeface="+mn-ea"/>
                <a:cs typeface="+mn-cs"/>
                <a:sym typeface="Helvetica Neue Medium"/>
              </a:defRPr>
            </a:pP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0" name="矩形"/>
          <p:cNvSpPr/>
          <p:nvPr/>
        </p:nvSpPr>
        <p:spPr>
          <a:xfrm>
            <a:off x="10209" y="593939"/>
            <a:ext cx="835869"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21" name="沙盘要素"/>
          <p:cNvSpPr txBox="1"/>
          <p:nvPr/>
        </p:nvSpPr>
        <p:spPr>
          <a:xfrm>
            <a:off x="1645008" y="466939"/>
            <a:ext cx="4178301" cy="1524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000">
                <a:solidFill>
                  <a:schemeClr val="accent1">
                    <a:hueOff val="114395"/>
                    <a:lumOff val="-24975"/>
                  </a:schemeClr>
                </a:solidFill>
              </a:defRPr>
            </a:lvl1pPr>
          </a:lstStyle>
          <a:p>
            <a:pPr/>
            <a:r>
              <a:t>沙盘要素</a:t>
            </a:r>
          </a:p>
        </p:txBody>
      </p:sp>
      <p:sp>
        <p:nvSpPr>
          <p:cNvPr id="222" name="矩形"/>
          <p:cNvSpPr/>
          <p:nvPr/>
        </p:nvSpPr>
        <p:spPr>
          <a:xfrm>
            <a:off x="932785" y="593939"/>
            <a:ext cx="212071"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23" name="矩形"/>
          <p:cNvSpPr/>
          <p:nvPr/>
        </p:nvSpPr>
        <p:spPr>
          <a:xfrm>
            <a:off x="1214268" y="593939"/>
            <a:ext cx="62550"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24" name="环境模拟"/>
          <p:cNvSpPr/>
          <p:nvPr/>
        </p:nvSpPr>
        <p:spPr>
          <a:xfrm>
            <a:off x="6771351" y="3194550"/>
            <a:ext cx="2918301" cy="1090001"/>
          </a:xfrm>
          <a:prstGeom prst="roundRect">
            <a:avLst>
              <a:gd name="adj" fmla="val 17477"/>
            </a:avLst>
          </a:prstGeom>
          <a:solidFill>
            <a:schemeClr val="accent1">
              <a:hueOff val="114395"/>
              <a:lumOff val="-24975"/>
            </a:schemeClr>
          </a:solidFill>
          <a:ln w="12700">
            <a:miter lim="400000"/>
          </a:ln>
          <a:extLst>
            <a:ext uri="{C572A759-6A51-4108-AA02-DFA0A04FC94B}">
              <ma14:wrappingTextBoxFlag xmlns:ma14="http://schemas.microsoft.com/office/mac/drawingml/2011/main" val="1"/>
            </a:ext>
          </a:extLst>
        </p:spPr>
        <p:txBody>
          <a:bodyPr lIns="0" tIns="0" rIns="0" bIns="0" anchor="ctr"/>
          <a:lstStyle>
            <a:lvl1pPr>
              <a:defRPr b="0" sz="3200">
                <a:solidFill>
                  <a:srgbClr val="FFFFFF"/>
                </a:solidFill>
                <a:latin typeface="+mn-lt"/>
                <a:ea typeface="+mn-ea"/>
                <a:cs typeface="+mn-cs"/>
                <a:sym typeface="Helvetica Neue Medium"/>
              </a:defRPr>
            </a:lvl1pPr>
          </a:lstStyle>
          <a:p>
            <a:pPr/>
            <a:r>
              <a:t>环境模拟</a:t>
            </a:r>
          </a:p>
        </p:txBody>
      </p:sp>
      <p:sp>
        <p:nvSpPr>
          <p:cNvPr id="225" name="任务订单：每一轮开始之前都会有任务订单下达，明确各小组将要完成的任务目标。…"/>
          <p:cNvSpPr/>
          <p:nvPr/>
        </p:nvSpPr>
        <p:spPr>
          <a:xfrm>
            <a:off x="5328997" y="4047259"/>
            <a:ext cx="6193893" cy="8220441"/>
          </a:xfrm>
          <a:prstGeom prst="roundRect">
            <a:avLst>
              <a:gd name="adj" fmla="val 6518"/>
            </a:avLst>
          </a:prstGeom>
          <a:ln w="63500">
            <a:solidFill>
              <a:schemeClr val="accent1">
                <a:hueOff val="114395"/>
                <a:lumOff val="-24975"/>
              </a:schemeClr>
            </a:solidFill>
            <a:miter lim="400000"/>
          </a:ln>
          <a:extLst>
            <a:ext uri="{C572A759-6A51-4108-AA02-DFA0A04FC94B}">
              <ma14:wrappingTextBoxFlag xmlns:ma14="http://schemas.microsoft.com/office/mac/drawingml/2011/main" val="1"/>
            </a:ext>
          </a:extLst>
        </p:spPr>
        <p:txBody>
          <a:bodyPr lIns="0" tIns="0" rIns="0" bIns="0" anchor="ctr"/>
          <a:lstStyle/>
          <a:p>
            <a:pPr marL="423333" indent="-423333" algn="l">
              <a:spcBef>
                <a:spcPts val="4000"/>
              </a:spcBef>
              <a:buSzPct val="125000"/>
              <a:buChar char="•"/>
              <a:defRPr b="0" sz="3200">
                <a:solidFill>
                  <a:schemeClr val="accent1">
                    <a:hueOff val="114395"/>
                    <a:lumOff val="-24975"/>
                  </a:schemeClr>
                </a:solidFill>
                <a:latin typeface="+mn-lt"/>
                <a:ea typeface="+mn-ea"/>
                <a:cs typeface="+mn-cs"/>
                <a:sym typeface="Helvetica Neue Medium"/>
              </a:defRPr>
            </a:pPr>
            <a:r>
              <a:t>任务订单：每一轮开始之前都会有任务订单下达，明确各小组将要完成的任务目标。</a:t>
            </a:r>
          </a:p>
          <a:p>
            <a:pPr marL="423333" indent="-423333" algn="l">
              <a:spcBef>
                <a:spcPts val="4000"/>
              </a:spcBef>
              <a:buSzPct val="125000"/>
              <a:buChar char="•"/>
              <a:defRPr b="0" sz="3200">
                <a:solidFill>
                  <a:schemeClr val="accent1">
                    <a:hueOff val="114395"/>
                    <a:lumOff val="-24975"/>
                  </a:schemeClr>
                </a:solidFill>
                <a:latin typeface="+mn-lt"/>
                <a:ea typeface="+mn-ea"/>
                <a:cs typeface="+mn-cs"/>
                <a:sym typeface="Helvetica Neue Medium"/>
              </a:defRPr>
            </a:pPr>
            <a:r>
              <a:t>团队建设：每一季度为一轮，需要从现有资源、人才盘点、质量提升等方面考察“管理者”实战能力</a:t>
            </a:r>
          </a:p>
          <a:p>
            <a:pPr marL="423333" indent="-423333" algn="l">
              <a:spcBef>
                <a:spcPts val="4000"/>
              </a:spcBef>
              <a:buSzPct val="125000"/>
              <a:buChar char="•"/>
              <a:defRPr b="0" sz="3200">
                <a:solidFill>
                  <a:schemeClr val="accent1">
                    <a:hueOff val="114395"/>
                    <a:lumOff val="-24975"/>
                  </a:schemeClr>
                </a:solidFill>
                <a:latin typeface="+mn-lt"/>
                <a:ea typeface="+mn-ea"/>
                <a:cs typeface="+mn-cs"/>
                <a:sym typeface="Helvetica Neue Medium"/>
              </a:defRPr>
            </a:pPr>
            <a:r>
              <a:t>沟通协调：生产任务的不断增加，需要不断和协调各小组之间的关系，让各个流程的小组能够顺利完成目标</a:t>
            </a:r>
          </a:p>
        </p:txBody>
      </p:sp>
      <p:sp>
        <p:nvSpPr>
          <p:cNvPr id="226" name="流程模拟"/>
          <p:cNvSpPr/>
          <p:nvPr/>
        </p:nvSpPr>
        <p:spPr>
          <a:xfrm>
            <a:off x="15074402" y="3194550"/>
            <a:ext cx="2918301" cy="1090001"/>
          </a:xfrm>
          <a:prstGeom prst="roundRect">
            <a:avLst>
              <a:gd name="adj" fmla="val 17477"/>
            </a:avLst>
          </a:prstGeom>
          <a:solidFill>
            <a:schemeClr val="accent1">
              <a:hueOff val="114395"/>
              <a:lumOff val="-24975"/>
            </a:schemeClr>
          </a:solidFill>
          <a:ln w="12700">
            <a:miter lim="400000"/>
          </a:ln>
          <a:extLst>
            <a:ext uri="{C572A759-6A51-4108-AA02-DFA0A04FC94B}">
              <ma14:wrappingTextBoxFlag xmlns:ma14="http://schemas.microsoft.com/office/mac/drawingml/2011/main" val="1"/>
            </a:ext>
          </a:extLst>
        </p:spPr>
        <p:txBody>
          <a:bodyPr lIns="0" tIns="0" rIns="0" bIns="0" anchor="ctr"/>
          <a:lstStyle>
            <a:lvl1pPr>
              <a:defRPr b="0" sz="3200">
                <a:solidFill>
                  <a:srgbClr val="FFFFFF"/>
                </a:solidFill>
                <a:latin typeface="+mn-lt"/>
                <a:ea typeface="+mn-ea"/>
                <a:cs typeface="+mn-cs"/>
                <a:sym typeface="Helvetica Neue Medium"/>
              </a:defRPr>
            </a:lvl1pPr>
          </a:lstStyle>
          <a:p>
            <a:pPr/>
            <a:r>
              <a:t>流程模拟</a:t>
            </a:r>
          </a:p>
        </p:txBody>
      </p:sp>
      <p:sp>
        <p:nvSpPr>
          <p:cNvPr id="227" name="生产制造：生产任务下达后，需要在规定时间内保质保量完成。…"/>
          <p:cNvSpPr/>
          <p:nvPr/>
        </p:nvSpPr>
        <p:spPr>
          <a:xfrm>
            <a:off x="13632048" y="4047259"/>
            <a:ext cx="6193892" cy="8220441"/>
          </a:xfrm>
          <a:prstGeom prst="roundRect">
            <a:avLst>
              <a:gd name="adj" fmla="val 6518"/>
            </a:avLst>
          </a:prstGeom>
          <a:ln w="63500">
            <a:solidFill>
              <a:schemeClr val="accent1">
                <a:hueOff val="114395"/>
                <a:lumOff val="-24975"/>
              </a:schemeClr>
            </a:solidFill>
            <a:miter lim="400000"/>
          </a:ln>
          <a:extLst>
            <a:ext uri="{C572A759-6A51-4108-AA02-DFA0A04FC94B}">
              <ma14:wrappingTextBoxFlag xmlns:ma14="http://schemas.microsoft.com/office/mac/drawingml/2011/main" val="1"/>
            </a:ext>
          </a:extLst>
        </p:spPr>
        <p:txBody>
          <a:bodyPr lIns="0" tIns="0" rIns="0" bIns="0" anchor="ctr"/>
          <a:lstStyle/>
          <a:p>
            <a:pPr marL="423333" indent="-423333" algn="l">
              <a:spcBef>
                <a:spcPts val="1500"/>
              </a:spcBef>
              <a:buSzPct val="125000"/>
              <a:buChar char="•"/>
              <a:defRPr b="0" sz="3200">
                <a:solidFill>
                  <a:schemeClr val="accent1">
                    <a:hueOff val="114395"/>
                    <a:lumOff val="-24975"/>
                  </a:schemeClr>
                </a:solidFill>
                <a:latin typeface="+mn-lt"/>
                <a:ea typeface="+mn-ea"/>
                <a:cs typeface="+mn-cs"/>
                <a:sym typeface="Helvetica Neue Medium"/>
              </a:defRPr>
            </a:pPr>
            <a:r>
              <a:t>生产制造：生产任务下达后，需要在规定时间内保质保量完成。</a:t>
            </a:r>
          </a:p>
          <a:p>
            <a:pPr marL="423333" indent="-423333" algn="l">
              <a:spcBef>
                <a:spcPts val="1500"/>
              </a:spcBef>
              <a:buSzPct val="125000"/>
              <a:buChar char="•"/>
              <a:defRPr b="0" sz="3200">
                <a:solidFill>
                  <a:schemeClr val="accent1">
                    <a:hueOff val="114395"/>
                    <a:lumOff val="-24975"/>
                  </a:schemeClr>
                </a:solidFill>
                <a:latin typeface="+mn-lt"/>
                <a:ea typeface="+mn-ea"/>
                <a:cs typeface="+mn-cs"/>
                <a:sym typeface="Helvetica Neue Medium"/>
              </a:defRPr>
            </a:pPr>
            <a:r>
              <a:t>团队建设：生产任务回不断增加，班组成员能力需要不断提升，才能满足要求</a:t>
            </a:r>
          </a:p>
          <a:p>
            <a:pPr marL="423333" indent="-423333" algn="l">
              <a:spcBef>
                <a:spcPts val="1500"/>
              </a:spcBef>
              <a:buSzPct val="125000"/>
              <a:buChar char="•"/>
              <a:defRPr b="0" sz="3200">
                <a:solidFill>
                  <a:schemeClr val="accent1">
                    <a:hueOff val="114395"/>
                    <a:lumOff val="-24975"/>
                  </a:schemeClr>
                </a:solidFill>
                <a:latin typeface="+mn-lt"/>
                <a:ea typeface="+mn-ea"/>
                <a:cs typeface="+mn-cs"/>
                <a:sym typeface="Helvetica Neue Medium"/>
              </a:defRPr>
            </a:pPr>
            <a:r>
              <a:t>品质控制：流程的不断改造，可以提品质，保产量，流程升级需要协调生产和订单周期</a:t>
            </a:r>
          </a:p>
          <a:p>
            <a:pPr marL="423333" indent="-423333" algn="l">
              <a:spcBef>
                <a:spcPts val="1500"/>
              </a:spcBef>
              <a:buSzPct val="125000"/>
              <a:buChar char="•"/>
              <a:defRPr b="0" sz="3200">
                <a:solidFill>
                  <a:schemeClr val="accent1">
                    <a:hueOff val="114395"/>
                    <a:lumOff val="-24975"/>
                  </a:schemeClr>
                </a:solidFill>
                <a:latin typeface="+mn-lt"/>
                <a:ea typeface="+mn-ea"/>
                <a:cs typeface="+mn-cs"/>
                <a:sym typeface="Helvetica Neue Medium"/>
              </a:defRPr>
            </a:pPr>
            <a:r>
              <a:t>提升绩效：通过PDCA和SDCA双循环，提升绩效</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9" name="矩形"/>
          <p:cNvSpPr/>
          <p:nvPr/>
        </p:nvSpPr>
        <p:spPr>
          <a:xfrm>
            <a:off x="10209" y="593939"/>
            <a:ext cx="835869"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30" name="班组建设模拟"/>
          <p:cNvSpPr txBox="1"/>
          <p:nvPr/>
        </p:nvSpPr>
        <p:spPr>
          <a:xfrm>
            <a:off x="1346229" y="466939"/>
            <a:ext cx="6210301" cy="1524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000">
                <a:solidFill>
                  <a:schemeClr val="accent1">
                    <a:hueOff val="114395"/>
                    <a:lumOff val="-24975"/>
                  </a:schemeClr>
                </a:solidFill>
              </a:defRPr>
            </a:lvl1pPr>
          </a:lstStyle>
          <a:p>
            <a:pPr/>
            <a:r>
              <a:t>班组建设模拟</a:t>
            </a:r>
          </a:p>
        </p:txBody>
      </p:sp>
      <p:sp>
        <p:nvSpPr>
          <p:cNvPr id="231" name="矩形"/>
          <p:cNvSpPr/>
          <p:nvPr/>
        </p:nvSpPr>
        <p:spPr>
          <a:xfrm>
            <a:off x="932785" y="593939"/>
            <a:ext cx="212071"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32" name="矩形"/>
          <p:cNvSpPr/>
          <p:nvPr/>
        </p:nvSpPr>
        <p:spPr>
          <a:xfrm>
            <a:off x="1214268" y="593939"/>
            <a:ext cx="62550"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33" name="圆形"/>
          <p:cNvSpPr/>
          <p:nvPr/>
        </p:nvSpPr>
        <p:spPr>
          <a:xfrm>
            <a:off x="4266662" y="2476394"/>
            <a:ext cx="2340001" cy="2340001"/>
          </a:xfrm>
          <a:prstGeom prst="ellipse">
            <a:avLst/>
          </a:prstGeom>
          <a:solidFill>
            <a:schemeClr val="accent5"/>
          </a:solidFill>
          <a:ln w="12700">
            <a:miter lim="400000"/>
          </a:ln>
        </p:spPr>
        <p:txBody>
          <a:bodyPr lIns="0" tIns="0" rIns="0" bIns="0" anchor="ctr"/>
          <a:lstStyle/>
          <a:p>
            <a:pPr defTabSz="642055">
              <a:defRPr b="0" sz="2400">
                <a:solidFill>
                  <a:srgbClr val="FFFFFF"/>
                </a:solidFill>
                <a:latin typeface="+mn-lt"/>
                <a:ea typeface="+mn-ea"/>
                <a:cs typeface="+mn-cs"/>
                <a:sym typeface="Helvetica Neue Medium"/>
              </a:defRPr>
            </a:pPr>
          </a:p>
        </p:txBody>
      </p:sp>
      <p:sp>
        <p:nvSpPr>
          <p:cNvPr id="234" name="圆形"/>
          <p:cNvSpPr/>
          <p:nvPr/>
        </p:nvSpPr>
        <p:spPr>
          <a:xfrm>
            <a:off x="6698712" y="2476394"/>
            <a:ext cx="2340001" cy="2340001"/>
          </a:xfrm>
          <a:prstGeom prst="ellipse">
            <a:avLst/>
          </a:prstGeom>
          <a:solidFill>
            <a:schemeClr val="accent5"/>
          </a:solidFill>
          <a:ln w="12700">
            <a:miter lim="400000"/>
          </a:ln>
        </p:spPr>
        <p:txBody>
          <a:bodyPr lIns="0" tIns="0" rIns="0" bIns="0" anchor="ctr"/>
          <a:lstStyle/>
          <a:p>
            <a:pPr defTabSz="642055">
              <a:defRPr b="0" sz="2400">
                <a:solidFill>
                  <a:srgbClr val="FFFFFF"/>
                </a:solidFill>
                <a:latin typeface="+mn-lt"/>
                <a:ea typeface="+mn-ea"/>
                <a:cs typeface="+mn-cs"/>
                <a:sym typeface="Helvetica Neue Medium"/>
              </a:defRPr>
            </a:pPr>
          </a:p>
        </p:txBody>
      </p:sp>
      <p:sp>
        <p:nvSpPr>
          <p:cNvPr id="235" name="圆形"/>
          <p:cNvSpPr/>
          <p:nvPr/>
        </p:nvSpPr>
        <p:spPr>
          <a:xfrm>
            <a:off x="9143462" y="2476394"/>
            <a:ext cx="2340001" cy="2340001"/>
          </a:xfrm>
          <a:prstGeom prst="ellipse">
            <a:avLst/>
          </a:prstGeom>
          <a:solidFill>
            <a:schemeClr val="accent5"/>
          </a:solidFill>
          <a:ln w="12700">
            <a:miter lim="400000"/>
          </a:ln>
        </p:spPr>
        <p:txBody>
          <a:bodyPr lIns="0" tIns="0" rIns="0" bIns="0" anchor="ctr"/>
          <a:lstStyle/>
          <a:p>
            <a:pPr defTabSz="642055">
              <a:defRPr b="0" sz="2400">
                <a:solidFill>
                  <a:srgbClr val="FFFFFF"/>
                </a:solidFill>
                <a:latin typeface="+mn-lt"/>
                <a:ea typeface="+mn-ea"/>
                <a:cs typeface="+mn-cs"/>
                <a:sym typeface="Helvetica Neue Medium"/>
              </a:defRPr>
            </a:pPr>
          </a:p>
        </p:txBody>
      </p:sp>
      <p:sp>
        <p:nvSpPr>
          <p:cNvPr id="236" name="圆形"/>
          <p:cNvSpPr/>
          <p:nvPr/>
        </p:nvSpPr>
        <p:spPr>
          <a:xfrm>
            <a:off x="4249987" y="4862696"/>
            <a:ext cx="2340001" cy="2340001"/>
          </a:xfrm>
          <a:prstGeom prst="ellipse">
            <a:avLst/>
          </a:prstGeom>
          <a:solidFill>
            <a:schemeClr val="accent5"/>
          </a:solidFill>
          <a:ln w="12700">
            <a:miter lim="400000"/>
          </a:ln>
        </p:spPr>
        <p:txBody>
          <a:bodyPr lIns="0" tIns="0" rIns="0" bIns="0" anchor="ctr"/>
          <a:lstStyle/>
          <a:p>
            <a:pPr defTabSz="642055">
              <a:defRPr b="0" sz="2400">
                <a:solidFill>
                  <a:srgbClr val="FFFFFF"/>
                </a:solidFill>
                <a:latin typeface="+mn-lt"/>
                <a:ea typeface="+mn-ea"/>
                <a:cs typeface="+mn-cs"/>
                <a:sym typeface="Helvetica Neue Medium"/>
              </a:defRPr>
            </a:pPr>
          </a:p>
        </p:txBody>
      </p:sp>
      <p:sp>
        <p:nvSpPr>
          <p:cNvPr id="237" name="圆形"/>
          <p:cNvSpPr/>
          <p:nvPr/>
        </p:nvSpPr>
        <p:spPr>
          <a:xfrm>
            <a:off x="6682037" y="4862696"/>
            <a:ext cx="2340001" cy="2340001"/>
          </a:xfrm>
          <a:prstGeom prst="ellipse">
            <a:avLst/>
          </a:prstGeom>
          <a:solidFill>
            <a:schemeClr val="accent5"/>
          </a:solidFill>
          <a:ln w="12700">
            <a:miter lim="400000"/>
          </a:ln>
        </p:spPr>
        <p:txBody>
          <a:bodyPr lIns="0" tIns="0" rIns="0" bIns="0" anchor="ctr"/>
          <a:lstStyle/>
          <a:p>
            <a:pPr defTabSz="642055">
              <a:defRPr b="0" sz="2400">
                <a:solidFill>
                  <a:srgbClr val="FFFFFF"/>
                </a:solidFill>
                <a:latin typeface="+mn-lt"/>
                <a:ea typeface="+mn-ea"/>
                <a:cs typeface="+mn-cs"/>
                <a:sym typeface="Helvetica Neue Medium"/>
              </a:defRPr>
            </a:pPr>
          </a:p>
        </p:txBody>
      </p:sp>
      <p:sp>
        <p:nvSpPr>
          <p:cNvPr id="238" name="圆形"/>
          <p:cNvSpPr/>
          <p:nvPr/>
        </p:nvSpPr>
        <p:spPr>
          <a:xfrm>
            <a:off x="9126787" y="4862696"/>
            <a:ext cx="2340001" cy="2340001"/>
          </a:xfrm>
          <a:prstGeom prst="ellipse">
            <a:avLst/>
          </a:prstGeom>
          <a:solidFill>
            <a:schemeClr val="accent5"/>
          </a:solidFill>
          <a:ln w="12700">
            <a:miter lim="400000"/>
          </a:ln>
        </p:spPr>
        <p:txBody>
          <a:bodyPr lIns="0" tIns="0" rIns="0" bIns="0" anchor="ctr"/>
          <a:lstStyle/>
          <a:p>
            <a:pPr defTabSz="642055">
              <a:defRPr b="0" sz="2400">
                <a:solidFill>
                  <a:srgbClr val="FFFFFF"/>
                </a:solidFill>
                <a:latin typeface="+mn-lt"/>
                <a:ea typeface="+mn-ea"/>
                <a:cs typeface="+mn-cs"/>
                <a:sym typeface="Helvetica Neue Medium"/>
              </a:defRPr>
            </a:pPr>
          </a:p>
        </p:txBody>
      </p:sp>
      <p:pic>
        <p:nvPicPr>
          <p:cNvPr id="239" name="预览图_千图网_编号28606262.png" descr="预览图_千图网_编号28606262.png"/>
          <p:cNvPicPr>
            <a:picLocks noChangeAspect="1"/>
          </p:cNvPicPr>
          <p:nvPr/>
        </p:nvPicPr>
        <p:blipFill>
          <a:blip r:embed="rId2">
            <a:extLst/>
          </a:blip>
          <a:srcRect l="53745" t="34832" r="5702" b="34834"/>
          <a:stretch>
            <a:fillRect/>
          </a:stretch>
        </p:blipFill>
        <p:spPr>
          <a:xfrm>
            <a:off x="4335144" y="2544871"/>
            <a:ext cx="2203038" cy="2203046"/>
          </a:xfrm>
          <a:custGeom>
            <a:avLst/>
            <a:gdLst/>
            <a:ahLst/>
            <a:cxnLst>
              <a:cxn ang="0">
                <a:pos x="wd2" y="hd2"/>
              </a:cxn>
              <a:cxn ang="5400000">
                <a:pos x="wd2" y="hd2"/>
              </a:cxn>
              <a:cxn ang="10800000">
                <a:pos x="wd2" y="hd2"/>
              </a:cxn>
              <a:cxn ang="16200000">
                <a:pos x="wd2" y="hd2"/>
              </a:cxn>
            </a:cxnLst>
            <a:rect l="0" t="0" r="r" b="b"/>
            <a:pathLst>
              <a:path w="19679" h="20595" fill="norm" stroke="1" extrusionOk="0">
                <a:moveTo>
                  <a:pt x="9841" y="0"/>
                </a:moveTo>
                <a:cubicBezTo>
                  <a:pt x="7322" y="0"/>
                  <a:pt x="4803" y="1005"/>
                  <a:pt x="2882" y="3016"/>
                </a:cubicBezTo>
                <a:cubicBezTo>
                  <a:pt x="-961" y="7038"/>
                  <a:pt x="-961" y="13557"/>
                  <a:pt x="2882" y="17578"/>
                </a:cubicBezTo>
                <a:cubicBezTo>
                  <a:pt x="6725" y="21600"/>
                  <a:pt x="12953" y="21600"/>
                  <a:pt x="16796" y="17578"/>
                </a:cubicBezTo>
                <a:cubicBezTo>
                  <a:pt x="20639" y="13557"/>
                  <a:pt x="20639" y="7038"/>
                  <a:pt x="16796" y="3016"/>
                </a:cubicBezTo>
                <a:cubicBezTo>
                  <a:pt x="14875" y="1005"/>
                  <a:pt x="12359" y="0"/>
                  <a:pt x="9841" y="0"/>
                </a:cubicBezTo>
                <a:close/>
              </a:path>
            </a:pathLst>
          </a:custGeom>
          <a:ln w="12700">
            <a:miter lim="400000"/>
          </a:ln>
        </p:spPr>
      </p:pic>
      <p:pic>
        <p:nvPicPr>
          <p:cNvPr id="240" name="预览图_千图网_编号28606262.png" descr="预览图_千图网_编号28606262.png"/>
          <p:cNvPicPr>
            <a:picLocks noChangeAspect="1"/>
          </p:cNvPicPr>
          <p:nvPr/>
        </p:nvPicPr>
        <p:blipFill>
          <a:blip r:embed="rId2">
            <a:extLst/>
          </a:blip>
          <a:srcRect l="53978" t="2658" r="5469" b="67009"/>
          <a:stretch>
            <a:fillRect/>
          </a:stretch>
        </p:blipFill>
        <p:spPr>
          <a:xfrm>
            <a:off x="6767194" y="2544871"/>
            <a:ext cx="2203038" cy="2203046"/>
          </a:xfrm>
          <a:custGeom>
            <a:avLst/>
            <a:gdLst/>
            <a:ahLst/>
            <a:cxnLst>
              <a:cxn ang="0">
                <a:pos x="wd2" y="hd2"/>
              </a:cxn>
              <a:cxn ang="5400000">
                <a:pos x="wd2" y="hd2"/>
              </a:cxn>
              <a:cxn ang="10800000">
                <a:pos x="wd2" y="hd2"/>
              </a:cxn>
              <a:cxn ang="16200000">
                <a:pos x="wd2" y="hd2"/>
              </a:cxn>
            </a:cxnLst>
            <a:rect l="0" t="0" r="r" b="b"/>
            <a:pathLst>
              <a:path w="19679" h="20595" fill="norm" stroke="1" extrusionOk="0">
                <a:moveTo>
                  <a:pt x="9841" y="0"/>
                </a:moveTo>
                <a:cubicBezTo>
                  <a:pt x="7322" y="0"/>
                  <a:pt x="4803" y="1005"/>
                  <a:pt x="2882" y="3016"/>
                </a:cubicBezTo>
                <a:cubicBezTo>
                  <a:pt x="-961" y="7038"/>
                  <a:pt x="-961" y="13557"/>
                  <a:pt x="2882" y="17578"/>
                </a:cubicBezTo>
                <a:cubicBezTo>
                  <a:pt x="6725" y="21600"/>
                  <a:pt x="12953" y="21600"/>
                  <a:pt x="16796" y="17578"/>
                </a:cubicBezTo>
                <a:cubicBezTo>
                  <a:pt x="20639" y="13557"/>
                  <a:pt x="20639" y="7038"/>
                  <a:pt x="16796" y="3016"/>
                </a:cubicBezTo>
                <a:cubicBezTo>
                  <a:pt x="14875" y="1005"/>
                  <a:pt x="12359" y="0"/>
                  <a:pt x="9841" y="0"/>
                </a:cubicBezTo>
                <a:close/>
              </a:path>
            </a:pathLst>
          </a:custGeom>
          <a:ln w="12700">
            <a:miter lim="400000"/>
          </a:ln>
        </p:spPr>
      </p:pic>
      <p:pic>
        <p:nvPicPr>
          <p:cNvPr id="241" name="预览图_千图网_编号28606262.png" descr="预览图_千图网_编号28606262.png"/>
          <p:cNvPicPr>
            <a:picLocks noChangeAspect="1"/>
          </p:cNvPicPr>
          <p:nvPr/>
        </p:nvPicPr>
        <p:blipFill>
          <a:blip r:embed="rId2">
            <a:extLst/>
          </a:blip>
          <a:srcRect l="4886" t="2483" r="54561" b="67183"/>
          <a:stretch>
            <a:fillRect/>
          </a:stretch>
        </p:blipFill>
        <p:spPr>
          <a:xfrm>
            <a:off x="9211944" y="2544871"/>
            <a:ext cx="2203037" cy="2203046"/>
          </a:xfrm>
          <a:custGeom>
            <a:avLst/>
            <a:gdLst/>
            <a:ahLst/>
            <a:cxnLst>
              <a:cxn ang="0">
                <a:pos x="wd2" y="hd2"/>
              </a:cxn>
              <a:cxn ang="5400000">
                <a:pos x="wd2" y="hd2"/>
              </a:cxn>
              <a:cxn ang="10800000">
                <a:pos x="wd2" y="hd2"/>
              </a:cxn>
              <a:cxn ang="16200000">
                <a:pos x="wd2" y="hd2"/>
              </a:cxn>
            </a:cxnLst>
            <a:rect l="0" t="0" r="r" b="b"/>
            <a:pathLst>
              <a:path w="19679" h="20595" fill="norm" stroke="1" extrusionOk="0">
                <a:moveTo>
                  <a:pt x="9841" y="0"/>
                </a:moveTo>
                <a:cubicBezTo>
                  <a:pt x="7322" y="0"/>
                  <a:pt x="4803" y="1005"/>
                  <a:pt x="2882" y="3016"/>
                </a:cubicBezTo>
                <a:cubicBezTo>
                  <a:pt x="-961" y="7038"/>
                  <a:pt x="-961" y="13557"/>
                  <a:pt x="2882" y="17578"/>
                </a:cubicBezTo>
                <a:cubicBezTo>
                  <a:pt x="6725" y="21600"/>
                  <a:pt x="12953" y="21600"/>
                  <a:pt x="16796" y="17578"/>
                </a:cubicBezTo>
                <a:cubicBezTo>
                  <a:pt x="20639" y="13557"/>
                  <a:pt x="20639" y="7038"/>
                  <a:pt x="16796" y="3016"/>
                </a:cubicBezTo>
                <a:cubicBezTo>
                  <a:pt x="14875" y="1005"/>
                  <a:pt x="12359" y="0"/>
                  <a:pt x="9841" y="0"/>
                </a:cubicBezTo>
                <a:close/>
              </a:path>
            </a:pathLst>
          </a:custGeom>
          <a:ln w="12700">
            <a:miter lim="400000"/>
          </a:ln>
        </p:spPr>
      </p:pic>
      <p:pic>
        <p:nvPicPr>
          <p:cNvPr id="242" name="预览图_千图网_编号28606262.png" descr="预览图_千图网_编号28606262.png"/>
          <p:cNvPicPr>
            <a:picLocks noChangeAspect="1"/>
          </p:cNvPicPr>
          <p:nvPr/>
        </p:nvPicPr>
        <p:blipFill>
          <a:blip r:embed="rId2">
            <a:extLst/>
          </a:blip>
          <a:srcRect l="4886" t="34832" r="54561" b="34834"/>
          <a:stretch>
            <a:fillRect/>
          </a:stretch>
        </p:blipFill>
        <p:spPr>
          <a:xfrm>
            <a:off x="9195269" y="4931173"/>
            <a:ext cx="2203038" cy="2203046"/>
          </a:xfrm>
          <a:custGeom>
            <a:avLst/>
            <a:gdLst/>
            <a:ahLst/>
            <a:cxnLst>
              <a:cxn ang="0">
                <a:pos x="wd2" y="hd2"/>
              </a:cxn>
              <a:cxn ang="5400000">
                <a:pos x="wd2" y="hd2"/>
              </a:cxn>
              <a:cxn ang="10800000">
                <a:pos x="wd2" y="hd2"/>
              </a:cxn>
              <a:cxn ang="16200000">
                <a:pos x="wd2" y="hd2"/>
              </a:cxn>
            </a:cxnLst>
            <a:rect l="0" t="0" r="r" b="b"/>
            <a:pathLst>
              <a:path w="19679" h="20595" fill="norm" stroke="1" extrusionOk="0">
                <a:moveTo>
                  <a:pt x="9841" y="0"/>
                </a:moveTo>
                <a:cubicBezTo>
                  <a:pt x="7322" y="0"/>
                  <a:pt x="4803" y="1005"/>
                  <a:pt x="2882" y="3016"/>
                </a:cubicBezTo>
                <a:cubicBezTo>
                  <a:pt x="-961" y="7038"/>
                  <a:pt x="-961" y="13557"/>
                  <a:pt x="2882" y="17578"/>
                </a:cubicBezTo>
                <a:cubicBezTo>
                  <a:pt x="6725" y="21600"/>
                  <a:pt x="12953" y="21600"/>
                  <a:pt x="16796" y="17578"/>
                </a:cubicBezTo>
                <a:cubicBezTo>
                  <a:pt x="20639" y="13557"/>
                  <a:pt x="20639" y="7038"/>
                  <a:pt x="16796" y="3016"/>
                </a:cubicBezTo>
                <a:cubicBezTo>
                  <a:pt x="14875" y="1005"/>
                  <a:pt x="12359" y="0"/>
                  <a:pt x="9841" y="0"/>
                </a:cubicBezTo>
                <a:close/>
              </a:path>
            </a:pathLst>
          </a:custGeom>
          <a:ln w="12700">
            <a:miter lim="400000"/>
          </a:ln>
        </p:spPr>
      </p:pic>
      <p:pic>
        <p:nvPicPr>
          <p:cNvPr id="243" name="预览图_千图网_编号28606262.png" descr="预览图_千图网_编号28606262.png"/>
          <p:cNvPicPr>
            <a:picLocks noChangeAspect="1"/>
          </p:cNvPicPr>
          <p:nvPr/>
        </p:nvPicPr>
        <p:blipFill>
          <a:blip r:embed="rId2">
            <a:extLst/>
          </a:blip>
          <a:srcRect l="4886" t="66832" r="54561" b="2835"/>
          <a:stretch>
            <a:fillRect/>
          </a:stretch>
        </p:blipFill>
        <p:spPr>
          <a:xfrm>
            <a:off x="6750519" y="4931173"/>
            <a:ext cx="2203038" cy="2203046"/>
          </a:xfrm>
          <a:custGeom>
            <a:avLst/>
            <a:gdLst/>
            <a:ahLst/>
            <a:cxnLst>
              <a:cxn ang="0">
                <a:pos x="wd2" y="hd2"/>
              </a:cxn>
              <a:cxn ang="5400000">
                <a:pos x="wd2" y="hd2"/>
              </a:cxn>
              <a:cxn ang="10800000">
                <a:pos x="wd2" y="hd2"/>
              </a:cxn>
              <a:cxn ang="16200000">
                <a:pos x="wd2" y="hd2"/>
              </a:cxn>
            </a:cxnLst>
            <a:rect l="0" t="0" r="r" b="b"/>
            <a:pathLst>
              <a:path w="19679" h="20595" fill="norm" stroke="1" extrusionOk="0">
                <a:moveTo>
                  <a:pt x="9841" y="0"/>
                </a:moveTo>
                <a:cubicBezTo>
                  <a:pt x="7322" y="0"/>
                  <a:pt x="4803" y="1005"/>
                  <a:pt x="2882" y="3016"/>
                </a:cubicBezTo>
                <a:cubicBezTo>
                  <a:pt x="-961" y="7038"/>
                  <a:pt x="-961" y="13557"/>
                  <a:pt x="2882" y="17578"/>
                </a:cubicBezTo>
                <a:cubicBezTo>
                  <a:pt x="6725" y="21600"/>
                  <a:pt x="12953" y="21600"/>
                  <a:pt x="16796" y="17578"/>
                </a:cubicBezTo>
                <a:cubicBezTo>
                  <a:pt x="20639" y="13557"/>
                  <a:pt x="20639" y="7038"/>
                  <a:pt x="16796" y="3016"/>
                </a:cubicBezTo>
                <a:cubicBezTo>
                  <a:pt x="14875" y="1005"/>
                  <a:pt x="12359" y="0"/>
                  <a:pt x="9841" y="0"/>
                </a:cubicBezTo>
                <a:close/>
              </a:path>
            </a:pathLst>
          </a:custGeom>
          <a:ln w="12700">
            <a:miter lim="400000"/>
          </a:ln>
        </p:spPr>
      </p:pic>
      <p:pic>
        <p:nvPicPr>
          <p:cNvPr id="244" name="预览图_千图网_编号28606262.png" descr="预览图_千图网_编号28606262.png"/>
          <p:cNvPicPr>
            <a:picLocks noChangeAspect="1"/>
          </p:cNvPicPr>
          <p:nvPr/>
        </p:nvPicPr>
        <p:blipFill>
          <a:blip r:embed="rId2">
            <a:extLst/>
          </a:blip>
          <a:srcRect l="53745" t="66832" r="5702" b="2835"/>
          <a:stretch>
            <a:fillRect/>
          </a:stretch>
        </p:blipFill>
        <p:spPr>
          <a:xfrm>
            <a:off x="4318469" y="4931173"/>
            <a:ext cx="2203038" cy="2203046"/>
          </a:xfrm>
          <a:custGeom>
            <a:avLst/>
            <a:gdLst/>
            <a:ahLst/>
            <a:cxnLst>
              <a:cxn ang="0">
                <a:pos x="wd2" y="hd2"/>
              </a:cxn>
              <a:cxn ang="5400000">
                <a:pos x="wd2" y="hd2"/>
              </a:cxn>
              <a:cxn ang="10800000">
                <a:pos x="wd2" y="hd2"/>
              </a:cxn>
              <a:cxn ang="16200000">
                <a:pos x="wd2" y="hd2"/>
              </a:cxn>
            </a:cxnLst>
            <a:rect l="0" t="0" r="r" b="b"/>
            <a:pathLst>
              <a:path w="19679" h="20595" fill="norm" stroke="1" extrusionOk="0">
                <a:moveTo>
                  <a:pt x="9841" y="0"/>
                </a:moveTo>
                <a:cubicBezTo>
                  <a:pt x="7322" y="0"/>
                  <a:pt x="4803" y="1005"/>
                  <a:pt x="2882" y="3016"/>
                </a:cubicBezTo>
                <a:cubicBezTo>
                  <a:pt x="-961" y="7038"/>
                  <a:pt x="-961" y="13557"/>
                  <a:pt x="2882" y="17578"/>
                </a:cubicBezTo>
                <a:cubicBezTo>
                  <a:pt x="6725" y="21600"/>
                  <a:pt x="12953" y="21600"/>
                  <a:pt x="16796" y="17578"/>
                </a:cubicBezTo>
                <a:cubicBezTo>
                  <a:pt x="20639" y="13557"/>
                  <a:pt x="20639" y="7038"/>
                  <a:pt x="16796" y="3016"/>
                </a:cubicBezTo>
                <a:cubicBezTo>
                  <a:pt x="14875" y="1005"/>
                  <a:pt x="12359" y="0"/>
                  <a:pt x="9841" y="0"/>
                </a:cubicBezTo>
                <a:close/>
              </a:path>
            </a:pathLst>
          </a:custGeom>
          <a:ln w="12700">
            <a:miter lim="400000"/>
          </a:ln>
        </p:spPr>
      </p:pic>
      <p:sp>
        <p:nvSpPr>
          <p:cNvPr id="245" name="形状"/>
          <p:cNvSpPr/>
          <p:nvPr/>
        </p:nvSpPr>
        <p:spPr>
          <a:xfrm>
            <a:off x="4586754" y="4384776"/>
            <a:ext cx="1699817" cy="37584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153" y="757"/>
                  <a:pt x="292" y="1549"/>
                  <a:pt x="454" y="2281"/>
                </a:cubicBezTo>
                <a:cubicBezTo>
                  <a:pt x="2967" y="13647"/>
                  <a:pt x="6156" y="20073"/>
                  <a:pt x="9436" y="21600"/>
                </a:cubicBezTo>
                <a:lnTo>
                  <a:pt x="12497" y="21600"/>
                </a:lnTo>
                <a:cubicBezTo>
                  <a:pt x="15777" y="20073"/>
                  <a:pt x="18966" y="13647"/>
                  <a:pt x="21479" y="2281"/>
                </a:cubicBezTo>
                <a:cubicBezTo>
                  <a:pt x="21522" y="2084"/>
                  <a:pt x="21557" y="1863"/>
                  <a:pt x="21600" y="1665"/>
                </a:cubicBezTo>
                <a:lnTo>
                  <a:pt x="21600" y="0"/>
                </a:lnTo>
                <a:lnTo>
                  <a:pt x="0" y="0"/>
                </a:lnTo>
                <a:close/>
              </a:path>
            </a:pathLst>
          </a:custGeom>
          <a:solidFill>
            <a:schemeClr val="accent5"/>
          </a:solidFill>
          <a:ln w="12700">
            <a:miter lim="400000"/>
          </a:ln>
        </p:spPr>
        <p:txBody>
          <a:bodyPr lIns="0" tIns="0" rIns="0" bIns="0" anchor="ctr"/>
          <a:lstStyle/>
          <a:p>
            <a:pPr defTabSz="642055">
              <a:defRPr b="0" sz="2400">
                <a:solidFill>
                  <a:srgbClr val="FFFFFF"/>
                </a:solidFill>
                <a:latin typeface="+mn-lt"/>
                <a:ea typeface="+mn-ea"/>
                <a:cs typeface="+mn-cs"/>
                <a:sym typeface="Helvetica Neue Medium"/>
              </a:defRPr>
            </a:pPr>
          </a:p>
        </p:txBody>
      </p:sp>
      <p:sp>
        <p:nvSpPr>
          <p:cNvPr id="246" name="形状"/>
          <p:cNvSpPr/>
          <p:nvPr/>
        </p:nvSpPr>
        <p:spPr>
          <a:xfrm>
            <a:off x="6985455" y="4384776"/>
            <a:ext cx="1699816" cy="37584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153" y="757"/>
                  <a:pt x="292" y="1549"/>
                  <a:pt x="454" y="2281"/>
                </a:cubicBezTo>
                <a:cubicBezTo>
                  <a:pt x="2967" y="13647"/>
                  <a:pt x="6156" y="20073"/>
                  <a:pt x="9436" y="21600"/>
                </a:cubicBezTo>
                <a:lnTo>
                  <a:pt x="12497" y="21600"/>
                </a:lnTo>
                <a:cubicBezTo>
                  <a:pt x="15777" y="20073"/>
                  <a:pt x="18966" y="13647"/>
                  <a:pt x="21479" y="2281"/>
                </a:cubicBezTo>
                <a:cubicBezTo>
                  <a:pt x="21522" y="2084"/>
                  <a:pt x="21557" y="1863"/>
                  <a:pt x="21600" y="1665"/>
                </a:cubicBezTo>
                <a:lnTo>
                  <a:pt x="21600" y="0"/>
                </a:lnTo>
                <a:lnTo>
                  <a:pt x="0" y="0"/>
                </a:lnTo>
                <a:close/>
              </a:path>
            </a:pathLst>
          </a:custGeom>
          <a:solidFill>
            <a:schemeClr val="accent5"/>
          </a:solidFill>
          <a:ln w="12700">
            <a:miter lim="400000"/>
          </a:ln>
        </p:spPr>
        <p:txBody>
          <a:bodyPr lIns="0" tIns="0" rIns="0" bIns="0" anchor="ctr"/>
          <a:lstStyle/>
          <a:p>
            <a:pPr defTabSz="642055">
              <a:defRPr b="0" sz="2400">
                <a:solidFill>
                  <a:srgbClr val="FFFFFF"/>
                </a:solidFill>
                <a:latin typeface="+mn-lt"/>
                <a:ea typeface="+mn-ea"/>
                <a:cs typeface="+mn-cs"/>
                <a:sym typeface="Helvetica Neue Medium"/>
              </a:defRPr>
            </a:pPr>
          </a:p>
        </p:txBody>
      </p:sp>
      <p:sp>
        <p:nvSpPr>
          <p:cNvPr id="247" name="形状"/>
          <p:cNvSpPr/>
          <p:nvPr/>
        </p:nvSpPr>
        <p:spPr>
          <a:xfrm>
            <a:off x="9463554" y="4384776"/>
            <a:ext cx="1699817" cy="37584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153" y="757"/>
                  <a:pt x="292" y="1549"/>
                  <a:pt x="454" y="2281"/>
                </a:cubicBezTo>
                <a:cubicBezTo>
                  <a:pt x="2967" y="13647"/>
                  <a:pt x="6156" y="20073"/>
                  <a:pt x="9436" y="21600"/>
                </a:cubicBezTo>
                <a:lnTo>
                  <a:pt x="12497" y="21600"/>
                </a:lnTo>
                <a:cubicBezTo>
                  <a:pt x="15777" y="20073"/>
                  <a:pt x="18966" y="13647"/>
                  <a:pt x="21479" y="2281"/>
                </a:cubicBezTo>
                <a:cubicBezTo>
                  <a:pt x="21522" y="2084"/>
                  <a:pt x="21557" y="1863"/>
                  <a:pt x="21600" y="1665"/>
                </a:cubicBezTo>
                <a:lnTo>
                  <a:pt x="21600" y="0"/>
                </a:lnTo>
                <a:lnTo>
                  <a:pt x="0" y="0"/>
                </a:lnTo>
                <a:close/>
              </a:path>
            </a:pathLst>
          </a:custGeom>
          <a:solidFill>
            <a:schemeClr val="accent5"/>
          </a:solidFill>
          <a:ln w="12700">
            <a:miter lim="400000"/>
          </a:ln>
        </p:spPr>
        <p:txBody>
          <a:bodyPr lIns="0" tIns="0" rIns="0" bIns="0" anchor="ctr"/>
          <a:lstStyle/>
          <a:p>
            <a:pPr defTabSz="642055">
              <a:defRPr b="0" sz="2400">
                <a:solidFill>
                  <a:srgbClr val="FFFFFF"/>
                </a:solidFill>
                <a:latin typeface="+mn-lt"/>
                <a:ea typeface="+mn-ea"/>
                <a:cs typeface="+mn-cs"/>
                <a:sym typeface="Helvetica Neue Medium"/>
              </a:defRPr>
            </a:pPr>
          </a:p>
        </p:txBody>
      </p:sp>
      <p:sp>
        <p:nvSpPr>
          <p:cNvPr id="248" name="形状"/>
          <p:cNvSpPr/>
          <p:nvPr/>
        </p:nvSpPr>
        <p:spPr>
          <a:xfrm>
            <a:off x="4570079" y="6771078"/>
            <a:ext cx="1699817" cy="37584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153" y="757"/>
                  <a:pt x="292" y="1549"/>
                  <a:pt x="454" y="2281"/>
                </a:cubicBezTo>
                <a:cubicBezTo>
                  <a:pt x="2967" y="13647"/>
                  <a:pt x="6156" y="20073"/>
                  <a:pt x="9436" y="21600"/>
                </a:cubicBezTo>
                <a:lnTo>
                  <a:pt x="12497" y="21600"/>
                </a:lnTo>
                <a:cubicBezTo>
                  <a:pt x="15777" y="20073"/>
                  <a:pt x="18966" y="13647"/>
                  <a:pt x="21479" y="2281"/>
                </a:cubicBezTo>
                <a:cubicBezTo>
                  <a:pt x="21522" y="2084"/>
                  <a:pt x="21557" y="1863"/>
                  <a:pt x="21600" y="1665"/>
                </a:cubicBezTo>
                <a:lnTo>
                  <a:pt x="21600" y="0"/>
                </a:lnTo>
                <a:lnTo>
                  <a:pt x="0" y="0"/>
                </a:lnTo>
                <a:close/>
              </a:path>
            </a:pathLst>
          </a:custGeom>
          <a:solidFill>
            <a:schemeClr val="accent5"/>
          </a:solidFill>
          <a:ln w="12700">
            <a:miter lim="400000"/>
          </a:ln>
        </p:spPr>
        <p:txBody>
          <a:bodyPr lIns="0" tIns="0" rIns="0" bIns="0" anchor="ctr"/>
          <a:lstStyle/>
          <a:p>
            <a:pPr defTabSz="642055">
              <a:defRPr b="0" sz="2400">
                <a:solidFill>
                  <a:srgbClr val="FFFFFF"/>
                </a:solidFill>
                <a:latin typeface="+mn-lt"/>
                <a:ea typeface="+mn-ea"/>
                <a:cs typeface="+mn-cs"/>
                <a:sym typeface="Helvetica Neue Medium"/>
              </a:defRPr>
            </a:pPr>
          </a:p>
        </p:txBody>
      </p:sp>
      <p:sp>
        <p:nvSpPr>
          <p:cNvPr id="249" name="形状"/>
          <p:cNvSpPr/>
          <p:nvPr/>
        </p:nvSpPr>
        <p:spPr>
          <a:xfrm>
            <a:off x="6968780" y="6771078"/>
            <a:ext cx="1699816" cy="37584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153" y="757"/>
                  <a:pt x="292" y="1549"/>
                  <a:pt x="454" y="2281"/>
                </a:cubicBezTo>
                <a:cubicBezTo>
                  <a:pt x="2967" y="13647"/>
                  <a:pt x="6156" y="20073"/>
                  <a:pt x="9436" y="21600"/>
                </a:cubicBezTo>
                <a:lnTo>
                  <a:pt x="12497" y="21600"/>
                </a:lnTo>
                <a:cubicBezTo>
                  <a:pt x="15777" y="20073"/>
                  <a:pt x="18966" y="13647"/>
                  <a:pt x="21479" y="2281"/>
                </a:cubicBezTo>
                <a:cubicBezTo>
                  <a:pt x="21522" y="2084"/>
                  <a:pt x="21557" y="1863"/>
                  <a:pt x="21600" y="1665"/>
                </a:cubicBezTo>
                <a:lnTo>
                  <a:pt x="21600" y="0"/>
                </a:lnTo>
                <a:lnTo>
                  <a:pt x="0" y="0"/>
                </a:lnTo>
                <a:close/>
              </a:path>
            </a:pathLst>
          </a:custGeom>
          <a:solidFill>
            <a:schemeClr val="accent5"/>
          </a:solidFill>
          <a:ln w="12700">
            <a:miter lim="400000"/>
          </a:ln>
        </p:spPr>
        <p:txBody>
          <a:bodyPr lIns="0" tIns="0" rIns="0" bIns="0" anchor="ctr"/>
          <a:lstStyle/>
          <a:p>
            <a:pPr defTabSz="642055">
              <a:defRPr b="0" sz="2400">
                <a:solidFill>
                  <a:srgbClr val="FFFFFF"/>
                </a:solidFill>
                <a:latin typeface="+mn-lt"/>
                <a:ea typeface="+mn-ea"/>
                <a:cs typeface="+mn-cs"/>
                <a:sym typeface="Helvetica Neue Medium"/>
              </a:defRPr>
            </a:pPr>
          </a:p>
        </p:txBody>
      </p:sp>
      <p:sp>
        <p:nvSpPr>
          <p:cNvPr id="250" name="形状"/>
          <p:cNvSpPr/>
          <p:nvPr/>
        </p:nvSpPr>
        <p:spPr>
          <a:xfrm>
            <a:off x="9446879" y="6771078"/>
            <a:ext cx="1699817" cy="37584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153" y="757"/>
                  <a:pt x="292" y="1549"/>
                  <a:pt x="454" y="2281"/>
                </a:cubicBezTo>
                <a:cubicBezTo>
                  <a:pt x="2967" y="13647"/>
                  <a:pt x="6156" y="20073"/>
                  <a:pt x="9436" y="21600"/>
                </a:cubicBezTo>
                <a:lnTo>
                  <a:pt x="12497" y="21600"/>
                </a:lnTo>
                <a:cubicBezTo>
                  <a:pt x="15777" y="20073"/>
                  <a:pt x="18966" y="13647"/>
                  <a:pt x="21479" y="2281"/>
                </a:cubicBezTo>
                <a:cubicBezTo>
                  <a:pt x="21522" y="2084"/>
                  <a:pt x="21557" y="1863"/>
                  <a:pt x="21600" y="1665"/>
                </a:cubicBezTo>
                <a:lnTo>
                  <a:pt x="21600" y="0"/>
                </a:lnTo>
                <a:lnTo>
                  <a:pt x="0" y="0"/>
                </a:lnTo>
                <a:close/>
              </a:path>
            </a:pathLst>
          </a:custGeom>
          <a:solidFill>
            <a:schemeClr val="accent5"/>
          </a:solidFill>
          <a:ln w="12700">
            <a:miter lim="400000"/>
          </a:ln>
        </p:spPr>
        <p:txBody>
          <a:bodyPr lIns="0" tIns="0" rIns="0" bIns="0" anchor="ctr"/>
          <a:lstStyle/>
          <a:p>
            <a:pPr defTabSz="642055">
              <a:defRPr b="0" sz="2400">
                <a:solidFill>
                  <a:srgbClr val="FFFFFF"/>
                </a:solidFill>
                <a:latin typeface="+mn-lt"/>
                <a:ea typeface="+mn-ea"/>
                <a:cs typeface="+mn-cs"/>
                <a:sym typeface="Helvetica Neue Medium"/>
              </a:defRPr>
            </a:pPr>
          </a:p>
        </p:txBody>
      </p:sp>
      <p:sp>
        <p:nvSpPr>
          <p:cNvPr id="251" name="001"/>
          <p:cNvSpPr txBox="1"/>
          <p:nvPr/>
        </p:nvSpPr>
        <p:spPr>
          <a:xfrm>
            <a:off x="5098202" y="4381688"/>
            <a:ext cx="510172" cy="366229"/>
          </a:xfrm>
          <a:prstGeom prst="rect">
            <a:avLst/>
          </a:prstGeom>
          <a:ln w="12700">
            <a:miter lim="400000"/>
          </a:ln>
          <a:extLst>
            <a:ext uri="{C572A759-6A51-4108-AA02-DFA0A04FC94B}">
              <ma14:wrappingTextBoxFlag xmlns:ma14="http://schemas.microsoft.com/office/mac/drawingml/2011/main" val="1"/>
            </a:ext>
          </a:extLst>
        </p:spPr>
        <p:txBody>
          <a:bodyPr wrap="none" lIns="15716" tIns="15716" rIns="15716" bIns="15716" anchor="ctr">
            <a:spAutoFit/>
          </a:bodyPr>
          <a:lstStyle>
            <a:lvl1pPr defTabSz="642055">
              <a:defRPr sz="2200">
                <a:solidFill>
                  <a:srgbClr val="FFFFFF"/>
                </a:solidFill>
              </a:defRPr>
            </a:lvl1pPr>
          </a:lstStyle>
          <a:p>
            <a:pPr/>
            <a:r>
              <a:t>001</a:t>
            </a:r>
          </a:p>
        </p:txBody>
      </p:sp>
      <p:sp>
        <p:nvSpPr>
          <p:cNvPr id="252" name="002"/>
          <p:cNvSpPr txBox="1"/>
          <p:nvPr/>
        </p:nvSpPr>
        <p:spPr>
          <a:xfrm>
            <a:off x="7596951" y="4381688"/>
            <a:ext cx="510173" cy="366229"/>
          </a:xfrm>
          <a:prstGeom prst="rect">
            <a:avLst/>
          </a:prstGeom>
          <a:ln w="12700">
            <a:miter lim="400000"/>
          </a:ln>
          <a:extLst>
            <a:ext uri="{C572A759-6A51-4108-AA02-DFA0A04FC94B}">
              <ma14:wrappingTextBoxFlag xmlns:ma14="http://schemas.microsoft.com/office/mac/drawingml/2011/main" val="1"/>
            </a:ext>
          </a:extLst>
        </p:spPr>
        <p:txBody>
          <a:bodyPr wrap="none" lIns="15716" tIns="15716" rIns="15716" bIns="15716" anchor="ctr">
            <a:spAutoFit/>
          </a:bodyPr>
          <a:lstStyle>
            <a:lvl1pPr defTabSz="642055">
              <a:defRPr sz="2200">
                <a:solidFill>
                  <a:srgbClr val="FFFFFF"/>
                </a:solidFill>
              </a:defRPr>
            </a:lvl1pPr>
          </a:lstStyle>
          <a:p>
            <a:pPr/>
            <a:r>
              <a:t>002</a:t>
            </a:r>
          </a:p>
        </p:txBody>
      </p:sp>
      <p:sp>
        <p:nvSpPr>
          <p:cNvPr id="253" name="003"/>
          <p:cNvSpPr txBox="1"/>
          <p:nvPr/>
        </p:nvSpPr>
        <p:spPr>
          <a:xfrm>
            <a:off x="10108402" y="4381688"/>
            <a:ext cx="510173" cy="366229"/>
          </a:xfrm>
          <a:prstGeom prst="rect">
            <a:avLst/>
          </a:prstGeom>
          <a:ln w="12700">
            <a:miter lim="400000"/>
          </a:ln>
          <a:extLst>
            <a:ext uri="{C572A759-6A51-4108-AA02-DFA0A04FC94B}">
              <ma14:wrappingTextBoxFlag xmlns:ma14="http://schemas.microsoft.com/office/mac/drawingml/2011/main" val="1"/>
            </a:ext>
          </a:extLst>
        </p:spPr>
        <p:txBody>
          <a:bodyPr wrap="none" lIns="15716" tIns="15716" rIns="15716" bIns="15716" anchor="ctr">
            <a:spAutoFit/>
          </a:bodyPr>
          <a:lstStyle>
            <a:lvl1pPr defTabSz="642055">
              <a:defRPr sz="2200">
                <a:solidFill>
                  <a:srgbClr val="FFFFFF"/>
                </a:solidFill>
              </a:defRPr>
            </a:lvl1pPr>
          </a:lstStyle>
          <a:p>
            <a:pPr/>
            <a:r>
              <a:t>003</a:t>
            </a:r>
          </a:p>
        </p:txBody>
      </p:sp>
      <p:sp>
        <p:nvSpPr>
          <p:cNvPr id="254" name="004"/>
          <p:cNvSpPr txBox="1"/>
          <p:nvPr/>
        </p:nvSpPr>
        <p:spPr>
          <a:xfrm>
            <a:off x="5081526" y="6776364"/>
            <a:ext cx="510173" cy="366229"/>
          </a:xfrm>
          <a:prstGeom prst="rect">
            <a:avLst/>
          </a:prstGeom>
          <a:ln w="12700">
            <a:miter lim="400000"/>
          </a:ln>
          <a:extLst>
            <a:ext uri="{C572A759-6A51-4108-AA02-DFA0A04FC94B}">
              <ma14:wrappingTextBoxFlag xmlns:ma14="http://schemas.microsoft.com/office/mac/drawingml/2011/main" val="1"/>
            </a:ext>
          </a:extLst>
        </p:spPr>
        <p:txBody>
          <a:bodyPr wrap="none" lIns="15716" tIns="15716" rIns="15716" bIns="15716" anchor="ctr">
            <a:spAutoFit/>
          </a:bodyPr>
          <a:lstStyle>
            <a:lvl1pPr defTabSz="642055">
              <a:defRPr sz="2200">
                <a:solidFill>
                  <a:srgbClr val="FFFFFF"/>
                </a:solidFill>
              </a:defRPr>
            </a:lvl1pPr>
          </a:lstStyle>
          <a:p>
            <a:pPr/>
            <a:r>
              <a:t>004</a:t>
            </a:r>
          </a:p>
        </p:txBody>
      </p:sp>
      <p:sp>
        <p:nvSpPr>
          <p:cNvPr id="255" name="005"/>
          <p:cNvSpPr txBox="1"/>
          <p:nvPr/>
        </p:nvSpPr>
        <p:spPr>
          <a:xfrm>
            <a:off x="7580276" y="6776364"/>
            <a:ext cx="510173" cy="366229"/>
          </a:xfrm>
          <a:prstGeom prst="rect">
            <a:avLst/>
          </a:prstGeom>
          <a:ln w="12700">
            <a:miter lim="400000"/>
          </a:ln>
          <a:extLst>
            <a:ext uri="{C572A759-6A51-4108-AA02-DFA0A04FC94B}">
              <ma14:wrappingTextBoxFlag xmlns:ma14="http://schemas.microsoft.com/office/mac/drawingml/2011/main" val="1"/>
            </a:ext>
          </a:extLst>
        </p:spPr>
        <p:txBody>
          <a:bodyPr wrap="none" lIns="15716" tIns="15716" rIns="15716" bIns="15716" anchor="ctr">
            <a:spAutoFit/>
          </a:bodyPr>
          <a:lstStyle>
            <a:lvl1pPr defTabSz="642055">
              <a:defRPr sz="2200">
                <a:solidFill>
                  <a:srgbClr val="FFFFFF"/>
                </a:solidFill>
              </a:defRPr>
            </a:lvl1pPr>
          </a:lstStyle>
          <a:p>
            <a:pPr/>
            <a:r>
              <a:t>005</a:t>
            </a:r>
          </a:p>
        </p:txBody>
      </p:sp>
      <p:sp>
        <p:nvSpPr>
          <p:cNvPr id="256" name="006"/>
          <p:cNvSpPr txBox="1"/>
          <p:nvPr/>
        </p:nvSpPr>
        <p:spPr>
          <a:xfrm>
            <a:off x="10091727" y="6776364"/>
            <a:ext cx="510173" cy="366229"/>
          </a:xfrm>
          <a:prstGeom prst="rect">
            <a:avLst/>
          </a:prstGeom>
          <a:ln w="12700">
            <a:miter lim="400000"/>
          </a:ln>
          <a:extLst>
            <a:ext uri="{C572A759-6A51-4108-AA02-DFA0A04FC94B}">
              <ma14:wrappingTextBoxFlag xmlns:ma14="http://schemas.microsoft.com/office/mac/drawingml/2011/main" val="1"/>
            </a:ext>
          </a:extLst>
        </p:spPr>
        <p:txBody>
          <a:bodyPr wrap="none" lIns="15716" tIns="15716" rIns="15716" bIns="15716" anchor="ctr">
            <a:spAutoFit/>
          </a:bodyPr>
          <a:lstStyle>
            <a:lvl1pPr defTabSz="642055">
              <a:defRPr sz="2200">
                <a:solidFill>
                  <a:srgbClr val="FFFFFF"/>
                </a:solidFill>
              </a:defRPr>
            </a:lvl1pPr>
          </a:lstStyle>
          <a:p>
            <a:pPr/>
            <a:r>
              <a:t>006</a:t>
            </a:r>
          </a:p>
        </p:txBody>
      </p:sp>
      <p:sp>
        <p:nvSpPr>
          <p:cNvPr id="257" name="圆形"/>
          <p:cNvSpPr/>
          <p:nvPr/>
        </p:nvSpPr>
        <p:spPr>
          <a:xfrm>
            <a:off x="11756745" y="2509820"/>
            <a:ext cx="2340001" cy="2340001"/>
          </a:xfrm>
          <a:prstGeom prst="ellipse">
            <a:avLst/>
          </a:prstGeom>
          <a:solidFill>
            <a:schemeClr val="accent5"/>
          </a:solidFill>
          <a:ln w="12700">
            <a:miter lim="400000"/>
          </a:ln>
        </p:spPr>
        <p:txBody>
          <a:bodyPr lIns="0" tIns="0" rIns="0" bIns="0" anchor="ctr"/>
          <a:lstStyle/>
          <a:p>
            <a:pPr defTabSz="642055">
              <a:defRPr b="0" sz="2400">
                <a:solidFill>
                  <a:srgbClr val="FFFFFF"/>
                </a:solidFill>
                <a:latin typeface="+mn-lt"/>
                <a:ea typeface="+mn-ea"/>
                <a:cs typeface="+mn-cs"/>
                <a:sym typeface="Helvetica Neue Medium"/>
              </a:defRPr>
            </a:pPr>
          </a:p>
        </p:txBody>
      </p:sp>
      <p:sp>
        <p:nvSpPr>
          <p:cNvPr id="258" name="圆形"/>
          <p:cNvSpPr/>
          <p:nvPr/>
        </p:nvSpPr>
        <p:spPr>
          <a:xfrm>
            <a:off x="14155444" y="2509820"/>
            <a:ext cx="2340001" cy="2340001"/>
          </a:xfrm>
          <a:prstGeom prst="ellipse">
            <a:avLst/>
          </a:prstGeom>
          <a:solidFill>
            <a:schemeClr val="accent5"/>
          </a:solidFill>
          <a:ln w="12700">
            <a:miter lim="400000"/>
          </a:ln>
        </p:spPr>
        <p:txBody>
          <a:bodyPr lIns="0" tIns="0" rIns="0" bIns="0" anchor="ctr"/>
          <a:lstStyle/>
          <a:p>
            <a:pPr defTabSz="642055">
              <a:defRPr b="0" sz="2400">
                <a:solidFill>
                  <a:srgbClr val="FFFFFF"/>
                </a:solidFill>
                <a:latin typeface="+mn-lt"/>
                <a:ea typeface="+mn-ea"/>
                <a:cs typeface="+mn-cs"/>
                <a:sym typeface="Helvetica Neue Medium"/>
              </a:defRPr>
            </a:pPr>
          </a:p>
        </p:txBody>
      </p:sp>
      <p:sp>
        <p:nvSpPr>
          <p:cNvPr id="259" name="圆形"/>
          <p:cNvSpPr/>
          <p:nvPr/>
        </p:nvSpPr>
        <p:spPr>
          <a:xfrm>
            <a:off x="16633544" y="2509820"/>
            <a:ext cx="2340001" cy="2340001"/>
          </a:xfrm>
          <a:prstGeom prst="ellipse">
            <a:avLst/>
          </a:prstGeom>
          <a:solidFill>
            <a:schemeClr val="accent5"/>
          </a:solidFill>
          <a:ln w="12700">
            <a:miter lim="400000"/>
          </a:ln>
        </p:spPr>
        <p:txBody>
          <a:bodyPr lIns="0" tIns="0" rIns="0" bIns="0" anchor="ctr"/>
          <a:lstStyle/>
          <a:p>
            <a:pPr defTabSz="642055">
              <a:defRPr b="0" sz="2400">
                <a:solidFill>
                  <a:srgbClr val="FFFFFF"/>
                </a:solidFill>
                <a:latin typeface="+mn-lt"/>
                <a:ea typeface="+mn-ea"/>
                <a:cs typeface="+mn-cs"/>
                <a:sym typeface="Helvetica Neue Medium"/>
              </a:defRPr>
            </a:pPr>
          </a:p>
        </p:txBody>
      </p:sp>
      <p:sp>
        <p:nvSpPr>
          <p:cNvPr id="260" name="圆形"/>
          <p:cNvSpPr/>
          <p:nvPr/>
        </p:nvSpPr>
        <p:spPr>
          <a:xfrm>
            <a:off x="11756745" y="4868757"/>
            <a:ext cx="2340001" cy="2340001"/>
          </a:xfrm>
          <a:prstGeom prst="ellipse">
            <a:avLst/>
          </a:prstGeom>
          <a:solidFill>
            <a:schemeClr val="accent5"/>
          </a:solidFill>
          <a:ln w="12700">
            <a:miter lim="400000"/>
          </a:ln>
        </p:spPr>
        <p:txBody>
          <a:bodyPr lIns="0" tIns="0" rIns="0" bIns="0" anchor="ctr"/>
          <a:lstStyle/>
          <a:p>
            <a:pPr defTabSz="642055">
              <a:defRPr b="0" sz="2400">
                <a:solidFill>
                  <a:srgbClr val="FFFFFF"/>
                </a:solidFill>
                <a:latin typeface="+mn-lt"/>
                <a:ea typeface="+mn-ea"/>
                <a:cs typeface="+mn-cs"/>
                <a:sym typeface="Helvetica Neue Medium"/>
              </a:defRPr>
            </a:pPr>
          </a:p>
        </p:txBody>
      </p:sp>
      <p:sp>
        <p:nvSpPr>
          <p:cNvPr id="261" name="圆形"/>
          <p:cNvSpPr/>
          <p:nvPr/>
        </p:nvSpPr>
        <p:spPr>
          <a:xfrm>
            <a:off x="14155444" y="4868757"/>
            <a:ext cx="2340001" cy="2340001"/>
          </a:xfrm>
          <a:prstGeom prst="ellipse">
            <a:avLst/>
          </a:prstGeom>
          <a:solidFill>
            <a:schemeClr val="accent5"/>
          </a:solidFill>
          <a:ln w="12700">
            <a:miter lim="400000"/>
          </a:ln>
        </p:spPr>
        <p:txBody>
          <a:bodyPr lIns="0" tIns="0" rIns="0" bIns="0" anchor="ctr"/>
          <a:lstStyle/>
          <a:p>
            <a:pPr defTabSz="642055">
              <a:defRPr b="0" sz="2400">
                <a:solidFill>
                  <a:srgbClr val="FFFFFF"/>
                </a:solidFill>
                <a:latin typeface="+mn-lt"/>
                <a:ea typeface="+mn-ea"/>
                <a:cs typeface="+mn-cs"/>
                <a:sym typeface="Helvetica Neue Medium"/>
              </a:defRPr>
            </a:pPr>
          </a:p>
        </p:txBody>
      </p:sp>
      <p:sp>
        <p:nvSpPr>
          <p:cNvPr id="262" name="圆形"/>
          <p:cNvSpPr/>
          <p:nvPr/>
        </p:nvSpPr>
        <p:spPr>
          <a:xfrm>
            <a:off x="16633544" y="4868757"/>
            <a:ext cx="2340001" cy="2340001"/>
          </a:xfrm>
          <a:prstGeom prst="ellipse">
            <a:avLst/>
          </a:prstGeom>
          <a:solidFill>
            <a:schemeClr val="accent5"/>
          </a:solidFill>
          <a:ln w="12700">
            <a:miter lim="400000"/>
          </a:ln>
        </p:spPr>
        <p:txBody>
          <a:bodyPr lIns="0" tIns="0" rIns="0" bIns="0" anchor="ctr"/>
          <a:lstStyle/>
          <a:p>
            <a:pPr defTabSz="642055">
              <a:defRPr b="0" sz="2400">
                <a:solidFill>
                  <a:srgbClr val="FFFFFF"/>
                </a:solidFill>
                <a:latin typeface="+mn-lt"/>
                <a:ea typeface="+mn-ea"/>
                <a:cs typeface="+mn-cs"/>
                <a:sym typeface="Helvetica Neue Medium"/>
              </a:defRPr>
            </a:pPr>
          </a:p>
        </p:txBody>
      </p:sp>
      <p:pic>
        <p:nvPicPr>
          <p:cNvPr id="263" name="预览图_千图网_编号36085645.png" descr="预览图_千图网_编号36085645.png"/>
          <p:cNvPicPr>
            <a:picLocks noChangeAspect="1"/>
          </p:cNvPicPr>
          <p:nvPr/>
        </p:nvPicPr>
        <p:blipFill>
          <a:blip r:embed="rId3">
            <a:extLst/>
          </a:blip>
          <a:srcRect l="8268" t="2813" r="59617" b="73168"/>
          <a:stretch>
            <a:fillRect/>
          </a:stretch>
        </p:blipFill>
        <p:spPr>
          <a:xfrm>
            <a:off x="11825226" y="2578298"/>
            <a:ext cx="2203038" cy="2203046"/>
          </a:xfrm>
          <a:custGeom>
            <a:avLst/>
            <a:gdLst/>
            <a:ahLst/>
            <a:cxnLst>
              <a:cxn ang="0">
                <a:pos x="wd2" y="hd2"/>
              </a:cxn>
              <a:cxn ang="5400000">
                <a:pos x="wd2" y="hd2"/>
              </a:cxn>
              <a:cxn ang="10800000">
                <a:pos x="wd2" y="hd2"/>
              </a:cxn>
              <a:cxn ang="16200000">
                <a:pos x="wd2" y="hd2"/>
              </a:cxn>
            </a:cxnLst>
            <a:rect l="0" t="0" r="r" b="b"/>
            <a:pathLst>
              <a:path w="19679" h="20595" fill="norm" stroke="1" extrusionOk="0">
                <a:moveTo>
                  <a:pt x="9841" y="0"/>
                </a:moveTo>
                <a:cubicBezTo>
                  <a:pt x="7322" y="0"/>
                  <a:pt x="4803" y="1005"/>
                  <a:pt x="2882" y="3016"/>
                </a:cubicBezTo>
                <a:cubicBezTo>
                  <a:pt x="-961" y="7038"/>
                  <a:pt x="-961" y="13557"/>
                  <a:pt x="2882" y="17578"/>
                </a:cubicBezTo>
                <a:cubicBezTo>
                  <a:pt x="6725" y="21600"/>
                  <a:pt x="12953" y="21600"/>
                  <a:pt x="16796" y="17578"/>
                </a:cubicBezTo>
                <a:cubicBezTo>
                  <a:pt x="20639" y="13557"/>
                  <a:pt x="20639" y="7038"/>
                  <a:pt x="16796" y="3016"/>
                </a:cubicBezTo>
                <a:cubicBezTo>
                  <a:pt x="14875" y="1005"/>
                  <a:pt x="12359" y="0"/>
                  <a:pt x="9841" y="0"/>
                </a:cubicBezTo>
                <a:close/>
              </a:path>
            </a:pathLst>
          </a:custGeom>
          <a:ln w="12700">
            <a:miter lim="400000"/>
          </a:ln>
        </p:spPr>
      </p:pic>
      <p:pic>
        <p:nvPicPr>
          <p:cNvPr id="264" name="预览图_千图网_编号36085645.png" descr="预览图_千图网_编号36085645.png"/>
          <p:cNvPicPr>
            <a:picLocks noChangeAspect="1"/>
          </p:cNvPicPr>
          <p:nvPr/>
        </p:nvPicPr>
        <p:blipFill>
          <a:blip r:embed="rId3">
            <a:extLst/>
          </a:blip>
          <a:srcRect l="59364" t="2951" r="8521" b="73029"/>
          <a:stretch>
            <a:fillRect/>
          </a:stretch>
        </p:blipFill>
        <p:spPr>
          <a:xfrm>
            <a:off x="14223926" y="2578298"/>
            <a:ext cx="2203038" cy="2203046"/>
          </a:xfrm>
          <a:custGeom>
            <a:avLst/>
            <a:gdLst/>
            <a:ahLst/>
            <a:cxnLst>
              <a:cxn ang="0">
                <a:pos x="wd2" y="hd2"/>
              </a:cxn>
              <a:cxn ang="5400000">
                <a:pos x="wd2" y="hd2"/>
              </a:cxn>
              <a:cxn ang="10800000">
                <a:pos x="wd2" y="hd2"/>
              </a:cxn>
              <a:cxn ang="16200000">
                <a:pos x="wd2" y="hd2"/>
              </a:cxn>
            </a:cxnLst>
            <a:rect l="0" t="0" r="r" b="b"/>
            <a:pathLst>
              <a:path w="19679" h="20595" fill="norm" stroke="1" extrusionOk="0">
                <a:moveTo>
                  <a:pt x="9841" y="0"/>
                </a:moveTo>
                <a:cubicBezTo>
                  <a:pt x="7322" y="0"/>
                  <a:pt x="4803" y="1005"/>
                  <a:pt x="2882" y="3016"/>
                </a:cubicBezTo>
                <a:cubicBezTo>
                  <a:pt x="-961" y="7038"/>
                  <a:pt x="-961" y="13557"/>
                  <a:pt x="2882" y="17578"/>
                </a:cubicBezTo>
                <a:cubicBezTo>
                  <a:pt x="6725" y="21600"/>
                  <a:pt x="12953" y="21600"/>
                  <a:pt x="16796" y="17578"/>
                </a:cubicBezTo>
                <a:cubicBezTo>
                  <a:pt x="20639" y="13557"/>
                  <a:pt x="20639" y="7038"/>
                  <a:pt x="16796" y="3016"/>
                </a:cubicBezTo>
                <a:cubicBezTo>
                  <a:pt x="14875" y="1005"/>
                  <a:pt x="12359" y="0"/>
                  <a:pt x="9841" y="0"/>
                </a:cubicBezTo>
                <a:close/>
              </a:path>
            </a:pathLst>
          </a:custGeom>
          <a:ln w="12700">
            <a:miter lim="400000"/>
          </a:ln>
        </p:spPr>
      </p:pic>
      <p:pic>
        <p:nvPicPr>
          <p:cNvPr id="265" name="预览图_千图网_编号36085645.png" descr="预览图_千图网_编号36085645.png"/>
          <p:cNvPicPr>
            <a:picLocks noChangeAspect="1"/>
          </p:cNvPicPr>
          <p:nvPr/>
        </p:nvPicPr>
        <p:blipFill>
          <a:blip r:embed="rId3">
            <a:extLst/>
          </a:blip>
          <a:srcRect l="8268" t="37989" r="59617" b="37991"/>
          <a:stretch>
            <a:fillRect/>
          </a:stretch>
        </p:blipFill>
        <p:spPr>
          <a:xfrm>
            <a:off x="16702026" y="2578298"/>
            <a:ext cx="2203038" cy="2203045"/>
          </a:xfrm>
          <a:custGeom>
            <a:avLst/>
            <a:gdLst/>
            <a:ahLst/>
            <a:cxnLst>
              <a:cxn ang="0">
                <a:pos x="wd2" y="hd2"/>
              </a:cxn>
              <a:cxn ang="5400000">
                <a:pos x="wd2" y="hd2"/>
              </a:cxn>
              <a:cxn ang="10800000">
                <a:pos x="wd2" y="hd2"/>
              </a:cxn>
              <a:cxn ang="16200000">
                <a:pos x="wd2" y="hd2"/>
              </a:cxn>
            </a:cxnLst>
            <a:rect l="0" t="0" r="r" b="b"/>
            <a:pathLst>
              <a:path w="19679" h="20595" fill="norm" stroke="1" extrusionOk="0">
                <a:moveTo>
                  <a:pt x="9841" y="0"/>
                </a:moveTo>
                <a:cubicBezTo>
                  <a:pt x="7322" y="0"/>
                  <a:pt x="4803" y="1005"/>
                  <a:pt x="2882" y="3016"/>
                </a:cubicBezTo>
                <a:cubicBezTo>
                  <a:pt x="-961" y="7038"/>
                  <a:pt x="-961" y="13557"/>
                  <a:pt x="2882" y="17578"/>
                </a:cubicBezTo>
                <a:cubicBezTo>
                  <a:pt x="6725" y="21600"/>
                  <a:pt x="12953" y="21600"/>
                  <a:pt x="16796" y="17578"/>
                </a:cubicBezTo>
                <a:cubicBezTo>
                  <a:pt x="20639" y="13557"/>
                  <a:pt x="20639" y="7038"/>
                  <a:pt x="16796" y="3016"/>
                </a:cubicBezTo>
                <a:cubicBezTo>
                  <a:pt x="14875" y="1005"/>
                  <a:pt x="12359" y="0"/>
                  <a:pt x="9841" y="0"/>
                </a:cubicBezTo>
                <a:close/>
              </a:path>
            </a:pathLst>
          </a:custGeom>
          <a:ln w="12700">
            <a:miter lim="400000"/>
          </a:ln>
        </p:spPr>
      </p:pic>
      <p:pic>
        <p:nvPicPr>
          <p:cNvPr id="266" name="预览图_千图网_编号36085645.png" descr="预览图_千图网_编号36085645.png"/>
          <p:cNvPicPr>
            <a:picLocks noChangeAspect="1"/>
          </p:cNvPicPr>
          <p:nvPr/>
        </p:nvPicPr>
        <p:blipFill>
          <a:blip r:embed="rId3">
            <a:extLst/>
          </a:blip>
          <a:srcRect l="59734" t="37989" r="8151" b="37991"/>
          <a:stretch>
            <a:fillRect/>
          </a:stretch>
        </p:blipFill>
        <p:spPr>
          <a:xfrm>
            <a:off x="11825226" y="4937234"/>
            <a:ext cx="2203038" cy="2203046"/>
          </a:xfrm>
          <a:custGeom>
            <a:avLst/>
            <a:gdLst/>
            <a:ahLst/>
            <a:cxnLst>
              <a:cxn ang="0">
                <a:pos x="wd2" y="hd2"/>
              </a:cxn>
              <a:cxn ang="5400000">
                <a:pos x="wd2" y="hd2"/>
              </a:cxn>
              <a:cxn ang="10800000">
                <a:pos x="wd2" y="hd2"/>
              </a:cxn>
              <a:cxn ang="16200000">
                <a:pos x="wd2" y="hd2"/>
              </a:cxn>
            </a:cxnLst>
            <a:rect l="0" t="0" r="r" b="b"/>
            <a:pathLst>
              <a:path w="19679" h="20595" fill="norm" stroke="1" extrusionOk="0">
                <a:moveTo>
                  <a:pt x="9841" y="0"/>
                </a:moveTo>
                <a:cubicBezTo>
                  <a:pt x="7322" y="0"/>
                  <a:pt x="4803" y="1005"/>
                  <a:pt x="2882" y="3016"/>
                </a:cubicBezTo>
                <a:cubicBezTo>
                  <a:pt x="-961" y="7038"/>
                  <a:pt x="-961" y="13557"/>
                  <a:pt x="2882" y="17578"/>
                </a:cubicBezTo>
                <a:cubicBezTo>
                  <a:pt x="6725" y="21600"/>
                  <a:pt x="12953" y="21600"/>
                  <a:pt x="16796" y="17578"/>
                </a:cubicBezTo>
                <a:cubicBezTo>
                  <a:pt x="20639" y="13557"/>
                  <a:pt x="20639" y="7038"/>
                  <a:pt x="16796" y="3016"/>
                </a:cubicBezTo>
                <a:cubicBezTo>
                  <a:pt x="14875" y="1005"/>
                  <a:pt x="12359" y="0"/>
                  <a:pt x="9841" y="0"/>
                </a:cubicBezTo>
                <a:close/>
              </a:path>
            </a:pathLst>
          </a:custGeom>
          <a:ln w="12700">
            <a:miter lim="400000"/>
          </a:ln>
        </p:spPr>
      </p:pic>
      <p:pic>
        <p:nvPicPr>
          <p:cNvPr id="267" name="预览图_千图网_编号36085645.png" descr="预览图_千图网_编号36085645.png"/>
          <p:cNvPicPr>
            <a:picLocks noChangeAspect="1"/>
          </p:cNvPicPr>
          <p:nvPr/>
        </p:nvPicPr>
        <p:blipFill>
          <a:blip r:embed="rId3">
            <a:extLst/>
          </a:blip>
          <a:srcRect l="8824" t="73297" r="59062" b="2683"/>
          <a:stretch>
            <a:fillRect/>
          </a:stretch>
        </p:blipFill>
        <p:spPr>
          <a:xfrm>
            <a:off x="14223926" y="4937234"/>
            <a:ext cx="2203038" cy="2203046"/>
          </a:xfrm>
          <a:custGeom>
            <a:avLst/>
            <a:gdLst/>
            <a:ahLst/>
            <a:cxnLst>
              <a:cxn ang="0">
                <a:pos x="wd2" y="hd2"/>
              </a:cxn>
              <a:cxn ang="5400000">
                <a:pos x="wd2" y="hd2"/>
              </a:cxn>
              <a:cxn ang="10800000">
                <a:pos x="wd2" y="hd2"/>
              </a:cxn>
              <a:cxn ang="16200000">
                <a:pos x="wd2" y="hd2"/>
              </a:cxn>
            </a:cxnLst>
            <a:rect l="0" t="0" r="r" b="b"/>
            <a:pathLst>
              <a:path w="19679" h="20595" fill="norm" stroke="1" extrusionOk="0">
                <a:moveTo>
                  <a:pt x="9841" y="0"/>
                </a:moveTo>
                <a:cubicBezTo>
                  <a:pt x="7322" y="0"/>
                  <a:pt x="4803" y="1005"/>
                  <a:pt x="2882" y="3016"/>
                </a:cubicBezTo>
                <a:cubicBezTo>
                  <a:pt x="-961" y="7038"/>
                  <a:pt x="-961" y="13557"/>
                  <a:pt x="2882" y="17578"/>
                </a:cubicBezTo>
                <a:cubicBezTo>
                  <a:pt x="6725" y="21600"/>
                  <a:pt x="12953" y="21600"/>
                  <a:pt x="16796" y="17578"/>
                </a:cubicBezTo>
                <a:cubicBezTo>
                  <a:pt x="20639" y="13557"/>
                  <a:pt x="20639" y="7038"/>
                  <a:pt x="16796" y="3016"/>
                </a:cubicBezTo>
                <a:cubicBezTo>
                  <a:pt x="14875" y="1005"/>
                  <a:pt x="12359" y="0"/>
                  <a:pt x="9841" y="0"/>
                </a:cubicBezTo>
                <a:close/>
              </a:path>
            </a:pathLst>
          </a:custGeom>
          <a:ln w="12700">
            <a:miter lim="400000"/>
          </a:ln>
        </p:spPr>
      </p:pic>
      <p:pic>
        <p:nvPicPr>
          <p:cNvPr id="268" name="预览图_千图网_编号36085645.png" descr="预览图_千图网_编号36085645.png"/>
          <p:cNvPicPr>
            <a:picLocks noChangeAspect="1"/>
          </p:cNvPicPr>
          <p:nvPr/>
        </p:nvPicPr>
        <p:blipFill>
          <a:blip r:embed="rId3">
            <a:extLst/>
          </a:blip>
          <a:srcRect l="59364" t="73159" r="8521" b="2821"/>
          <a:stretch>
            <a:fillRect/>
          </a:stretch>
        </p:blipFill>
        <p:spPr>
          <a:xfrm>
            <a:off x="16702026" y="4937234"/>
            <a:ext cx="2203038" cy="2203046"/>
          </a:xfrm>
          <a:custGeom>
            <a:avLst/>
            <a:gdLst/>
            <a:ahLst/>
            <a:cxnLst>
              <a:cxn ang="0">
                <a:pos x="wd2" y="hd2"/>
              </a:cxn>
              <a:cxn ang="5400000">
                <a:pos x="wd2" y="hd2"/>
              </a:cxn>
              <a:cxn ang="10800000">
                <a:pos x="wd2" y="hd2"/>
              </a:cxn>
              <a:cxn ang="16200000">
                <a:pos x="wd2" y="hd2"/>
              </a:cxn>
            </a:cxnLst>
            <a:rect l="0" t="0" r="r" b="b"/>
            <a:pathLst>
              <a:path w="19679" h="20595" fill="norm" stroke="1" extrusionOk="0">
                <a:moveTo>
                  <a:pt x="9841" y="0"/>
                </a:moveTo>
                <a:cubicBezTo>
                  <a:pt x="7322" y="0"/>
                  <a:pt x="4803" y="1005"/>
                  <a:pt x="2882" y="3016"/>
                </a:cubicBezTo>
                <a:cubicBezTo>
                  <a:pt x="-961" y="7038"/>
                  <a:pt x="-961" y="13557"/>
                  <a:pt x="2882" y="17578"/>
                </a:cubicBezTo>
                <a:cubicBezTo>
                  <a:pt x="6725" y="21600"/>
                  <a:pt x="12953" y="21600"/>
                  <a:pt x="16796" y="17578"/>
                </a:cubicBezTo>
                <a:cubicBezTo>
                  <a:pt x="20639" y="13557"/>
                  <a:pt x="20639" y="7038"/>
                  <a:pt x="16796" y="3016"/>
                </a:cubicBezTo>
                <a:cubicBezTo>
                  <a:pt x="14875" y="1005"/>
                  <a:pt x="12359" y="0"/>
                  <a:pt x="9841" y="0"/>
                </a:cubicBezTo>
                <a:close/>
              </a:path>
            </a:pathLst>
          </a:custGeom>
          <a:ln w="12700">
            <a:miter lim="400000"/>
          </a:ln>
        </p:spPr>
      </p:pic>
      <p:sp>
        <p:nvSpPr>
          <p:cNvPr id="269" name="形状"/>
          <p:cNvSpPr/>
          <p:nvPr/>
        </p:nvSpPr>
        <p:spPr>
          <a:xfrm>
            <a:off x="12043487" y="4418202"/>
            <a:ext cx="1699816" cy="37584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153" y="757"/>
                  <a:pt x="292" y="1549"/>
                  <a:pt x="454" y="2281"/>
                </a:cubicBezTo>
                <a:cubicBezTo>
                  <a:pt x="2967" y="13647"/>
                  <a:pt x="6156" y="20073"/>
                  <a:pt x="9436" y="21600"/>
                </a:cubicBezTo>
                <a:lnTo>
                  <a:pt x="12497" y="21600"/>
                </a:lnTo>
                <a:cubicBezTo>
                  <a:pt x="15777" y="20073"/>
                  <a:pt x="18966" y="13647"/>
                  <a:pt x="21479" y="2281"/>
                </a:cubicBezTo>
                <a:cubicBezTo>
                  <a:pt x="21522" y="2084"/>
                  <a:pt x="21557" y="1863"/>
                  <a:pt x="21600" y="1665"/>
                </a:cubicBezTo>
                <a:lnTo>
                  <a:pt x="21600" y="0"/>
                </a:lnTo>
                <a:lnTo>
                  <a:pt x="0" y="0"/>
                </a:lnTo>
                <a:close/>
              </a:path>
            </a:pathLst>
          </a:custGeom>
          <a:solidFill>
            <a:schemeClr val="accent5"/>
          </a:solidFill>
          <a:ln w="12700">
            <a:miter lim="400000"/>
          </a:ln>
        </p:spPr>
        <p:txBody>
          <a:bodyPr lIns="0" tIns="0" rIns="0" bIns="0" anchor="ctr"/>
          <a:lstStyle/>
          <a:p>
            <a:pPr defTabSz="642055">
              <a:defRPr b="0" sz="2400">
                <a:solidFill>
                  <a:srgbClr val="FFFFFF"/>
                </a:solidFill>
                <a:latin typeface="+mn-lt"/>
                <a:ea typeface="+mn-ea"/>
                <a:cs typeface="+mn-cs"/>
                <a:sym typeface="Helvetica Neue Medium"/>
              </a:defRPr>
            </a:pPr>
          </a:p>
        </p:txBody>
      </p:sp>
      <p:sp>
        <p:nvSpPr>
          <p:cNvPr id="270" name="形状"/>
          <p:cNvSpPr/>
          <p:nvPr/>
        </p:nvSpPr>
        <p:spPr>
          <a:xfrm>
            <a:off x="14442186" y="4418202"/>
            <a:ext cx="1699817" cy="37584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153" y="757"/>
                  <a:pt x="292" y="1549"/>
                  <a:pt x="454" y="2281"/>
                </a:cubicBezTo>
                <a:cubicBezTo>
                  <a:pt x="2967" y="13647"/>
                  <a:pt x="6156" y="20073"/>
                  <a:pt x="9436" y="21600"/>
                </a:cubicBezTo>
                <a:lnTo>
                  <a:pt x="12497" y="21600"/>
                </a:lnTo>
                <a:cubicBezTo>
                  <a:pt x="15777" y="20073"/>
                  <a:pt x="18966" y="13647"/>
                  <a:pt x="21479" y="2281"/>
                </a:cubicBezTo>
                <a:cubicBezTo>
                  <a:pt x="21522" y="2084"/>
                  <a:pt x="21557" y="1863"/>
                  <a:pt x="21600" y="1665"/>
                </a:cubicBezTo>
                <a:lnTo>
                  <a:pt x="21600" y="0"/>
                </a:lnTo>
                <a:lnTo>
                  <a:pt x="0" y="0"/>
                </a:lnTo>
                <a:close/>
              </a:path>
            </a:pathLst>
          </a:custGeom>
          <a:solidFill>
            <a:schemeClr val="accent5"/>
          </a:solidFill>
          <a:ln w="12700">
            <a:miter lim="400000"/>
          </a:ln>
        </p:spPr>
        <p:txBody>
          <a:bodyPr lIns="0" tIns="0" rIns="0" bIns="0" anchor="ctr"/>
          <a:lstStyle/>
          <a:p>
            <a:pPr defTabSz="642055">
              <a:defRPr b="0" sz="2400">
                <a:solidFill>
                  <a:srgbClr val="FFFFFF"/>
                </a:solidFill>
                <a:latin typeface="+mn-lt"/>
                <a:ea typeface="+mn-ea"/>
                <a:cs typeface="+mn-cs"/>
                <a:sym typeface="Helvetica Neue Medium"/>
              </a:defRPr>
            </a:pPr>
          </a:p>
        </p:txBody>
      </p:sp>
      <p:sp>
        <p:nvSpPr>
          <p:cNvPr id="271" name="形状"/>
          <p:cNvSpPr/>
          <p:nvPr/>
        </p:nvSpPr>
        <p:spPr>
          <a:xfrm>
            <a:off x="16920286" y="4418202"/>
            <a:ext cx="1699817" cy="37584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153" y="757"/>
                  <a:pt x="292" y="1549"/>
                  <a:pt x="454" y="2281"/>
                </a:cubicBezTo>
                <a:cubicBezTo>
                  <a:pt x="2967" y="13647"/>
                  <a:pt x="6156" y="20073"/>
                  <a:pt x="9436" y="21600"/>
                </a:cubicBezTo>
                <a:lnTo>
                  <a:pt x="12497" y="21600"/>
                </a:lnTo>
                <a:cubicBezTo>
                  <a:pt x="15777" y="20073"/>
                  <a:pt x="18966" y="13647"/>
                  <a:pt x="21479" y="2281"/>
                </a:cubicBezTo>
                <a:cubicBezTo>
                  <a:pt x="21522" y="2084"/>
                  <a:pt x="21557" y="1863"/>
                  <a:pt x="21600" y="1665"/>
                </a:cubicBezTo>
                <a:lnTo>
                  <a:pt x="21600" y="0"/>
                </a:lnTo>
                <a:lnTo>
                  <a:pt x="0" y="0"/>
                </a:lnTo>
                <a:close/>
              </a:path>
            </a:pathLst>
          </a:custGeom>
          <a:solidFill>
            <a:schemeClr val="accent5"/>
          </a:solidFill>
          <a:ln w="12700">
            <a:miter lim="400000"/>
          </a:ln>
        </p:spPr>
        <p:txBody>
          <a:bodyPr lIns="0" tIns="0" rIns="0" bIns="0" anchor="ctr"/>
          <a:lstStyle/>
          <a:p>
            <a:pPr defTabSz="642055">
              <a:defRPr b="0" sz="2400">
                <a:solidFill>
                  <a:srgbClr val="FFFFFF"/>
                </a:solidFill>
                <a:latin typeface="+mn-lt"/>
                <a:ea typeface="+mn-ea"/>
                <a:cs typeface="+mn-cs"/>
                <a:sym typeface="Helvetica Neue Medium"/>
              </a:defRPr>
            </a:pPr>
          </a:p>
        </p:txBody>
      </p:sp>
      <p:sp>
        <p:nvSpPr>
          <p:cNvPr id="272" name="形状"/>
          <p:cNvSpPr/>
          <p:nvPr/>
        </p:nvSpPr>
        <p:spPr>
          <a:xfrm>
            <a:off x="12076837" y="6773939"/>
            <a:ext cx="1699816" cy="37584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153" y="757"/>
                  <a:pt x="292" y="1549"/>
                  <a:pt x="454" y="2281"/>
                </a:cubicBezTo>
                <a:cubicBezTo>
                  <a:pt x="2967" y="13647"/>
                  <a:pt x="6156" y="20073"/>
                  <a:pt x="9436" y="21600"/>
                </a:cubicBezTo>
                <a:lnTo>
                  <a:pt x="12497" y="21600"/>
                </a:lnTo>
                <a:cubicBezTo>
                  <a:pt x="15777" y="20073"/>
                  <a:pt x="18966" y="13647"/>
                  <a:pt x="21479" y="2281"/>
                </a:cubicBezTo>
                <a:cubicBezTo>
                  <a:pt x="21522" y="2084"/>
                  <a:pt x="21557" y="1863"/>
                  <a:pt x="21600" y="1665"/>
                </a:cubicBezTo>
                <a:lnTo>
                  <a:pt x="21600" y="0"/>
                </a:lnTo>
                <a:lnTo>
                  <a:pt x="0" y="0"/>
                </a:lnTo>
                <a:close/>
              </a:path>
            </a:pathLst>
          </a:custGeom>
          <a:solidFill>
            <a:schemeClr val="accent5"/>
          </a:solidFill>
          <a:ln w="12700">
            <a:miter lim="400000"/>
          </a:ln>
        </p:spPr>
        <p:txBody>
          <a:bodyPr lIns="0" tIns="0" rIns="0" bIns="0" anchor="ctr"/>
          <a:lstStyle/>
          <a:p>
            <a:pPr defTabSz="642055">
              <a:defRPr b="0" sz="2400">
                <a:solidFill>
                  <a:srgbClr val="FFFFFF"/>
                </a:solidFill>
                <a:latin typeface="+mn-lt"/>
                <a:ea typeface="+mn-ea"/>
                <a:cs typeface="+mn-cs"/>
                <a:sym typeface="Helvetica Neue Medium"/>
              </a:defRPr>
            </a:pPr>
          </a:p>
        </p:txBody>
      </p:sp>
      <p:sp>
        <p:nvSpPr>
          <p:cNvPr id="273" name="形状"/>
          <p:cNvSpPr/>
          <p:nvPr/>
        </p:nvSpPr>
        <p:spPr>
          <a:xfrm>
            <a:off x="14475536" y="6773939"/>
            <a:ext cx="1699817" cy="37584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153" y="757"/>
                  <a:pt x="292" y="1549"/>
                  <a:pt x="454" y="2281"/>
                </a:cubicBezTo>
                <a:cubicBezTo>
                  <a:pt x="2967" y="13647"/>
                  <a:pt x="6156" y="20073"/>
                  <a:pt x="9436" y="21600"/>
                </a:cubicBezTo>
                <a:lnTo>
                  <a:pt x="12497" y="21600"/>
                </a:lnTo>
                <a:cubicBezTo>
                  <a:pt x="15777" y="20073"/>
                  <a:pt x="18966" y="13647"/>
                  <a:pt x="21479" y="2281"/>
                </a:cubicBezTo>
                <a:cubicBezTo>
                  <a:pt x="21522" y="2084"/>
                  <a:pt x="21557" y="1863"/>
                  <a:pt x="21600" y="1665"/>
                </a:cubicBezTo>
                <a:lnTo>
                  <a:pt x="21600" y="0"/>
                </a:lnTo>
                <a:lnTo>
                  <a:pt x="0" y="0"/>
                </a:lnTo>
                <a:close/>
              </a:path>
            </a:pathLst>
          </a:custGeom>
          <a:solidFill>
            <a:schemeClr val="accent5"/>
          </a:solidFill>
          <a:ln w="12700">
            <a:miter lim="400000"/>
          </a:ln>
        </p:spPr>
        <p:txBody>
          <a:bodyPr lIns="0" tIns="0" rIns="0" bIns="0" anchor="ctr"/>
          <a:lstStyle/>
          <a:p>
            <a:pPr defTabSz="642055">
              <a:defRPr b="0" sz="2400">
                <a:solidFill>
                  <a:srgbClr val="FFFFFF"/>
                </a:solidFill>
                <a:latin typeface="+mn-lt"/>
                <a:ea typeface="+mn-ea"/>
                <a:cs typeface="+mn-cs"/>
                <a:sym typeface="Helvetica Neue Medium"/>
              </a:defRPr>
            </a:pPr>
          </a:p>
        </p:txBody>
      </p:sp>
      <p:sp>
        <p:nvSpPr>
          <p:cNvPr id="274" name="形状"/>
          <p:cNvSpPr/>
          <p:nvPr/>
        </p:nvSpPr>
        <p:spPr>
          <a:xfrm>
            <a:off x="16953636" y="6773939"/>
            <a:ext cx="1699817" cy="37584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153" y="757"/>
                  <a:pt x="292" y="1549"/>
                  <a:pt x="454" y="2281"/>
                </a:cubicBezTo>
                <a:cubicBezTo>
                  <a:pt x="2967" y="13647"/>
                  <a:pt x="6156" y="20073"/>
                  <a:pt x="9436" y="21600"/>
                </a:cubicBezTo>
                <a:lnTo>
                  <a:pt x="12497" y="21600"/>
                </a:lnTo>
                <a:cubicBezTo>
                  <a:pt x="15777" y="20073"/>
                  <a:pt x="18966" y="13647"/>
                  <a:pt x="21479" y="2281"/>
                </a:cubicBezTo>
                <a:cubicBezTo>
                  <a:pt x="21522" y="2084"/>
                  <a:pt x="21557" y="1863"/>
                  <a:pt x="21600" y="1665"/>
                </a:cubicBezTo>
                <a:lnTo>
                  <a:pt x="21600" y="0"/>
                </a:lnTo>
                <a:lnTo>
                  <a:pt x="0" y="0"/>
                </a:lnTo>
                <a:close/>
              </a:path>
            </a:pathLst>
          </a:custGeom>
          <a:solidFill>
            <a:schemeClr val="accent5"/>
          </a:solidFill>
          <a:ln w="12700">
            <a:miter lim="400000"/>
          </a:ln>
        </p:spPr>
        <p:txBody>
          <a:bodyPr lIns="0" tIns="0" rIns="0" bIns="0" anchor="ctr"/>
          <a:lstStyle/>
          <a:p>
            <a:pPr defTabSz="642055">
              <a:defRPr b="0" sz="2400">
                <a:solidFill>
                  <a:srgbClr val="FFFFFF"/>
                </a:solidFill>
                <a:latin typeface="+mn-lt"/>
                <a:ea typeface="+mn-ea"/>
                <a:cs typeface="+mn-cs"/>
                <a:sym typeface="Helvetica Neue Medium"/>
              </a:defRPr>
            </a:pPr>
          </a:p>
        </p:txBody>
      </p:sp>
      <p:sp>
        <p:nvSpPr>
          <p:cNvPr id="275" name="007"/>
          <p:cNvSpPr txBox="1"/>
          <p:nvPr/>
        </p:nvSpPr>
        <p:spPr>
          <a:xfrm>
            <a:off x="12663709" y="4407448"/>
            <a:ext cx="510173" cy="366229"/>
          </a:xfrm>
          <a:prstGeom prst="rect">
            <a:avLst/>
          </a:prstGeom>
          <a:ln w="12700">
            <a:miter lim="400000"/>
          </a:ln>
          <a:extLst>
            <a:ext uri="{C572A759-6A51-4108-AA02-DFA0A04FC94B}">
              <ma14:wrappingTextBoxFlag xmlns:ma14="http://schemas.microsoft.com/office/mac/drawingml/2011/main" val="1"/>
            </a:ext>
          </a:extLst>
        </p:spPr>
        <p:txBody>
          <a:bodyPr wrap="none" lIns="15716" tIns="15716" rIns="15716" bIns="15716" anchor="ctr">
            <a:spAutoFit/>
          </a:bodyPr>
          <a:lstStyle>
            <a:lvl1pPr defTabSz="642055">
              <a:defRPr sz="2200">
                <a:solidFill>
                  <a:srgbClr val="FFFFFF"/>
                </a:solidFill>
              </a:defRPr>
            </a:lvl1pPr>
          </a:lstStyle>
          <a:p>
            <a:pPr/>
            <a:r>
              <a:t>007</a:t>
            </a:r>
          </a:p>
        </p:txBody>
      </p:sp>
      <p:sp>
        <p:nvSpPr>
          <p:cNvPr id="276" name="008"/>
          <p:cNvSpPr txBox="1"/>
          <p:nvPr/>
        </p:nvSpPr>
        <p:spPr>
          <a:xfrm>
            <a:off x="15098958" y="4407448"/>
            <a:ext cx="510173" cy="366229"/>
          </a:xfrm>
          <a:prstGeom prst="rect">
            <a:avLst/>
          </a:prstGeom>
          <a:ln w="12700">
            <a:miter lim="400000"/>
          </a:ln>
          <a:extLst>
            <a:ext uri="{C572A759-6A51-4108-AA02-DFA0A04FC94B}">
              <ma14:wrappingTextBoxFlag xmlns:ma14="http://schemas.microsoft.com/office/mac/drawingml/2011/main" val="1"/>
            </a:ext>
          </a:extLst>
        </p:spPr>
        <p:txBody>
          <a:bodyPr wrap="none" lIns="15716" tIns="15716" rIns="15716" bIns="15716" anchor="ctr">
            <a:spAutoFit/>
          </a:bodyPr>
          <a:lstStyle>
            <a:lvl1pPr defTabSz="642055">
              <a:defRPr sz="2200">
                <a:solidFill>
                  <a:srgbClr val="FFFFFF"/>
                </a:solidFill>
              </a:defRPr>
            </a:lvl1pPr>
          </a:lstStyle>
          <a:p>
            <a:pPr/>
            <a:r>
              <a:t>008</a:t>
            </a:r>
          </a:p>
        </p:txBody>
      </p:sp>
      <p:sp>
        <p:nvSpPr>
          <p:cNvPr id="277" name="009"/>
          <p:cNvSpPr txBox="1"/>
          <p:nvPr/>
        </p:nvSpPr>
        <p:spPr>
          <a:xfrm>
            <a:off x="17572309" y="4407448"/>
            <a:ext cx="510173" cy="366229"/>
          </a:xfrm>
          <a:prstGeom prst="rect">
            <a:avLst/>
          </a:prstGeom>
          <a:ln w="12700">
            <a:miter lim="400000"/>
          </a:ln>
          <a:extLst>
            <a:ext uri="{C572A759-6A51-4108-AA02-DFA0A04FC94B}">
              <ma14:wrappingTextBoxFlag xmlns:ma14="http://schemas.microsoft.com/office/mac/drawingml/2011/main" val="1"/>
            </a:ext>
          </a:extLst>
        </p:spPr>
        <p:txBody>
          <a:bodyPr wrap="none" lIns="15716" tIns="15716" rIns="15716" bIns="15716" anchor="ctr">
            <a:spAutoFit/>
          </a:bodyPr>
          <a:lstStyle>
            <a:lvl1pPr defTabSz="642055">
              <a:defRPr sz="2200">
                <a:solidFill>
                  <a:srgbClr val="FFFFFF"/>
                </a:solidFill>
              </a:defRPr>
            </a:lvl1pPr>
          </a:lstStyle>
          <a:p>
            <a:pPr/>
            <a:r>
              <a:t>009</a:t>
            </a:r>
          </a:p>
        </p:txBody>
      </p:sp>
      <p:sp>
        <p:nvSpPr>
          <p:cNvPr id="278" name="010"/>
          <p:cNvSpPr txBox="1"/>
          <p:nvPr/>
        </p:nvSpPr>
        <p:spPr>
          <a:xfrm>
            <a:off x="12622408" y="6794305"/>
            <a:ext cx="510173" cy="366229"/>
          </a:xfrm>
          <a:prstGeom prst="rect">
            <a:avLst/>
          </a:prstGeom>
          <a:ln w="12700">
            <a:miter lim="400000"/>
          </a:ln>
          <a:extLst>
            <a:ext uri="{C572A759-6A51-4108-AA02-DFA0A04FC94B}">
              <ma14:wrappingTextBoxFlag xmlns:ma14="http://schemas.microsoft.com/office/mac/drawingml/2011/main" val="1"/>
            </a:ext>
          </a:extLst>
        </p:spPr>
        <p:txBody>
          <a:bodyPr wrap="none" lIns="15716" tIns="15716" rIns="15716" bIns="15716" anchor="ctr">
            <a:spAutoFit/>
          </a:bodyPr>
          <a:lstStyle>
            <a:lvl1pPr defTabSz="642055">
              <a:defRPr sz="2200">
                <a:solidFill>
                  <a:srgbClr val="FFFFFF"/>
                </a:solidFill>
              </a:defRPr>
            </a:lvl1pPr>
          </a:lstStyle>
          <a:p>
            <a:pPr/>
            <a:r>
              <a:t>010</a:t>
            </a:r>
          </a:p>
        </p:txBody>
      </p:sp>
      <p:sp>
        <p:nvSpPr>
          <p:cNvPr id="279" name="011"/>
          <p:cNvSpPr txBox="1"/>
          <p:nvPr/>
        </p:nvSpPr>
        <p:spPr>
          <a:xfrm>
            <a:off x="15057658" y="6794305"/>
            <a:ext cx="510173" cy="366229"/>
          </a:xfrm>
          <a:prstGeom prst="rect">
            <a:avLst/>
          </a:prstGeom>
          <a:ln w="12700">
            <a:miter lim="400000"/>
          </a:ln>
          <a:extLst>
            <a:ext uri="{C572A759-6A51-4108-AA02-DFA0A04FC94B}">
              <ma14:wrappingTextBoxFlag xmlns:ma14="http://schemas.microsoft.com/office/mac/drawingml/2011/main" val="1"/>
            </a:ext>
          </a:extLst>
        </p:spPr>
        <p:txBody>
          <a:bodyPr wrap="none" lIns="15716" tIns="15716" rIns="15716" bIns="15716" anchor="ctr">
            <a:spAutoFit/>
          </a:bodyPr>
          <a:lstStyle>
            <a:lvl1pPr defTabSz="642055">
              <a:defRPr sz="2200">
                <a:solidFill>
                  <a:srgbClr val="FFFFFF"/>
                </a:solidFill>
              </a:defRPr>
            </a:lvl1pPr>
          </a:lstStyle>
          <a:p>
            <a:pPr/>
            <a:r>
              <a:t>011</a:t>
            </a:r>
          </a:p>
        </p:txBody>
      </p:sp>
      <p:sp>
        <p:nvSpPr>
          <p:cNvPr id="280" name="012"/>
          <p:cNvSpPr txBox="1"/>
          <p:nvPr/>
        </p:nvSpPr>
        <p:spPr>
          <a:xfrm>
            <a:off x="17531008" y="6794305"/>
            <a:ext cx="510173" cy="366229"/>
          </a:xfrm>
          <a:prstGeom prst="rect">
            <a:avLst/>
          </a:prstGeom>
          <a:ln w="12700">
            <a:miter lim="400000"/>
          </a:ln>
          <a:extLst>
            <a:ext uri="{C572A759-6A51-4108-AA02-DFA0A04FC94B}">
              <ma14:wrappingTextBoxFlag xmlns:ma14="http://schemas.microsoft.com/office/mac/drawingml/2011/main" val="1"/>
            </a:ext>
          </a:extLst>
        </p:spPr>
        <p:txBody>
          <a:bodyPr wrap="none" lIns="15716" tIns="15716" rIns="15716" bIns="15716" anchor="ctr">
            <a:spAutoFit/>
          </a:bodyPr>
          <a:lstStyle>
            <a:lvl1pPr defTabSz="642055">
              <a:defRPr sz="2200">
                <a:solidFill>
                  <a:srgbClr val="FFFFFF"/>
                </a:solidFill>
              </a:defRPr>
            </a:lvl1pPr>
          </a:lstStyle>
          <a:p>
            <a:pPr/>
            <a:r>
              <a:t>012</a:t>
            </a:r>
          </a:p>
        </p:txBody>
      </p:sp>
      <p:sp>
        <p:nvSpPr>
          <p:cNvPr id="281" name="“每个班组”有12名“员工”，他们性格各异，年龄不同，在生产任务推进的过程中，可能会出现各种随机事件。…"/>
          <p:cNvSpPr txBox="1"/>
          <p:nvPr/>
        </p:nvSpPr>
        <p:spPr>
          <a:xfrm>
            <a:off x="3492138" y="8067223"/>
            <a:ext cx="19999317" cy="284388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423333" indent="-423333" algn="l">
              <a:spcBef>
                <a:spcPts val="4000"/>
              </a:spcBef>
              <a:buSzPct val="125000"/>
              <a:buChar char="•"/>
              <a:defRPr b="0" sz="3200">
                <a:solidFill>
                  <a:schemeClr val="accent1">
                    <a:hueOff val="114395"/>
                    <a:lumOff val="-24975"/>
                  </a:schemeClr>
                </a:solidFill>
                <a:latin typeface="+mn-lt"/>
                <a:ea typeface="+mn-ea"/>
                <a:cs typeface="+mn-cs"/>
                <a:sym typeface="Helvetica Neue Medium"/>
              </a:defRPr>
            </a:pPr>
            <a:r>
              <a:t>“每个班组”有12名“员工”，他们性格各异，年龄不同，在生产任务推进的过程中，可能会出现各种随机事件。</a:t>
            </a:r>
          </a:p>
          <a:p>
            <a:pPr marL="423333" indent="-423333" algn="l">
              <a:spcBef>
                <a:spcPts val="4000"/>
              </a:spcBef>
              <a:buSzPct val="125000"/>
              <a:buChar char="•"/>
              <a:defRPr b="0" sz="3200">
                <a:solidFill>
                  <a:schemeClr val="accent1">
                    <a:hueOff val="114395"/>
                    <a:lumOff val="-24975"/>
                  </a:schemeClr>
                </a:solidFill>
                <a:latin typeface="+mn-lt"/>
                <a:ea typeface="+mn-ea"/>
                <a:cs typeface="+mn-cs"/>
                <a:sym typeface="Helvetica Neue Medium"/>
              </a:defRPr>
            </a:pPr>
            <a:r>
              <a:t>学员在沙盘推演过程中，面对虚构的人物，运用自己的知识积累，面对变化，解决问题。</a:t>
            </a:r>
          </a:p>
          <a:p>
            <a:pPr marL="423333" indent="-423333" algn="l">
              <a:spcBef>
                <a:spcPts val="4000"/>
              </a:spcBef>
              <a:buSzPct val="125000"/>
              <a:buChar char="•"/>
              <a:defRPr b="0" sz="3200">
                <a:solidFill>
                  <a:schemeClr val="accent1">
                    <a:hueOff val="114395"/>
                    <a:lumOff val="-24975"/>
                  </a:schemeClr>
                </a:solidFill>
                <a:latin typeface="+mn-lt"/>
                <a:ea typeface="+mn-ea"/>
                <a:cs typeface="+mn-cs"/>
                <a:sym typeface="Helvetica Neue Medium"/>
              </a:defRPr>
            </a:pPr>
            <a:r>
              <a:t>从沙盘的盘面模拟改善管理技能，从人员管理角度演练提升沟通技能。</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3" name="第三部分：实施细节"/>
          <p:cNvSpPr/>
          <p:nvPr/>
        </p:nvSpPr>
        <p:spPr>
          <a:xfrm>
            <a:off x="0" y="4281132"/>
            <a:ext cx="24384000" cy="3673740"/>
          </a:xfrm>
          <a:prstGeom prst="rect">
            <a:avLst/>
          </a:prstGeom>
          <a:solidFill>
            <a:schemeClr val="accent1">
              <a:hueOff val="114395"/>
              <a:lumOff val="-24975"/>
            </a:schemeClr>
          </a:solidFill>
          <a:ln w="12700">
            <a:miter lim="400000"/>
          </a:ln>
          <a:extLst>
            <a:ext uri="{C572A759-6A51-4108-AA02-DFA0A04FC94B}">
              <ma14:wrappingTextBoxFlag xmlns:ma14="http://schemas.microsoft.com/office/mac/drawingml/2011/main" val="1"/>
            </a:ext>
          </a:extLst>
        </p:spPr>
        <p:txBody>
          <a:bodyPr lIns="0" tIns="0" rIns="0" bIns="0" anchor="ctr"/>
          <a:lstStyle>
            <a:lvl1pPr>
              <a:defRPr b="0" sz="13200">
                <a:solidFill>
                  <a:srgbClr val="FFFFFF"/>
                </a:solidFill>
                <a:latin typeface="+mn-lt"/>
                <a:ea typeface="+mn-ea"/>
                <a:cs typeface="+mn-cs"/>
                <a:sym typeface="Helvetica Neue Medium"/>
              </a:defRPr>
            </a:lvl1pPr>
          </a:lstStyle>
          <a:p>
            <a:pPr/>
            <a:r>
              <a:t>第三部分：实施细节</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5" name="矩形"/>
          <p:cNvSpPr/>
          <p:nvPr/>
        </p:nvSpPr>
        <p:spPr>
          <a:xfrm>
            <a:off x="10209" y="593939"/>
            <a:ext cx="835869"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86" name="矩形"/>
          <p:cNvSpPr/>
          <p:nvPr/>
        </p:nvSpPr>
        <p:spPr>
          <a:xfrm>
            <a:off x="932785" y="593939"/>
            <a:ext cx="212071"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87" name="矩形"/>
          <p:cNvSpPr/>
          <p:nvPr/>
        </p:nvSpPr>
        <p:spPr>
          <a:xfrm>
            <a:off x="1214268" y="593939"/>
            <a:ext cx="62550"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88" name="实施流程D1"/>
          <p:cNvSpPr txBox="1"/>
          <p:nvPr/>
        </p:nvSpPr>
        <p:spPr>
          <a:xfrm>
            <a:off x="1645008" y="466939"/>
            <a:ext cx="5496053" cy="1524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000">
                <a:solidFill>
                  <a:schemeClr val="accent1">
                    <a:hueOff val="114395"/>
                    <a:lumOff val="-24975"/>
                  </a:schemeClr>
                </a:solidFill>
              </a:defRPr>
            </a:lvl1pPr>
          </a:lstStyle>
          <a:p>
            <a:pPr/>
            <a:r>
              <a:t>实施流程D1</a:t>
            </a:r>
          </a:p>
        </p:txBody>
      </p:sp>
      <p:graphicFrame>
        <p:nvGraphicFramePr>
          <p:cNvPr id="289" name="表格 1"/>
          <p:cNvGraphicFramePr/>
          <p:nvPr/>
        </p:nvGraphicFramePr>
        <p:xfrm>
          <a:off x="1825559" y="2843177"/>
          <a:ext cx="20732882" cy="9296401"/>
        </p:xfrm>
        <a:graphic xmlns:a="http://schemas.openxmlformats.org/drawingml/2006/main">
          <a:graphicData uri="http://schemas.openxmlformats.org/drawingml/2006/table">
            <a:tbl>
              <a:tblPr firstCol="1" firstRow="1" lastCol="0" lastRow="0" bandCol="0" bandRow="1" rtl="0">
                <a:tableStyleId>{4C3C2611-4C71-4FC5-86AE-919BDF0F9419}</a:tableStyleId>
              </a:tblPr>
              <a:tblGrid>
                <a:gridCol w="3448050"/>
                <a:gridCol w="17284830"/>
              </a:tblGrid>
              <a:tr h="1162050">
                <a:tc>
                  <a:txBody>
                    <a:bodyPr/>
                    <a:lstStyle/>
                    <a:p>
                      <a:pPr defTabSz="914400">
                        <a:defRPr b="0" sz="1800">
                          <a:solidFill>
                            <a:srgbClr val="000000"/>
                          </a:solidFill>
                        </a:defRPr>
                      </a:pPr>
                      <a:r>
                        <a:rPr b="1" sz="3200">
                          <a:solidFill>
                            <a:srgbClr val="FFFFFF"/>
                          </a:solidFill>
                          <a:sym typeface="Helvetica Neue"/>
                        </a:rPr>
                        <a:t>时间</a:t>
                      </a:r>
                    </a:p>
                  </a:txBody>
                  <a:tcPr marL="50800" marR="50800" marT="50800" marB="50800" anchor="ctr" anchorCtr="0" horzOverflow="overflow"/>
                </a:tc>
                <a:tc>
                  <a:txBody>
                    <a:bodyPr/>
                    <a:lstStyle/>
                    <a:p>
                      <a:pPr algn="l" defTabSz="914400">
                        <a:defRPr b="0" sz="1800">
                          <a:solidFill>
                            <a:srgbClr val="000000"/>
                          </a:solidFill>
                        </a:defRPr>
                      </a:pPr>
                      <a:r>
                        <a:rPr b="1" sz="3200">
                          <a:solidFill>
                            <a:srgbClr val="FFFFFF"/>
                          </a:solidFill>
                          <a:sym typeface="Helvetica Neue"/>
                        </a:rPr>
                        <a:t>内容</a:t>
                      </a:r>
                    </a:p>
                  </a:txBody>
                  <a:tcPr marL="50800" marR="50800" marT="50800" marB="50800" anchor="ctr" anchorCtr="0" horzOverflow="overflow"/>
                </a:tc>
              </a:tr>
              <a:tr h="1162050">
                <a:tc>
                  <a:txBody>
                    <a:bodyPr/>
                    <a:lstStyle/>
                    <a:p>
                      <a:pPr defTabSz="914400">
                        <a:defRPr b="0" sz="1800">
                          <a:solidFill>
                            <a:srgbClr val="000000"/>
                          </a:solidFill>
                        </a:defRPr>
                      </a:pPr>
                      <a:r>
                        <a:rPr b="1" sz="3200">
                          <a:solidFill>
                            <a:srgbClr val="FFFFFF"/>
                          </a:solidFill>
                          <a:sym typeface="Helvetica Neue"/>
                        </a:rPr>
                        <a:t>9:00-9:40</a:t>
                      </a:r>
                    </a:p>
                  </a:txBody>
                  <a:tcPr marL="50800" marR="50800" marT="50800" marB="50800" anchor="ctr" anchorCtr="0" horzOverflow="overflow"/>
                </a:tc>
                <a:tc>
                  <a:txBody>
                    <a:bodyPr/>
                    <a:lstStyle/>
                    <a:p>
                      <a:pPr algn="l" defTabSz="914400">
                        <a:defRPr sz="1800"/>
                      </a:pPr>
                      <a:r>
                        <a:rPr sz="3200">
                          <a:sym typeface="Helvetica Neue"/>
                        </a:rPr>
                        <a:t>概念导入：企业生命周期及特点</a:t>
                      </a:r>
                    </a:p>
                  </a:txBody>
                  <a:tcPr marL="50800" marR="50800" marT="50800" marB="50800" anchor="ctr" anchorCtr="0" horzOverflow="overflow"/>
                </a:tc>
              </a:tr>
              <a:tr h="1162050">
                <a:tc>
                  <a:txBody>
                    <a:bodyPr/>
                    <a:lstStyle/>
                    <a:p>
                      <a:pPr defTabSz="914400">
                        <a:defRPr b="0" sz="1800">
                          <a:solidFill>
                            <a:srgbClr val="000000"/>
                          </a:solidFill>
                        </a:defRPr>
                      </a:pPr>
                      <a:r>
                        <a:rPr b="1" sz="3200">
                          <a:solidFill>
                            <a:srgbClr val="FFFFFF"/>
                          </a:solidFill>
                          <a:sym typeface="Helvetica Neue"/>
                        </a:rPr>
                        <a:t>9:40-10:20</a:t>
                      </a:r>
                    </a:p>
                  </a:txBody>
                  <a:tcPr marL="50800" marR="50800" marT="50800" marB="50800" anchor="ctr" anchorCtr="0" horzOverflow="overflow"/>
                </a:tc>
                <a:tc>
                  <a:txBody>
                    <a:bodyPr/>
                    <a:lstStyle/>
                    <a:p>
                      <a:pPr algn="l" defTabSz="914400">
                        <a:defRPr sz="1800"/>
                      </a:pPr>
                      <a:r>
                        <a:rPr sz="3200">
                          <a:sym typeface="Helvetica Neue"/>
                        </a:rPr>
                        <a:t>沙盘项目介绍及规则讲解</a:t>
                      </a:r>
                    </a:p>
                  </a:txBody>
                  <a:tcPr marL="50800" marR="50800" marT="50800" marB="50800" anchor="ctr" anchorCtr="0" horzOverflow="overflow"/>
                </a:tc>
              </a:tr>
              <a:tr h="1162050">
                <a:tc>
                  <a:txBody>
                    <a:bodyPr/>
                    <a:lstStyle/>
                    <a:p>
                      <a:pPr defTabSz="914400">
                        <a:defRPr b="0" sz="1800">
                          <a:solidFill>
                            <a:srgbClr val="000000"/>
                          </a:solidFill>
                        </a:defRPr>
                      </a:pPr>
                      <a:r>
                        <a:rPr b="1" sz="3200">
                          <a:solidFill>
                            <a:srgbClr val="FFFFFF"/>
                          </a:solidFill>
                          <a:sym typeface="Helvetica Neue"/>
                        </a:rPr>
                        <a:t>10:30-12:00</a:t>
                      </a:r>
                    </a:p>
                  </a:txBody>
                  <a:tcPr marL="50800" marR="50800" marT="50800" marB="50800" anchor="ctr" anchorCtr="0" horzOverflow="overflow"/>
                </a:tc>
                <a:tc>
                  <a:txBody>
                    <a:bodyPr/>
                    <a:lstStyle/>
                    <a:p>
                      <a:pPr algn="l" defTabSz="914400">
                        <a:defRPr sz="1800"/>
                      </a:pPr>
                      <a:r>
                        <a:rPr sz="3200">
                          <a:sym typeface="Helvetica Neue"/>
                        </a:rPr>
                        <a:t>第七～第九个月沙盘模拟</a:t>
                      </a:r>
                    </a:p>
                  </a:txBody>
                  <a:tcPr marL="50800" marR="50800" marT="50800" marB="50800" anchor="ctr" anchorCtr="0" horzOverflow="overflow"/>
                </a:tc>
              </a:tr>
              <a:tr h="1162050">
                <a:tc>
                  <a:txBody>
                    <a:bodyPr/>
                    <a:lstStyle/>
                    <a:p>
                      <a:pPr defTabSz="914400">
                        <a:defRPr b="0" sz="1800">
                          <a:solidFill>
                            <a:srgbClr val="000000"/>
                          </a:solidFill>
                        </a:defRPr>
                      </a:pPr>
                      <a:r>
                        <a:rPr b="1" sz="3200">
                          <a:solidFill>
                            <a:srgbClr val="FFFFFF"/>
                          </a:solidFill>
                          <a:sym typeface="Helvetica Neue"/>
                        </a:rPr>
                        <a:t>14:00-15:30</a:t>
                      </a:r>
                    </a:p>
                  </a:txBody>
                  <a:tcPr marL="50800" marR="50800" marT="50800" marB="50800" anchor="ctr" anchorCtr="0" horzOverflow="overflow"/>
                </a:tc>
                <a:tc>
                  <a:txBody>
                    <a:bodyPr/>
                    <a:lstStyle/>
                    <a:p>
                      <a:pPr algn="l" defTabSz="914400">
                        <a:defRPr sz="1800"/>
                      </a:pPr>
                      <a:r>
                        <a:rPr sz="3200">
                          <a:sym typeface="Helvetica Neue"/>
                        </a:rPr>
                        <a:t>第十～第十二个月沙盘模拟</a:t>
                      </a:r>
                    </a:p>
                  </a:txBody>
                  <a:tcPr marL="50800" marR="50800" marT="50800" marB="50800" anchor="ctr" anchorCtr="0" horzOverflow="overflow"/>
                </a:tc>
              </a:tr>
              <a:tr h="1162050">
                <a:tc>
                  <a:txBody>
                    <a:bodyPr/>
                    <a:lstStyle/>
                    <a:p>
                      <a:pPr defTabSz="914400">
                        <a:defRPr b="0" sz="1800">
                          <a:solidFill>
                            <a:srgbClr val="000000"/>
                          </a:solidFill>
                        </a:defRPr>
                      </a:pPr>
                      <a:r>
                        <a:rPr b="1" sz="3200">
                          <a:solidFill>
                            <a:srgbClr val="FFFFFF"/>
                          </a:solidFill>
                          <a:sym typeface="Helvetica Neue"/>
                        </a:rPr>
                        <a:t>15:30-16:00</a:t>
                      </a:r>
                    </a:p>
                  </a:txBody>
                  <a:tcPr marL="50800" marR="50800" marT="50800" marB="50800" anchor="ctr" anchorCtr="0" horzOverflow="overflow"/>
                </a:tc>
                <a:tc>
                  <a:txBody>
                    <a:bodyPr/>
                    <a:lstStyle/>
                    <a:p>
                      <a:pPr algn="l" defTabSz="914400">
                        <a:defRPr sz="1800"/>
                      </a:pPr>
                      <a:r>
                        <a:rPr sz="3200">
                          <a:sym typeface="Helvetica Neue"/>
                        </a:rPr>
                        <a:t>学员讨论，场景再现</a:t>
                      </a:r>
                    </a:p>
                  </a:txBody>
                  <a:tcPr marL="50800" marR="50800" marT="50800" marB="50800" anchor="ctr" anchorCtr="0" horzOverflow="overflow"/>
                </a:tc>
              </a:tr>
              <a:tr h="1162050">
                <a:tc>
                  <a:txBody>
                    <a:bodyPr/>
                    <a:lstStyle/>
                    <a:p>
                      <a:pPr defTabSz="914400">
                        <a:defRPr b="0" sz="1800">
                          <a:solidFill>
                            <a:srgbClr val="000000"/>
                          </a:solidFill>
                        </a:defRPr>
                      </a:pPr>
                      <a:r>
                        <a:rPr b="1" sz="3200">
                          <a:solidFill>
                            <a:srgbClr val="FFFFFF"/>
                          </a:solidFill>
                          <a:sym typeface="Helvetica Neue"/>
                        </a:rPr>
                        <a:t>16:00-16:30</a:t>
                      </a:r>
                    </a:p>
                  </a:txBody>
                  <a:tcPr marL="50800" marR="50800" marT="50800" marB="50800" anchor="ctr" anchorCtr="0" horzOverflow="overflow"/>
                </a:tc>
                <a:tc>
                  <a:txBody>
                    <a:bodyPr/>
                    <a:lstStyle/>
                    <a:p>
                      <a:pPr algn="l" defTabSz="914400">
                        <a:defRPr sz="1800"/>
                      </a:pPr>
                      <a:r>
                        <a:rPr sz="3200">
                          <a:sym typeface="Helvetica Neue"/>
                        </a:rPr>
                        <a:t>小组分享</a:t>
                      </a:r>
                    </a:p>
                  </a:txBody>
                  <a:tcPr marL="50800" marR="50800" marT="50800" marB="50800" anchor="ctr" anchorCtr="0" horzOverflow="overflow"/>
                </a:tc>
              </a:tr>
              <a:tr h="1162050">
                <a:tc>
                  <a:txBody>
                    <a:bodyPr/>
                    <a:lstStyle/>
                    <a:p>
                      <a:pPr defTabSz="914400">
                        <a:defRPr b="0" sz="1800">
                          <a:solidFill>
                            <a:srgbClr val="000000"/>
                          </a:solidFill>
                        </a:defRPr>
                      </a:pPr>
                      <a:r>
                        <a:rPr b="1" sz="3200">
                          <a:solidFill>
                            <a:srgbClr val="FFFFFF"/>
                          </a:solidFill>
                          <a:sym typeface="Helvetica Neue"/>
                        </a:rPr>
                        <a:t>16:30-17:00</a:t>
                      </a:r>
                    </a:p>
                  </a:txBody>
                  <a:tcPr marL="50800" marR="50800" marT="50800" marB="50800" anchor="ctr" anchorCtr="0" horzOverflow="overflow"/>
                </a:tc>
                <a:tc>
                  <a:txBody>
                    <a:bodyPr/>
                    <a:lstStyle/>
                    <a:p>
                      <a:pPr algn="l" defTabSz="914400">
                        <a:defRPr sz="1800"/>
                      </a:pPr>
                      <a:r>
                        <a:rPr sz="3200">
                          <a:sym typeface="Helvetica Neue"/>
                        </a:rPr>
                        <a:t>导师复盘总结</a:t>
                      </a:r>
                    </a:p>
                  </a:txBody>
                  <a:tcPr marL="50800" marR="50800" marT="50800" marB="50800" anchor="ctr" anchorCtr="0" horzOverflow="overflow"/>
                </a:tc>
              </a:tr>
            </a:tbl>
          </a:graphicData>
        </a:graphic>
      </p:graphicFrame>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1" name="矩形"/>
          <p:cNvSpPr/>
          <p:nvPr/>
        </p:nvSpPr>
        <p:spPr>
          <a:xfrm>
            <a:off x="10209" y="593939"/>
            <a:ext cx="835869"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92" name="矩形"/>
          <p:cNvSpPr/>
          <p:nvPr/>
        </p:nvSpPr>
        <p:spPr>
          <a:xfrm>
            <a:off x="932785" y="593939"/>
            <a:ext cx="212071"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93" name="矩形"/>
          <p:cNvSpPr/>
          <p:nvPr/>
        </p:nvSpPr>
        <p:spPr>
          <a:xfrm>
            <a:off x="1214268" y="593939"/>
            <a:ext cx="62550"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graphicFrame>
        <p:nvGraphicFramePr>
          <p:cNvPr id="294" name="表格 1"/>
          <p:cNvGraphicFramePr/>
          <p:nvPr/>
        </p:nvGraphicFramePr>
        <p:xfrm>
          <a:off x="1825559" y="2843177"/>
          <a:ext cx="20732882" cy="9296401"/>
        </p:xfrm>
        <a:graphic xmlns:a="http://schemas.openxmlformats.org/drawingml/2006/main">
          <a:graphicData uri="http://schemas.openxmlformats.org/drawingml/2006/table">
            <a:tbl>
              <a:tblPr firstCol="1" firstRow="1" lastCol="0" lastRow="0" bandCol="0" bandRow="1" rtl="0">
                <a:tableStyleId>{4C3C2611-4C71-4FC5-86AE-919BDF0F9419}</a:tableStyleId>
              </a:tblPr>
              <a:tblGrid>
                <a:gridCol w="3448050"/>
                <a:gridCol w="17284830"/>
              </a:tblGrid>
              <a:tr h="1162050">
                <a:tc>
                  <a:txBody>
                    <a:bodyPr/>
                    <a:lstStyle/>
                    <a:p>
                      <a:pPr defTabSz="914400">
                        <a:defRPr b="0" sz="1800">
                          <a:solidFill>
                            <a:srgbClr val="000000"/>
                          </a:solidFill>
                        </a:defRPr>
                      </a:pPr>
                      <a:r>
                        <a:rPr b="1" sz="3200">
                          <a:solidFill>
                            <a:srgbClr val="FFFFFF"/>
                          </a:solidFill>
                          <a:sym typeface="Helvetica Neue"/>
                        </a:rPr>
                        <a:t>时间</a:t>
                      </a:r>
                    </a:p>
                  </a:txBody>
                  <a:tcPr marL="50800" marR="50800" marT="50800" marB="50800" anchor="ctr" anchorCtr="0" horzOverflow="overflow"/>
                </a:tc>
                <a:tc>
                  <a:txBody>
                    <a:bodyPr/>
                    <a:lstStyle/>
                    <a:p>
                      <a:pPr algn="l" defTabSz="914400">
                        <a:defRPr b="0" sz="1800">
                          <a:solidFill>
                            <a:srgbClr val="000000"/>
                          </a:solidFill>
                        </a:defRPr>
                      </a:pPr>
                      <a:r>
                        <a:rPr b="1" sz="3200">
                          <a:solidFill>
                            <a:srgbClr val="FFFFFF"/>
                          </a:solidFill>
                          <a:sym typeface="Helvetica Neue"/>
                        </a:rPr>
                        <a:t>内容</a:t>
                      </a:r>
                    </a:p>
                  </a:txBody>
                  <a:tcPr marL="50800" marR="50800" marT="50800" marB="50800" anchor="ctr" anchorCtr="0" horzOverflow="overflow"/>
                </a:tc>
              </a:tr>
              <a:tr h="1162050">
                <a:tc>
                  <a:txBody>
                    <a:bodyPr/>
                    <a:lstStyle/>
                    <a:p>
                      <a:pPr defTabSz="914400">
                        <a:defRPr b="0" sz="1800">
                          <a:solidFill>
                            <a:srgbClr val="000000"/>
                          </a:solidFill>
                        </a:defRPr>
                      </a:pPr>
                      <a:r>
                        <a:rPr b="1" sz="3200">
                          <a:solidFill>
                            <a:srgbClr val="FFFFFF"/>
                          </a:solidFill>
                          <a:sym typeface="Helvetica Neue"/>
                        </a:rPr>
                        <a:t>9:00-9:40</a:t>
                      </a:r>
                    </a:p>
                  </a:txBody>
                  <a:tcPr marL="50800" marR="50800" marT="50800" marB="50800" anchor="ctr" anchorCtr="0" horzOverflow="overflow"/>
                </a:tc>
                <a:tc>
                  <a:txBody>
                    <a:bodyPr/>
                    <a:lstStyle/>
                    <a:p>
                      <a:pPr algn="l" defTabSz="914400">
                        <a:defRPr sz="1800"/>
                      </a:pPr>
                      <a:r>
                        <a:rPr sz="3200">
                          <a:sym typeface="Helvetica Neue"/>
                        </a:rPr>
                        <a:t>概念导入：企业运营者角色认知和基本素养</a:t>
                      </a:r>
                    </a:p>
                  </a:txBody>
                  <a:tcPr marL="50800" marR="50800" marT="50800" marB="50800" anchor="ctr" anchorCtr="0" horzOverflow="overflow"/>
                </a:tc>
              </a:tr>
              <a:tr h="1162050">
                <a:tc>
                  <a:txBody>
                    <a:bodyPr/>
                    <a:lstStyle/>
                    <a:p>
                      <a:pPr defTabSz="914400">
                        <a:defRPr b="0" sz="1800">
                          <a:solidFill>
                            <a:srgbClr val="000000"/>
                          </a:solidFill>
                        </a:defRPr>
                      </a:pPr>
                      <a:r>
                        <a:rPr b="1" sz="3200">
                          <a:solidFill>
                            <a:srgbClr val="FFFFFF"/>
                          </a:solidFill>
                          <a:sym typeface="Helvetica Neue"/>
                        </a:rPr>
                        <a:t>9:40-10:20</a:t>
                      </a:r>
                    </a:p>
                  </a:txBody>
                  <a:tcPr marL="50800" marR="50800" marT="50800" marB="50800" anchor="ctr" anchorCtr="0" horzOverflow="overflow"/>
                </a:tc>
                <a:tc>
                  <a:txBody>
                    <a:bodyPr/>
                    <a:lstStyle/>
                    <a:p>
                      <a:pPr algn="l" defTabSz="914400">
                        <a:defRPr sz="1800"/>
                      </a:pPr>
                      <a:r>
                        <a:rPr sz="3200">
                          <a:sym typeface="Helvetica Neue"/>
                        </a:rPr>
                        <a:t>沙盘项目介绍及规则讲解</a:t>
                      </a:r>
                    </a:p>
                  </a:txBody>
                  <a:tcPr marL="50800" marR="50800" marT="50800" marB="50800" anchor="ctr" anchorCtr="0" horzOverflow="overflow"/>
                </a:tc>
              </a:tr>
              <a:tr h="1162050">
                <a:tc>
                  <a:txBody>
                    <a:bodyPr/>
                    <a:lstStyle/>
                    <a:p>
                      <a:pPr defTabSz="914400">
                        <a:defRPr b="0" sz="1800">
                          <a:solidFill>
                            <a:srgbClr val="000000"/>
                          </a:solidFill>
                        </a:defRPr>
                      </a:pPr>
                      <a:r>
                        <a:rPr b="1" sz="3200">
                          <a:solidFill>
                            <a:srgbClr val="FFFFFF"/>
                          </a:solidFill>
                          <a:sym typeface="Helvetica Neue"/>
                        </a:rPr>
                        <a:t>10:30-12:00</a:t>
                      </a:r>
                    </a:p>
                  </a:txBody>
                  <a:tcPr marL="50800" marR="50800" marT="50800" marB="50800" anchor="ctr" anchorCtr="0" horzOverflow="overflow"/>
                </a:tc>
                <a:tc>
                  <a:txBody>
                    <a:bodyPr/>
                    <a:lstStyle/>
                    <a:p>
                      <a:pPr algn="l" defTabSz="914400">
                        <a:defRPr sz="1800"/>
                      </a:pPr>
                      <a:r>
                        <a:rPr sz="3200">
                          <a:sym typeface="Helvetica Neue"/>
                        </a:rPr>
                        <a:t>第一～第三个月沙盘模拟</a:t>
                      </a:r>
                    </a:p>
                  </a:txBody>
                  <a:tcPr marL="50800" marR="50800" marT="50800" marB="50800" anchor="ctr" anchorCtr="0" horzOverflow="overflow"/>
                </a:tc>
              </a:tr>
              <a:tr h="1162050">
                <a:tc>
                  <a:txBody>
                    <a:bodyPr/>
                    <a:lstStyle/>
                    <a:p>
                      <a:pPr defTabSz="914400">
                        <a:defRPr b="0" sz="1800">
                          <a:solidFill>
                            <a:srgbClr val="000000"/>
                          </a:solidFill>
                        </a:defRPr>
                      </a:pPr>
                      <a:r>
                        <a:rPr b="1" sz="3200">
                          <a:solidFill>
                            <a:srgbClr val="FFFFFF"/>
                          </a:solidFill>
                          <a:sym typeface="Helvetica Neue"/>
                        </a:rPr>
                        <a:t>14:00-15:30</a:t>
                      </a:r>
                    </a:p>
                  </a:txBody>
                  <a:tcPr marL="50800" marR="50800" marT="50800" marB="50800" anchor="ctr" anchorCtr="0" horzOverflow="overflow"/>
                </a:tc>
                <a:tc>
                  <a:txBody>
                    <a:bodyPr/>
                    <a:lstStyle/>
                    <a:p>
                      <a:pPr algn="l" defTabSz="914400">
                        <a:defRPr sz="1800"/>
                      </a:pPr>
                      <a:r>
                        <a:rPr sz="3200">
                          <a:sym typeface="Helvetica Neue"/>
                        </a:rPr>
                        <a:t>第四～第六个月沙盘模拟</a:t>
                      </a:r>
                    </a:p>
                  </a:txBody>
                  <a:tcPr marL="50800" marR="50800" marT="50800" marB="50800" anchor="ctr" anchorCtr="0" horzOverflow="overflow"/>
                </a:tc>
              </a:tr>
              <a:tr h="1162050">
                <a:tc>
                  <a:txBody>
                    <a:bodyPr/>
                    <a:lstStyle/>
                    <a:p>
                      <a:pPr defTabSz="914400">
                        <a:defRPr b="0" sz="1800">
                          <a:solidFill>
                            <a:srgbClr val="000000"/>
                          </a:solidFill>
                        </a:defRPr>
                      </a:pPr>
                      <a:r>
                        <a:rPr b="1" sz="3200">
                          <a:solidFill>
                            <a:srgbClr val="FFFFFF"/>
                          </a:solidFill>
                          <a:sym typeface="Helvetica Neue"/>
                        </a:rPr>
                        <a:t>15:30-16:00</a:t>
                      </a:r>
                    </a:p>
                  </a:txBody>
                  <a:tcPr marL="50800" marR="50800" marT="50800" marB="50800" anchor="ctr" anchorCtr="0" horzOverflow="overflow"/>
                </a:tc>
                <a:tc>
                  <a:txBody>
                    <a:bodyPr/>
                    <a:lstStyle/>
                    <a:p>
                      <a:pPr algn="l" defTabSz="914400">
                        <a:defRPr sz="1800"/>
                      </a:pPr>
                      <a:r>
                        <a:rPr sz="3200">
                          <a:sym typeface="Helvetica Neue"/>
                        </a:rPr>
                        <a:t>学员讨论，场景再现</a:t>
                      </a:r>
                    </a:p>
                  </a:txBody>
                  <a:tcPr marL="50800" marR="50800" marT="50800" marB="50800" anchor="ctr" anchorCtr="0" horzOverflow="overflow"/>
                </a:tc>
              </a:tr>
              <a:tr h="1162050">
                <a:tc>
                  <a:txBody>
                    <a:bodyPr/>
                    <a:lstStyle/>
                    <a:p>
                      <a:pPr defTabSz="914400">
                        <a:defRPr b="0" sz="1800">
                          <a:solidFill>
                            <a:srgbClr val="000000"/>
                          </a:solidFill>
                        </a:defRPr>
                      </a:pPr>
                      <a:r>
                        <a:rPr b="1" sz="3200">
                          <a:solidFill>
                            <a:srgbClr val="FFFFFF"/>
                          </a:solidFill>
                          <a:sym typeface="Helvetica Neue"/>
                        </a:rPr>
                        <a:t>16:00-16:30</a:t>
                      </a:r>
                    </a:p>
                  </a:txBody>
                  <a:tcPr marL="50800" marR="50800" marT="50800" marB="50800" anchor="ctr" anchorCtr="0" horzOverflow="overflow"/>
                </a:tc>
                <a:tc>
                  <a:txBody>
                    <a:bodyPr/>
                    <a:lstStyle/>
                    <a:p>
                      <a:pPr algn="l" defTabSz="914400">
                        <a:defRPr sz="1800"/>
                      </a:pPr>
                      <a:r>
                        <a:rPr sz="3200">
                          <a:sym typeface="Helvetica Neue"/>
                        </a:rPr>
                        <a:t>小组分享</a:t>
                      </a:r>
                    </a:p>
                  </a:txBody>
                  <a:tcPr marL="50800" marR="50800" marT="50800" marB="50800" anchor="ctr" anchorCtr="0" horzOverflow="overflow"/>
                </a:tc>
              </a:tr>
              <a:tr h="1162050">
                <a:tc>
                  <a:txBody>
                    <a:bodyPr/>
                    <a:lstStyle/>
                    <a:p>
                      <a:pPr defTabSz="914400">
                        <a:defRPr b="0" sz="1800">
                          <a:solidFill>
                            <a:srgbClr val="000000"/>
                          </a:solidFill>
                        </a:defRPr>
                      </a:pPr>
                      <a:r>
                        <a:rPr b="1" sz="3200">
                          <a:solidFill>
                            <a:srgbClr val="FFFFFF"/>
                          </a:solidFill>
                          <a:sym typeface="Helvetica Neue"/>
                        </a:rPr>
                        <a:t>16:30-17:00</a:t>
                      </a:r>
                    </a:p>
                  </a:txBody>
                  <a:tcPr marL="50800" marR="50800" marT="50800" marB="50800" anchor="ctr" anchorCtr="0" horzOverflow="overflow"/>
                </a:tc>
                <a:tc>
                  <a:txBody>
                    <a:bodyPr/>
                    <a:lstStyle/>
                    <a:p>
                      <a:pPr algn="l" defTabSz="914400">
                        <a:defRPr sz="1800"/>
                      </a:pPr>
                      <a:r>
                        <a:rPr sz="3200">
                          <a:sym typeface="Helvetica Neue"/>
                        </a:rPr>
                        <a:t>导师复盘总结</a:t>
                      </a:r>
                    </a:p>
                  </a:txBody>
                  <a:tcPr marL="50800" marR="50800" marT="50800" marB="50800" anchor="ctr" anchorCtr="0" horzOverflow="overflow"/>
                </a:tc>
              </a:tr>
            </a:tbl>
          </a:graphicData>
        </a:graphic>
      </p:graphicFrame>
      <p:sp>
        <p:nvSpPr>
          <p:cNvPr id="295" name="实施流程D2"/>
          <p:cNvSpPr txBox="1"/>
          <p:nvPr/>
        </p:nvSpPr>
        <p:spPr>
          <a:xfrm>
            <a:off x="1645008" y="466939"/>
            <a:ext cx="5496053" cy="1524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000">
                <a:solidFill>
                  <a:schemeClr val="accent1">
                    <a:hueOff val="114395"/>
                    <a:lumOff val="-24975"/>
                  </a:schemeClr>
                </a:solidFill>
              </a:defRPr>
            </a:lvl1pPr>
          </a:lstStyle>
          <a:p>
            <a:pPr/>
            <a:r>
              <a:t>实施流程D2</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7" name="矩形"/>
          <p:cNvSpPr/>
          <p:nvPr/>
        </p:nvSpPr>
        <p:spPr>
          <a:xfrm>
            <a:off x="10209" y="593939"/>
            <a:ext cx="835869"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98" name="矩形"/>
          <p:cNvSpPr/>
          <p:nvPr/>
        </p:nvSpPr>
        <p:spPr>
          <a:xfrm>
            <a:off x="932785" y="593939"/>
            <a:ext cx="212071"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299" name="矩形"/>
          <p:cNvSpPr/>
          <p:nvPr/>
        </p:nvSpPr>
        <p:spPr>
          <a:xfrm>
            <a:off x="1214268" y="593939"/>
            <a:ext cx="62550"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300" name="实施场景"/>
          <p:cNvSpPr txBox="1"/>
          <p:nvPr/>
        </p:nvSpPr>
        <p:spPr>
          <a:xfrm>
            <a:off x="1645008" y="466939"/>
            <a:ext cx="4178301" cy="1524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000">
                <a:solidFill>
                  <a:schemeClr val="accent1">
                    <a:hueOff val="114395"/>
                    <a:lumOff val="-24975"/>
                  </a:schemeClr>
                </a:solidFill>
              </a:defRPr>
            </a:lvl1pPr>
          </a:lstStyle>
          <a:p>
            <a:pPr/>
            <a:r>
              <a:t>实施场景</a:t>
            </a:r>
          </a:p>
        </p:txBody>
      </p:sp>
      <p:graphicFrame>
        <p:nvGraphicFramePr>
          <p:cNvPr id="301" name="表格 1"/>
          <p:cNvGraphicFramePr/>
          <p:nvPr/>
        </p:nvGraphicFramePr>
        <p:xfrm>
          <a:off x="1825559" y="2843177"/>
          <a:ext cx="20732882" cy="9296401"/>
        </p:xfrm>
        <a:graphic xmlns:a="http://schemas.openxmlformats.org/drawingml/2006/main">
          <a:graphicData uri="http://schemas.openxmlformats.org/drawingml/2006/table">
            <a:tbl>
              <a:tblPr firstCol="1" firstRow="1" lastCol="0" lastRow="0" bandCol="0" bandRow="1" rtl="0">
                <a:tableStyleId>{4C3C2611-4C71-4FC5-86AE-919BDF0F9419}</a:tableStyleId>
              </a:tblPr>
              <a:tblGrid>
                <a:gridCol w="3448050"/>
                <a:gridCol w="17284830"/>
              </a:tblGrid>
              <a:tr h="1859279">
                <a:tc>
                  <a:txBody>
                    <a:bodyPr/>
                    <a:lstStyle/>
                    <a:p>
                      <a:pPr defTabSz="914400">
                        <a:defRPr b="0" sz="1800">
                          <a:solidFill>
                            <a:srgbClr val="000000"/>
                          </a:solidFill>
                        </a:defRPr>
                      </a:pPr>
                      <a:r>
                        <a:rPr b="1" sz="3200">
                          <a:solidFill>
                            <a:srgbClr val="FFFFFF"/>
                          </a:solidFill>
                          <a:sym typeface="Helvetica Neue"/>
                        </a:rPr>
                        <a:t>项目</a:t>
                      </a:r>
                    </a:p>
                  </a:txBody>
                  <a:tcPr marL="50800" marR="50800" marT="50800" marB="50800" anchor="ctr" anchorCtr="0" horzOverflow="overflow"/>
                </a:tc>
                <a:tc>
                  <a:txBody>
                    <a:bodyPr/>
                    <a:lstStyle/>
                    <a:p>
                      <a:pPr algn="l" defTabSz="914400">
                        <a:defRPr b="0" sz="1800">
                          <a:solidFill>
                            <a:srgbClr val="000000"/>
                          </a:solidFill>
                        </a:defRPr>
                      </a:pPr>
                      <a:r>
                        <a:rPr b="1" sz="3200">
                          <a:solidFill>
                            <a:srgbClr val="FFFFFF"/>
                          </a:solidFill>
                          <a:sym typeface="Helvetica Neue"/>
                        </a:rPr>
                        <a:t>内容</a:t>
                      </a:r>
                    </a:p>
                  </a:txBody>
                  <a:tcPr marL="50800" marR="50800" marT="50800" marB="50800" anchor="ctr" anchorCtr="0" horzOverflow="overflow"/>
                </a:tc>
              </a:tr>
              <a:tr h="1859279">
                <a:tc>
                  <a:txBody>
                    <a:bodyPr/>
                    <a:lstStyle/>
                    <a:p>
                      <a:pPr defTabSz="914400">
                        <a:defRPr b="0" sz="1800">
                          <a:solidFill>
                            <a:srgbClr val="000000"/>
                          </a:solidFill>
                        </a:defRPr>
                      </a:pPr>
                      <a:r>
                        <a:rPr b="1" sz="3200">
                          <a:solidFill>
                            <a:srgbClr val="FFFFFF"/>
                          </a:solidFill>
                          <a:sym typeface="Helvetica Neue"/>
                        </a:rPr>
                        <a:t>场地</a:t>
                      </a:r>
                    </a:p>
                  </a:txBody>
                  <a:tcPr marL="50800" marR="50800" marT="50800" marB="50800" anchor="ctr" anchorCtr="0" horzOverflow="overflow"/>
                </a:tc>
                <a:tc>
                  <a:txBody>
                    <a:bodyPr/>
                    <a:lstStyle/>
                    <a:p>
                      <a:pPr algn="l" defTabSz="914400">
                        <a:defRPr sz="1800"/>
                      </a:pPr>
                      <a:r>
                        <a:rPr sz="3200">
                          <a:sym typeface="Helvetica Neue"/>
                        </a:rPr>
                        <a:t>岛屿状桌椅摆放，</a:t>
                      </a:r>
                    </a:p>
                  </a:txBody>
                  <a:tcPr marL="50800" marR="50800" marT="50800" marB="50800" anchor="ctr" anchorCtr="0" horzOverflow="overflow"/>
                </a:tc>
              </a:tr>
              <a:tr h="1859279">
                <a:tc>
                  <a:txBody>
                    <a:bodyPr/>
                    <a:lstStyle/>
                    <a:p>
                      <a:pPr defTabSz="914400">
                        <a:defRPr b="0" sz="1800">
                          <a:solidFill>
                            <a:srgbClr val="000000"/>
                          </a:solidFill>
                        </a:defRPr>
                      </a:pPr>
                      <a:r>
                        <a:rPr b="1" sz="3200">
                          <a:solidFill>
                            <a:srgbClr val="FFFFFF"/>
                          </a:solidFill>
                          <a:sym typeface="Helvetica Neue"/>
                        </a:rPr>
                        <a:t>参与人员</a:t>
                      </a:r>
                    </a:p>
                  </a:txBody>
                  <a:tcPr marL="50800" marR="50800" marT="50800" marB="50800" anchor="ctr" anchorCtr="0" horzOverflow="overflow"/>
                </a:tc>
                <a:tc>
                  <a:txBody>
                    <a:bodyPr/>
                    <a:lstStyle/>
                    <a:p>
                      <a:pPr algn="l" defTabSz="914400">
                        <a:defRPr sz="1800"/>
                      </a:pPr>
                      <a:r>
                        <a:rPr sz="3200">
                          <a:sym typeface="Helvetica Neue"/>
                        </a:rPr>
                        <a:t>班组长</a:t>
                      </a:r>
                    </a:p>
                  </a:txBody>
                  <a:tcPr marL="50800" marR="50800" marT="50800" marB="50800" anchor="ctr" anchorCtr="0" horzOverflow="overflow"/>
                </a:tc>
              </a:tr>
              <a:tr h="1859279">
                <a:tc>
                  <a:txBody>
                    <a:bodyPr/>
                    <a:lstStyle/>
                    <a:p>
                      <a:pPr defTabSz="914400">
                        <a:defRPr b="0" sz="1800">
                          <a:solidFill>
                            <a:srgbClr val="000000"/>
                          </a:solidFill>
                        </a:defRPr>
                      </a:pPr>
                      <a:r>
                        <a:rPr b="1" sz="3200">
                          <a:solidFill>
                            <a:srgbClr val="FFFFFF"/>
                          </a:solidFill>
                          <a:sym typeface="Helvetica Neue"/>
                        </a:rPr>
                        <a:t>会场要求</a:t>
                      </a:r>
                    </a:p>
                  </a:txBody>
                  <a:tcPr marL="50800" marR="50800" marT="50800" marB="50800" anchor="ctr" anchorCtr="0" horzOverflow="overflow"/>
                </a:tc>
                <a:tc>
                  <a:txBody>
                    <a:bodyPr/>
                    <a:lstStyle/>
                    <a:p>
                      <a:pPr algn="l" defTabSz="914400">
                        <a:defRPr sz="1800"/>
                      </a:pPr>
                      <a:r>
                        <a:rPr sz="3200">
                          <a:sym typeface="Helvetica Neue"/>
                        </a:rPr>
                        <a:t>投影仪、话筒、音箱、白板、白板笔</a:t>
                      </a:r>
                    </a:p>
                  </a:txBody>
                  <a:tcPr marL="50800" marR="50800" marT="50800" marB="50800" anchor="ctr" anchorCtr="0" horzOverflow="overflow"/>
                </a:tc>
              </a:tr>
              <a:tr h="1859279">
                <a:tc>
                  <a:txBody>
                    <a:bodyPr/>
                    <a:lstStyle/>
                    <a:p>
                      <a:pPr defTabSz="914400">
                        <a:defRPr b="0" sz="1800">
                          <a:solidFill>
                            <a:srgbClr val="000000"/>
                          </a:solidFill>
                        </a:defRPr>
                      </a:pPr>
                      <a:r>
                        <a:rPr b="1" sz="3200">
                          <a:solidFill>
                            <a:srgbClr val="FFFFFF"/>
                          </a:solidFill>
                          <a:sym typeface="Helvetica Neue"/>
                        </a:rPr>
                        <a:t>人员要求</a:t>
                      </a:r>
                    </a:p>
                  </a:txBody>
                  <a:tcPr marL="50800" marR="50800" marT="50800" marB="50800" anchor="ctr" anchorCtr="0" horzOverflow="overflow"/>
                </a:tc>
                <a:tc>
                  <a:txBody>
                    <a:bodyPr/>
                    <a:lstStyle/>
                    <a:p>
                      <a:pPr algn="l" defTabSz="914400">
                        <a:defRPr sz="1800"/>
                      </a:pPr>
                      <a:r>
                        <a:rPr sz="3200">
                          <a:sym typeface="Helvetica Neue"/>
                        </a:rPr>
                        <a:t>6～8人一组</a:t>
                      </a:r>
                    </a:p>
                  </a:txBody>
                  <a:tcPr marL="50800" marR="50800" marT="50800" marB="50800" anchor="ctr" anchorCtr="0" horzOverflow="overflow"/>
                </a:tc>
              </a:tr>
            </a:tbl>
          </a:graphicData>
        </a:graphic>
      </p:graphicFrame>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3" name="矩形"/>
          <p:cNvSpPr/>
          <p:nvPr/>
        </p:nvSpPr>
        <p:spPr>
          <a:xfrm>
            <a:off x="10209" y="593939"/>
            <a:ext cx="835869"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304" name="矩形"/>
          <p:cNvSpPr/>
          <p:nvPr/>
        </p:nvSpPr>
        <p:spPr>
          <a:xfrm>
            <a:off x="932785" y="593939"/>
            <a:ext cx="212071"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305" name="矩形"/>
          <p:cNvSpPr/>
          <p:nvPr/>
        </p:nvSpPr>
        <p:spPr>
          <a:xfrm>
            <a:off x="1214268" y="593939"/>
            <a:ext cx="62550"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306" name="交付现场"/>
          <p:cNvSpPr txBox="1"/>
          <p:nvPr/>
        </p:nvSpPr>
        <p:spPr>
          <a:xfrm>
            <a:off x="1645008" y="466939"/>
            <a:ext cx="4178301" cy="1524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000">
                <a:solidFill>
                  <a:schemeClr val="accent1">
                    <a:hueOff val="114395"/>
                    <a:lumOff val="-24975"/>
                  </a:schemeClr>
                </a:solidFill>
              </a:defRPr>
            </a:lvl1pPr>
          </a:lstStyle>
          <a:p>
            <a:pPr/>
            <a:r>
              <a:t>交付现场</a:t>
            </a:r>
          </a:p>
        </p:txBody>
      </p:sp>
      <p:pic>
        <p:nvPicPr>
          <p:cNvPr id="307" name="551606872847_.pic.jpeg" descr="551606872847_.pic.jpeg"/>
          <p:cNvPicPr>
            <a:picLocks noChangeAspect="1"/>
          </p:cNvPicPr>
          <p:nvPr/>
        </p:nvPicPr>
        <p:blipFill>
          <a:blip r:embed="rId2">
            <a:extLst/>
          </a:blip>
          <a:stretch>
            <a:fillRect/>
          </a:stretch>
        </p:blipFill>
        <p:spPr>
          <a:xfrm>
            <a:off x="1688550" y="2468937"/>
            <a:ext cx="6789316" cy="5091987"/>
          </a:xfrm>
          <a:prstGeom prst="rect">
            <a:avLst/>
          </a:prstGeom>
          <a:ln w="12700">
            <a:miter lim="400000"/>
          </a:ln>
        </p:spPr>
      </p:pic>
      <p:pic>
        <p:nvPicPr>
          <p:cNvPr id="308" name="561606872848_.pic.jpeg" descr="561606872848_.pic.jpeg"/>
          <p:cNvPicPr>
            <a:picLocks noChangeAspect="1"/>
          </p:cNvPicPr>
          <p:nvPr/>
        </p:nvPicPr>
        <p:blipFill>
          <a:blip r:embed="rId3">
            <a:extLst/>
          </a:blip>
          <a:stretch>
            <a:fillRect/>
          </a:stretch>
        </p:blipFill>
        <p:spPr>
          <a:xfrm>
            <a:off x="1688550" y="7933076"/>
            <a:ext cx="6789316" cy="5091986"/>
          </a:xfrm>
          <a:prstGeom prst="rect">
            <a:avLst/>
          </a:prstGeom>
          <a:ln w="12700">
            <a:miter lim="400000"/>
          </a:ln>
        </p:spPr>
      </p:pic>
      <p:pic>
        <p:nvPicPr>
          <p:cNvPr id="309" name="571606872849_.pic.jpeg" descr="571606872849_.pic.jpeg"/>
          <p:cNvPicPr>
            <a:picLocks noChangeAspect="1"/>
          </p:cNvPicPr>
          <p:nvPr/>
        </p:nvPicPr>
        <p:blipFill>
          <a:blip r:embed="rId4">
            <a:extLst/>
          </a:blip>
          <a:stretch>
            <a:fillRect/>
          </a:stretch>
        </p:blipFill>
        <p:spPr>
          <a:xfrm>
            <a:off x="8797342" y="2468937"/>
            <a:ext cx="6789316" cy="5091987"/>
          </a:xfrm>
          <a:prstGeom prst="rect">
            <a:avLst/>
          </a:prstGeom>
          <a:ln w="12700">
            <a:miter lim="400000"/>
          </a:ln>
        </p:spPr>
      </p:pic>
      <p:pic>
        <p:nvPicPr>
          <p:cNvPr id="310" name="601606872851_.pic.jpeg" descr="601606872851_.pic.jpeg"/>
          <p:cNvPicPr>
            <a:picLocks noChangeAspect="1"/>
          </p:cNvPicPr>
          <p:nvPr/>
        </p:nvPicPr>
        <p:blipFill>
          <a:blip r:embed="rId5">
            <a:extLst/>
          </a:blip>
          <a:stretch>
            <a:fillRect/>
          </a:stretch>
        </p:blipFill>
        <p:spPr>
          <a:xfrm>
            <a:off x="8797342" y="7933076"/>
            <a:ext cx="6789316" cy="5091986"/>
          </a:xfrm>
          <a:prstGeom prst="rect">
            <a:avLst/>
          </a:prstGeom>
          <a:ln w="12700">
            <a:miter lim="400000"/>
          </a:ln>
        </p:spPr>
      </p:pic>
      <p:pic>
        <p:nvPicPr>
          <p:cNvPr id="311" name="611606872852_.pic.jpeg" descr="611606872852_.pic.jpeg"/>
          <p:cNvPicPr>
            <a:picLocks noChangeAspect="1"/>
          </p:cNvPicPr>
          <p:nvPr/>
        </p:nvPicPr>
        <p:blipFill>
          <a:blip r:embed="rId6">
            <a:extLst/>
          </a:blip>
          <a:stretch>
            <a:fillRect/>
          </a:stretch>
        </p:blipFill>
        <p:spPr>
          <a:xfrm>
            <a:off x="15906134" y="2468937"/>
            <a:ext cx="6789315" cy="5091987"/>
          </a:xfrm>
          <a:prstGeom prst="rect">
            <a:avLst/>
          </a:prstGeom>
          <a:ln w="12700">
            <a:miter lim="400000"/>
          </a:ln>
        </p:spPr>
      </p:pic>
      <p:pic>
        <p:nvPicPr>
          <p:cNvPr id="312" name="621606872859_.pic.jpeg" descr="621606872859_.pic.jpeg"/>
          <p:cNvPicPr>
            <a:picLocks noChangeAspect="1"/>
          </p:cNvPicPr>
          <p:nvPr/>
        </p:nvPicPr>
        <p:blipFill>
          <a:blip r:embed="rId7">
            <a:extLst/>
          </a:blip>
          <a:stretch>
            <a:fillRect/>
          </a:stretch>
        </p:blipFill>
        <p:spPr>
          <a:xfrm>
            <a:off x="15906134" y="7933076"/>
            <a:ext cx="6789315" cy="5091986"/>
          </a:xfrm>
          <a:prstGeom prst="rect">
            <a:avLst/>
          </a:prstGeom>
          <a:ln w="12700">
            <a:miter lim="400000"/>
          </a:ln>
        </p:spPr>
      </p:pic>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14" name="541606872846_.pic.jpeg" descr="541606872846_.pic.jpeg"/>
          <p:cNvPicPr>
            <a:picLocks noChangeAspect="1"/>
          </p:cNvPicPr>
          <p:nvPr/>
        </p:nvPicPr>
        <p:blipFill>
          <a:blip r:embed="rId2">
            <a:extLst/>
          </a:blip>
          <a:stretch>
            <a:fillRect/>
          </a:stretch>
        </p:blipFill>
        <p:spPr>
          <a:xfrm>
            <a:off x="1688550" y="2468937"/>
            <a:ext cx="6789316" cy="5091987"/>
          </a:xfrm>
          <a:prstGeom prst="rect">
            <a:avLst/>
          </a:prstGeom>
          <a:ln w="12700">
            <a:miter lim="400000"/>
          </a:ln>
        </p:spPr>
      </p:pic>
      <p:pic>
        <p:nvPicPr>
          <p:cNvPr id="315" name="751606873445_.pic_hd.jpeg" descr="751606873445_.pic_hd.jpeg"/>
          <p:cNvPicPr>
            <a:picLocks noChangeAspect="1"/>
          </p:cNvPicPr>
          <p:nvPr/>
        </p:nvPicPr>
        <p:blipFill>
          <a:blip r:embed="rId3">
            <a:extLst/>
          </a:blip>
          <a:stretch>
            <a:fillRect/>
          </a:stretch>
        </p:blipFill>
        <p:spPr>
          <a:xfrm>
            <a:off x="8797342" y="2468937"/>
            <a:ext cx="6789315" cy="5091987"/>
          </a:xfrm>
          <a:prstGeom prst="rect">
            <a:avLst/>
          </a:prstGeom>
          <a:ln w="12700">
            <a:miter lim="400000"/>
          </a:ln>
        </p:spPr>
      </p:pic>
      <p:pic>
        <p:nvPicPr>
          <p:cNvPr id="316" name="741606873442_.pic_hd.jpeg" descr="741606873442_.pic_hd.jpeg"/>
          <p:cNvPicPr>
            <a:picLocks noChangeAspect="1"/>
          </p:cNvPicPr>
          <p:nvPr/>
        </p:nvPicPr>
        <p:blipFill>
          <a:blip r:embed="rId4">
            <a:extLst/>
          </a:blip>
          <a:stretch>
            <a:fillRect/>
          </a:stretch>
        </p:blipFill>
        <p:spPr>
          <a:xfrm>
            <a:off x="15906134" y="2468937"/>
            <a:ext cx="6789315" cy="5091987"/>
          </a:xfrm>
          <a:prstGeom prst="rect">
            <a:avLst/>
          </a:prstGeom>
          <a:ln w="12700">
            <a:miter lim="400000"/>
          </a:ln>
        </p:spPr>
      </p:pic>
      <p:pic>
        <p:nvPicPr>
          <p:cNvPr id="317" name="711606873438_.pic.jpg" descr="711606873438_.pic.jpg"/>
          <p:cNvPicPr>
            <a:picLocks noChangeAspect="1"/>
          </p:cNvPicPr>
          <p:nvPr/>
        </p:nvPicPr>
        <p:blipFill>
          <a:blip r:embed="rId5">
            <a:extLst/>
          </a:blip>
          <a:stretch>
            <a:fillRect/>
          </a:stretch>
        </p:blipFill>
        <p:spPr>
          <a:xfrm>
            <a:off x="1688550" y="7933076"/>
            <a:ext cx="6789316" cy="5091986"/>
          </a:xfrm>
          <a:prstGeom prst="rect">
            <a:avLst/>
          </a:prstGeom>
          <a:ln w="12700">
            <a:miter lim="400000"/>
          </a:ln>
        </p:spPr>
      </p:pic>
      <p:pic>
        <p:nvPicPr>
          <p:cNvPr id="318" name="591606872850_.pic.jpg" descr="591606872850_.pic.jpg"/>
          <p:cNvPicPr>
            <a:picLocks noChangeAspect="1"/>
          </p:cNvPicPr>
          <p:nvPr/>
        </p:nvPicPr>
        <p:blipFill>
          <a:blip r:embed="rId6">
            <a:extLst/>
          </a:blip>
          <a:stretch>
            <a:fillRect/>
          </a:stretch>
        </p:blipFill>
        <p:spPr>
          <a:xfrm>
            <a:off x="8797342" y="7933076"/>
            <a:ext cx="6789316" cy="5091986"/>
          </a:xfrm>
          <a:prstGeom prst="rect">
            <a:avLst/>
          </a:prstGeom>
          <a:ln w="12700">
            <a:miter lim="400000"/>
          </a:ln>
        </p:spPr>
      </p:pic>
      <p:pic>
        <p:nvPicPr>
          <p:cNvPr id="319" name="581606872850_.pic.jpeg" descr="581606872850_.pic.jpeg"/>
          <p:cNvPicPr>
            <a:picLocks noChangeAspect="1"/>
          </p:cNvPicPr>
          <p:nvPr/>
        </p:nvPicPr>
        <p:blipFill>
          <a:blip r:embed="rId7">
            <a:extLst/>
          </a:blip>
          <a:stretch>
            <a:fillRect/>
          </a:stretch>
        </p:blipFill>
        <p:spPr>
          <a:xfrm>
            <a:off x="15906134" y="7933076"/>
            <a:ext cx="6789315" cy="5091986"/>
          </a:xfrm>
          <a:prstGeom prst="rect">
            <a:avLst/>
          </a:prstGeom>
          <a:ln w="12700">
            <a:miter lim="400000"/>
          </a:ln>
        </p:spPr>
      </p:pic>
      <p:sp>
        <p:nvSpPr>
          <p:cNvPr id="320" name="矩形"/>
          <p:cNvSpPr/>
          <p:nvPr/>
        </p:nvSpPr>
        <p:spPr>
          <a:xfrm>
            <a:off x="10209" y="593939"/>
            <a:ext cx="835869"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321" name="矩形"/>
          <p:cNvSpPr/>
          <p:nvPr/>
        </p:nvSpPr>
        <p:spPr>
          <a:xfrm>
            <a:off x="932785" y="593939"/>
            <a:ext cx="212071"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322" name="矩形"/>
          <p:cNvSpPr/>
          <p:nvPr/>
        </p:nvSpPr>
        <p:spPr>
          <a:xfrm>
            <a:off x="1214268" y="593939"/>
            <a:ext cx="62550"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323" name="交付现场"/>
          <p:cNvSpPr txBox="1"/>
          <p:nvPr/>
        </p:nvSpPr>
        <p:spPr>
          <a:xfrm>
            <a:off x="1645008" y="466939"/>
            <a:ext cx="4178301" cy="1524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000">
                <a:solidFill>
                  <a:schemeClr val="accent1">
                    <a:hueOff val="114395"/>
                    <a:lumOff val="-24975"/>
                  </a:schemeClr>
                </a:solidFill>
              </a:defRPr>
            </a:lvl1pPr>
          </a:lstStyle>
          <a:p>
            <a:pPr/>
            <a:r>
              <a:t>交付现场</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5" name="矩形 4"/>
          <p:cNvSpPr/>
          <p:nvPr/>
        </p:nvSpPr>
        <p:spPr>
          <a:xfrm>
            <a:off x="-1" y="619423"/>
            <a:ext cx="1054852" cy="1344151"/>
          </a:xfrm>
          <a:prstGeom prst="rect">
            <a:avLst/>
          </a:prstGeom>
          <a:solidFill>
            <a:srgbClr val="324C85"/>
          </a:solidFill>
          <a:ln w="12700">
            <a:miter lim="400000"/>
          </a:ln>
        </p:spPr>
        <p:txBody>
          <a:bodyPr lIns="121919" tIns="121919" rIns="121919" bIns="121919" anchor="ctr"/>
          <a:lstStyle/>
          <a:p>
            <a:pPr defTabSz="1828786">
              <a:defRPr b="0" sz="3600">
                <a:solidFill>
                  <a:srgbClr val="767171"/>
                </a:solidFill>
                <a:latin typeface="Calibri"/>
                <a:ea typeface="Calibri"/>
                <a:cs typeface="Calibri"/>
                <a:sym typeface="Calibri"/>
              </a:defRPr>
            </a:pPr>
          </a:p>
        </p:txBody>
      </p:sp>
      <p:sp>
        <p:nvSpPr>
          <p:cNvPr id="326" name="文本框 37"/>
          <p:cNvSpPr txBox="1"/>
          <p:nvPr/>
        </p:nvSpPr>
        <p:spPr>
          <a:xfrm>
            <a:off x="1246869" y="619423"/>
            <a:ext cx="4896459" cy="843292"/>
          </a:xfrm>
          <a:prstGeom prst="rect">
            <a:avLst/>
          </a:prstGeom>
          <a:ln w="12700">
            <a:miter lim="400000"/>
          </a:ln>
          <a:extLst>
            <a:ext uri="{C572A759-6A51-4108-AA02-DFA0A04FC94B}">
              <ma14:wrappingTextBoxFlag xmlns:ma14="http://schemas.microsoft.com/office/mac/drawingml/2011/main" val="1"/>
            </a:ext>
          </a:extLst>
        </p:spPr>
        <p:txBody>
          <a:bodyPr lIns="91445" tIns="91445" rIns="91445" bIns="91445">
            <a:spAutoFit/>
          </a:bodyPr>
          <a:lstStyle>
            <a:lvl1pPr algn="just" defTabSz="2438400">
              <a:defRPr b="0" sz="4000">
                <a:solidFill>
                  <a:srgbClr val="324C85"/>
                </a:solidFill>
                <a:latin typeface="Microsoft YaHei"/>
                <a:ea typeface="Microsoft YaHei"/>
                <a:cs typeface="Microsoft YaHei"/>
                <a:sym typeface="Microsoft YaHei"/>
              </a:defRPr>
            </a:lvl1pPr>
          </a:lstStyle>
          <a:p>
            <a:pPr/>
            <a:r>
              <a:t>我们的团队</a:t>
            </a:r>
          </a:p>
        </p:txBody>
      </p:sp>
      <p:sp>
        <p:nvSpPr>
          <p:cNvPr id="327" name="文本框 38"/>
          <p:cNvSpPr txBox="1"/>
          <p:nvPr/>
        </p:nvSpPr>
        <p:spPr>
          <a:xfrm>
            <a:off x="1150772" y="1483519"/>
            <a:ext cx="5438058" cy="551192"/>
          </a:xfrm>
          <a:prstGeom prst="rect">
            <a:avLst/>
          </a:prstGeom>
          <a:ln w="12700">
            <a:miter lim="400000"/>
          </a:ln>
          <a:extLst>
            <a:ext uri="{C572A759-6A51-4108-AA02-DFA0A04FC94B}">
              <ma14:wrappingTextBoxFlag xmlns:ma14="http://schemas.microsoft.com/office/mac/drawingml/2011/main" val="1"/>
            </a:ext>
          </a:extLst>
        </p:spPr>
        <p:txBody>
          <a:bodyPr lIns="91445" tIns="91445" rIns="91445" bIns="91445">
            <a:spAutoFit/>
          </a:bodyPr>
          <a:lstStyle>
            <a:lvl1pPr algn="just" defTabSz="1828786">
              <a:defRPr b="0" sz="2400">
                <a:solidFill>
                  <a:srgbClr val="808080"/>
                </a:solidFill>
                <a:latin typeface="Calibri"/>
                <a:ea typeface="Calibri"/>
                <a:cs typeface="Calibri"/>
                <a:sym typeface="Calibri"/>
              </a:defRPr>
            </a:lvl1pPr>
          </a:lstStyle>
          <a:p>
            <a:pPr/>
            <a:r>
              <a:t>Our team</a:t>
            </a:r>
          </a:p>
        </p:txBody>
      </p:sp>
      <p:pic>
        <p:nvPicPr>
          <p:cNvPr id="328" name="马亮形象照.jpeg" descr="马亮形象照.jpeg"/>
          <p:cNvPicPr>
            <a:picLocks noChangeAspect="1"/>
          </p:cNvPicPr>
          <p:nvPr/>
        </p:nvPicPr>
        <p:blipFill>
          <a:blip r:embed="rId2">
            <a:extLst/>
          </a:blip>
          <a:srcRect l="15867" t="3498" r="210" b="35769"/>
          <a:stretch>
            <a:fillRect/>
          </a:stretch>
        </p:blipFill>
        <p:spPr>
          <a:xfrm>
            <a:off x="1695403" y="2654285"/>
            <a:ext cx="4878767" cy="5295911"/>
          </a:xfrm>
          <a:custGeom>
            <a:avLst/>
            <a:gdLst/>
            <a:ahLst/>
            <a:cxnLst>
              <a:cxn ang="0">
                <a:pos x="wd2" y="hd2"/>
              </a:cxn>
              <a:cxn ang="5400000">
                <a:pos x="wd2" y="hd2"/>
              </a:cxn>
              <a:cxn ang="10800000">
                <a:pos x="wd2" y="hd2"/>
              </a:cxn>
              <a:cxn ang="16200000">
                <a:pos x="wd2" y="hd2"/>
              </a:cxn>
            </a:cxnLst>
            <a:rect l="0" t="0" r="r" b="b"/>
            <a:pathLst>
              <a:path w="21578" h="21599" fill="norm" stroke="1" extrusionOk="0">
                <a:moveTo>
                  <a:pt x="9848" y="0"/>
                </a:moveTo>
                <a:cubicBezTo>
                  <a:pt x="9461" y="1"/>
                  <a:pt x="9267" y="59"/>
                  <a:pt x="8840" y="236"/>
                </a:cubicBezTo>
                <a:cubicBezTo>
                  <a:pt x="8162" y="517"/>
                  <a:pt x="7663" y="959"/>
                  <a:pt x="7403" y="1513"/>
                </a:cubicBezTo>
                <a:cubicBezTo>
                  <a:pt x="7183" y="1980"/>
                  <a:pt x="7173" y="2037"/>
                  <a:pt x="7159" y="2886"/>
                </a:cubicBezTo>
                <a:cubicBezTo>
                  <a:pt x="7147" y="3557"/>
                  <a:pt x="7123" y="3647"/>
                  <a:pt x="6904" y="3779"/>
                </a:cubicBezTo>
                <a:cubicBezTo>
                  <a:pt x="6626" y="3947"/>
                  <a:pt x="6580" y="4327"/>
                  <a:pt x="6802" y="4621"/>
                </a:cubicBezTo>
                <a:cubicBezTo>
                  <a:pt x="6881" y="4724"/>
                  <a:pt x="6949" y="4831"/>
                  <a:pt x="6953" y="4857"/>
                </a:cubicBezTo>
                <a:cubicBezTo>
                  <a:pt x="7014" y="5194"/>
                  <a:pt x="7230" y="5519"/>
                  <a:pt x="7408" y="5544"/>
                </a:cubicBezTo>
                <a:cubicBezTo>
                  <a:pt x="7546" y="5563"/>
                  <a:pt x="7633" y="5657"/>
                  <a:pt x="7657" y="5811"/>
                </a:cubicBezTo>
                <a:cubicBezTo>
                  <a:pt x="7677" y="5942"/>
                  <a:pt x="7724" y="6114"/>
                  <a:pt x="7761" y="6193"/>
                </a:cubicBezTo>
                <a:cubicBezTo>
                  <a:pt x="7797" y="6271"/>
                  <a:pt x="7838" y="6378"/>
                  <a:pt x="7852" y="6431"/>
                </a:cubicBezTo>
                <a:cubicBezTo>
                  <a:pt x="7866" y="6483"/>
                  <a:pt x="7891" y="6569"/>
                  <a:pt x="7908" y="6622"/>
                </a:cubicBezTo>
                <a:cubicBezTo>
                  <a:pt x="7979" y="6842"/>
                  <a:pt x="7747" y="7414"/>
                  <a:pt x="7420" y="7827"/>
                </a:cubicBezTo>
                <a:cubicBezTo>
                  <a:pt x="7208" y="8096"/>
                  <a:pt x="6869" y="8370"/>
                  <a:pt x="6557" y="8520"/>
                </a:cubicBezTo>
                <a:cubicBezTo>
                  <a:pt x="6274" y="8657"/>
                  <a:pt x="6019" y="8769"/>
                  <a:pt x="5991" y="8771"/>
                </a:cubicBezTo>
                <a:cubicBezTo>
                  <a:pt x="5964" y="8773"/>
                  <a:pt x="5779" y="8837"/>
                  <a:pt x="5581" y="8914"/>
                </a:cubicBezTo>
                <a:cubicBezTo>
                  <a:pt x="5382" y="8990"/>
                  <a:pt x="5137" y="9066"/>
                  <a:pt x="5036" y="9080"/>
                </a:cubicBezTo>
                <a:cubicBezTo>
                  <a:pt x="4936" y="9095"/>
                  <a:pt x="4799" y="9137"/>
                  <a:pt x="4735" y="9174"/>
                </a:cubicBezTo>
                <a:cubicBezTo>
                  <a:pt x="4670" y="9212"/>
                  <a:pt x="4440" y="9262"/>
                  <a:pt x="4225" y="9287"/>
                </a:cubicBezTo>
                <a:cubicBezTo>
                  <a:pt x="4011" y="9313"/>
                  <a:pt x="3787" y="9378"/>
                  <a:pt x="3729" y="9432"/>
                </a:cubicBezTo>
                <a:cubicBezTo>
                  <a:pt x="3671" y="9485"/>
                  <a:pt x="3547" y="9530"/>
                  <a:pt x="3451" y="9530"/>
                </a:cubicBezTo>
                <a:cubicBezTo>
                  <a:pt x="3356" y="9530"/>
                  <a:pt x="3223" y="9591"/>
                  <a:pt x="3155" y="9666"/>
                </a:cubicBezTo>
                <a:cubicBezTo>
                  <a:pt x="3087" y="9742"/>
                  <a:pt x="2970" y="9783"/>
                  <a:pt x="2897" y="9757"/>
                </a:cubicBezTo>
                <a:cubicBezTo>
                  <a:pt x="2733" y="9699"/>
                  <a:pt x="1988" y="10478"/>
                  <a:pt x="2054" y="10637"/>
                </a:cubicBezTo>
                <a:cubicBezTo>
                  <a:pt x="2080" y="10700"/>
                  <a:pt x="2070" y="10780"/>
                  <a:pt x="2031" y="10815"/>
                </a:cubicBezTo>
                <a:cubicBezTo>
                  <a:pt x="1993" y="10851"/>
                  <a:pt x="1957" y="10908"/>
                  <a:pt x="1952" y="10943"/>
                </a:cubicBezTo>
                <a:cubicBezTo>
                  <a:pt x="1947" y="10978"/>
                  <a:pt x="1907" y="11082"/>
                  <a:pt x="1863" y="11175"/>
                </a:cubicBezTo>
                <a:cubicBezTo>
                  <a:pt x="1817" y="11270"/>
                  <a:pt x="1833" y="11399"/>
                  <a:pt x="1898" y="11471"/>
                </a:cubicBezTo>
                <a:cubicBezTo>
                  <a:pt x="1961" y="11541"/>
                  <a:pt x="1987" y="11620"/>
                  <a:pt x="1958" y="11647"/>
                </a:cubicBezTo>
                <a:cubicBezTo>
                  <a:pt x="1928" y="11675"/>
                  <a:pt x="1884" y="11795"/>
                  <a:pt x="1859" y="11915"/>
                </a:cubicBezTo>
                <a:cubicBezTo>
                  <a:pt x="1834" y="12034"/>
                  <a:pt x="1735" y="12211"/>
                  <a:pt x="1638" y="12310"/>
                </a:cubicBezTo>
                <a:cubicBezTo>
                  <a:pt x="1542" y="12408"/>
                  <a:pt x="1450" y="12584"/>
                  <a:pt x="1436" y="12701"/>
                </a:cubicBezTo>
                <a:cubicBezTo>
                  <a:pt x="1422" y="12818"/>
                  <a:pt x="1401" y="12924"/>
                  <a:pt x="1389" y="12938"/>
                </a:cubicBezTo>
                <a:cubicBezTo>
                  <a:pt x="1377" y="12951"/>
                  <a:pt x="1356" y="13005"/>
                  <a:pt x="1341" y="13057"/>
                </a:cubicBezTo>
                <a:cubicBezTo>
                  <a:pt x="1327" y="13110"/>
                  <a:pt x="1305" y="13164"/>
                  <a:pt x="1291" y="13177"/>
                </a:cubicBezTo>
                <a:cubicBezTo>
                  <a:pt x="1276" y="13190"/>
                  <a:pt x="1252" y="13286"/>
                  <a:pt x="1238" y="13391"/>
                </a:cubicBezTo>
                <a:cubicBezTo>
                  <a:pt x="1138" y="14115"/>
                  <a:pt x="1043" y="14458"/>
                  <a:pt x="852" y="14797"/>
                </a:cubicBezTo>
                <a:cubicBezTo>
                  <a:pt x="731" y="15011"/>
                  <a:pt x="615" y="15425"/>
                  <a:pt x="592" y="15718"/>
                </a:cubicBezTo>
                <a:cubicBezTo>
                  <a:pt x="569" y="16012"/>
                  <a:pt x="481" y="16393"/>
                  <a:pt x="397" y="16565"/>
                </a:cubicBezTo>
                <a:cubicBezTo>
                  <a:pt x="288" y="16788"/>
                  <a:pt x="207" y="17209"/>
                  <a:pt x="85" y="18256"/>
                </a:cubicBezTo>
                <a:cubicBezTo>
                  <a:pt x="84" y="18339"/>
                  <a:pt x="78" y="18405"/>
                  <a:pt x="64" y="18447"/>
                </a:cubicBezTo>
                <a:cubicBezTo>
                  <a:pt x="50" y="18568"/>
                  <a:pt x="33" y="18715"/>
                  <a:pt x="18" y="18852"/>
                </a:cubicBezTo>
                <a:cubicBezTo>
                  <a:pt x="33" y="18928"/>
                  <a:pt x="34" y="19032"/>
                  <a:pt x="13" y="19156"/>
                </a:cubicBezTo>
                <a:cubicBezTo>
                  <a:pt x="-21" y="19351"/>
                  <a:pt x="18" y="19829"/>
                  <a:pt x="99" y="20220"/>
                </a:cubicBezTo>
                <a:cubicBezTo>
                  <a:pt x="174" y="20583"/>
                  <a:pt x="272" y="21174"/>
                  <a:pt x="332" y="21599"/>
                </a:cubicBezTo>
                <a:lnTo>
                  <a:pt x="17801" y="21599"/>
                </a:lnTo>
                <a:cubicBezTo>
                  <a:pt x="18138" y="21268"/>
                  <a:pt x="18383" y="20750"/>
                  <a:pt x="18802" y="19684"/>
                </a:cubicBezTo>
                <a:cubicBezTo>
                  <a:pt x="18843" y="19579"/>
                  <a:pt x="18883" y="19450"/>
                  <a:pt x="18891" y="19398"/>
                </a:cubicBezTo>
                <a:cubicBezTo>
                  <a:pt x="18902" y="19335"/>
                  <a:pt x="18935" y="19241"/>
                  <a:pt x="18979" y="19137"/>
                </a:cubicBezTo>
                <a:cubicBezTo>
                  <a:pt x="18918" y="18999"/>
                  <a:pt x="18953" y="18716"/>
                  <a:pt x="19058" y="18619"/>
                </a:cubicBezTo>
                <a:cubicBezTo>
                  <a:pt x="19201" y="18487"/>
                  <a:pt x="18892" y="17155"/>
                  <a:pt x="18298" y="15346"/>
                </a:cubicBezTo>
                <a:cubicBezTo>
                  <a:pt x="18152" y="14900"/>
                  <a:pt x="17984" y="14192"/>
                  <a:pt x="17924" y="13773"/>
                </a:cubicBezTo>
                <a:cubicBezTo>
                  <a:pt x="17864" y="13353"/>
                  <a:pt x="17746" y="12731"/>
                  <a:pt x="17663" y="12390"/>
                </a:cubicBezTo>
                <a:cubicBezTo>
                  <a:pt x="17579" y="12050"/>
                  <a:pt x="17439" y="11427"/>
                  <a:pt x="17348" y="11008"/>
                </a:cubicBezTo>
                <a:cubicBezTo>
                  <a:pt x="17189" y="10267"/>
                  <a:pt x="16912" y="9815"/>
                  <a:pt x="16620" y="9815"/>
                </a:cubicBezTo>
                <a:cubicBezTo>
                  <a:pt x="16552" y="9815"/>
                  <a:pt x="16315" y="9743"/>
                  <a:pt x="16095" y="9655"/>
                </a:cubicBezTo>
                <a:cubicBezTo>
                  <a:pt x="15875" y="9566"/>
                  <a:pt x="15672" y="9489"/>
                  <a:pt x="15644" y="9483"/>
                </a:cubicBezTo>
                <a:cubicBezTo>
                  <a:pt x="15087" y="9376"/>
                  <a:pt x="14430" y="9199"/>
                  <a:pt x="14338" y="9132"/>
                </a:cubicBezTo>
                <a:cubicBezTo>
                  <a:pt x="14273" y="9085"/>
                  <a:pt x="14179" y="9057"/>
                  <a:pt x="14131" y="9071"/>
                </a:cubicBezTo>
                <a:cubicBezTo>
                  <a:pt x="14082" y="9084"/>
                  <a:pt x="13880" y="9035"/>
                  <a:pt x="13681" y="8964"/>
                </a:cubicBezTo>
                <a:cubicBezTo>
                  <a:pt x="13483" y="8892"/>
                  <a:pt x="13297" y="8826"/>
                  <a:pt x="13269" y="8816"/>
                </a:cubicBezTo>
                <a:cubicBezTo>
                  <a:pt x="12693" y="8619"/>
                  <a:pt x="12036" y="8134"/>
                  <a:pt x="12021" y="7894"/>
                </a:cubicBezTo>
                <a:cubicBezTo>
                  <a:pt x="12017" y="7823"/>
                  <a:pt x="11997" y="7692"/>
                  <a:pt x="11979" y="7602"/>
                </a:cubicBezTo>
                <a:cubicBezTo>
                  <a:pt x="11960" y="7513"/>
                  <a:pt x="12056" y="7331"/>
                  <a:pt x="12189" y="7198"/>
                </a:cubicBezTo>
                <a:cubicBezTo>
                  <a:pt x="12323" y="7064"/>
                  <a:pt x="12414" y="6955"/>
                  <a:pt x="12391" y="6955"/>
                </a:cubicBezTo>
                <a:cubicBezTo>
                  <a:pt x="12369" y="6955"/>
                  <a:pt x="12437" y="6773"/>
                  <a:pt x="12542" y="6550"/>
                </a:cubicBezTo>
                <a:cubicBezTo>
                  <a:pt x="12648" y="6327"/>
                  <a:pt x="12768" y="5891"/>
                  <a:pt x="12809" y="5581"/>
                </a:cubicBezTo>
                <a:cubicBezTo>
                  <a:pt x="12850" y="5270"/>
                  <a:pt x="12976" y="4872"/>
                  <a:pt x="13088" y="4697"/>
                </a:cubicBezTo>
                <a:cubicBezTo>
                  <a:pt x="13237" y="4464"/>
                  <a:pt x="13275" y="4282"/>
                  <a:pt x="13230" y="4022"/>
                </a:cubicBezTo>
                <a:cubicBezTo>
                  <a:pt x="13197" y="3826"/>
                  <a:pt x="13170" y="3375"/>
                  <a:pt x="13172" y="3022"/>
                </a:cubicBezTo>
                <a:cubicBezTo>
                  <a:pt x="13179" y="2078"/>
                  <a:pt x="12907" y="1376"/>
                  <a:pt x="12330" y="838"/>
                </a:cubicBezTo>
                <a:cubicBezTo>
                  <a:pt x="12098" y="622"/>
                  <a:pt x="11903" y="466"/>
                  <a:pt x="11707" y="348"/>
                </a:cubicBezTo>
                <a:cubicBezTo>
                  <a:pt x="11690" y="357"/>
                  <a:pt x="11655" y="337"/>
                  <a:pt x="11612" y="294"/>
                </a:cubicBezTo>
                <a:cubicBezTo>
                  <a:pt x="11268" y="111"/>
                  <a:pt x="10904" y="44"/>
                  <a:pt x="10315" y="14"/>
                </a:cubicBezTo>
                <a:cubicBezTo>
                  <a:pt x="10128" y="5"/>
                  <a:pt x="9977" y="-1"/>
                  <a:pt x="9848" y="0"/>
                </a:cubicBezTo>
                <a:close/>
                <a:moveTo>
                  <a:pt x="21579" y="19351"/>
                </a:moveTo>
                <a:cubicBezTo>
                  <a:pt x="21564" y="19351"/>
                  <a:pt x="21539" y="19377"/>
                  <a:pt x="21512" y="19419"/>
                </a:cubicBezTo>
                <a:cubicBezTo>
                  <a:pt x="21542" y="19626"/>
                  <a:pt x="21509" y="19810"/>
                  <a:pt x="21407" y="19904"/>
                </a:cubicBezTo>
                <a:cubicBezTo>
                  <a:pt x="21310" y="19993"/>
                  <a:pt x="21321" y="20018"/>
                  <a:pt x="21458" y="20018"/>
                </a:cubicBezTo>
                <a:cubicBezTo>
                  <a:pt x="21515" y="20018"/>
                  <a:pt x="21553" y="19908"/>
                  <a:pt x="21579" y="19368"/>
                </a:cubicBezTo>
                <a:cubicBezTo>
                  <a:pt x="21579" y="19368"/>
                  <a:pt x="21579" y="19351"/>
                  <a:pt x="21579" y="19351"/>
                </a:cubicBezTo>
                <a:close/>
              </a:path>
            </a:pathLst>
          </a:custGeom>
          <a:ln w="12700">
            <a:miter lim="400000"/>
          </a:ln>
        </p:spPr>
      </p:pic>
      <p:sp>
        <p:nvSpPr>
          <p:cNvPr id="329" name="马亮…"/>
          <p:cNvSpPr txBox="1"/>
          <p:nvPr/>
        </p:nvSpPr>
        <p:spPr>
          <a:xfrm>
            <a:off x="1907651" y="9141766"/>
            <a:ext cx="3924301" cy="2413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4000">
                <a:solidFill>
                  <a:schemeClr val="accent1">
                    <a:hueOff val="114395"/>
                    <a:lumOff val="-24975"/>
                  </a:schemeClr>
                </a:solidFill>
              </a:defRPr>
            </a:pPr>
            <a:r>
              <a:t>马亮</a:t>
            </a:r>
          </a:p>
          <a:p>
            <a:pPr algn="l">
              <a:defRPr>
                <a:solidFill>
                  <a:schemeClr val="accent1">
                    <a:hueOff val="114395"/>
                    <a:lumOff val="-24975"/>
                  </a:schemeClr>
                </a:solidFill>
              </a:defRPr>
            </a:pPr>
            <a:r>
              <a:t>沙盘讲师训练营总教练</a:t>
            </a:r>
          </a:p>
          <a:p>
            <a:pPr algn="l">
              <a:defRPr>
                <a:solidFill>
                  <a:schemeClr val="accent1">
                    <a:hueOff val="114395"/>
                    <a:lumOff val="-24975"/>
                  </a:schemeClr>
                </a:solidFill>
              </a:defRPr>
            </a:pPr>
            <a:r>
              <a:t>沙盘设计师</a:t>
            </a:r>
          </a:p>
          <a:p>
            <a:pPr algn="l">
              <a:defRPr>
                <a:solidFill>
                  <a:schemeClr val="accent1">
                    <a:hueOff val="114395"/>
                    <a:lumOff val="-24975"/>
                  </a:schemeClr>
                </a:solidFill>
              </a:defRPr>
            </a:pPr>
            <a:r>
              <a:t>职场模拟器产品负责人</a:t>
            </a:r>
          </a:p>
        </p:txBody>
      </p:sp>
      <p:pic>
        <p:nvPicPr>
          <p:cNvPr id="330" name="薛浩文形象照.jpeg" descr="薛浩文形象照.jpeg"/>
          <p:cNvPicPr>
            <a:picLocks noChangeAspect="1"/>
          </p:cNvPicPr>
          <p:nvPr/>
        </p:nvPicPr>
        <p:blipFill>
          <a:blip r:embed="rId3">
            <a:extLst/>
          </a:blip>
          <a:srcRect l="16718" t="2520" r="17000" b="44180"/>
          <a:stretch>
            <a:fillRect/>
          </a:stretch>
        </p:blipFill>
        <p:spPr>
          <a:xfrm>
            <a:off x="9680971" y="2543396"/>
            <a:ext cx="4575573" cy="5519044"/>
          </a:xfrm>
          <a:custGeom>
            <a:avLst/>
            <a:gdLst/>
            <a:ahLst/>
            <a:cxnLst>
              <a:cxn ang="0">
                <a:pos x="wd2" y="hd2"/>
              </a:cxn>
              <a:cxn ang="5400000">
                <a:pos x="wd2" y="hd2"/>
              </a:cxn>
              <a:cxn ang="10800000">
                <a:pos x="wd2" y="hd2"/>
              </a:cxn>
              <a:cxn ang="16200000">
                <a:pos x="wd2" y="hd2"/>
              </a:cxn>
            </a:cxnLst>
            <a:rect l="0" t="0" r="r" b="b"/>
            <a:pathLst>
              <a:path w="21600" h="21597" fill="norm" stroke="1" extrusionOk="0">
                <a:moveTo>
                  <a:pt x="10245" y="0"/>
                </a:moveTo>
                <a:cubicBezTo>
                  <a:pt x="8838" y="18"/>
                  <a:pt x="7253" y="651"/>
                  <a:pt x="6618" y="1521"/>
                </a:cubicBezTo>
                <a:cubicBezTo>
                  <a:pt x="6011" y="2351"/>
                  <a:pt x="5922" y="3066"/>
                  <a:pt x="6308" y="3973"/>
                </a:cubicBezTo>
                <a:cubicBezTo>
                  <a:pt x="6433" y="4267"/>
                  <a:pt x="6432" y="4325"/>
                  <a:pt x="6299" y="4447"/>
                </a:cubicBezTo>
                <a:cubicBezTo>
                  <a:pt x="6087" y="4641"/>
                  <a:pt x="6111" y="5087"/>
                  <a:pt x="6348" y="5337"/>
                </a:cubicBezTo>
                <a:cubicBezTo>
                  <a:pt x="6458" y="5452"/>
                  <a:pt x="6548" y="5612"/>
                  <a:pt x="6548" y="5692"/>
                </a:cubicBezTo>
                <a:cubicBezTo>
                  <a:pt x="6548" y="5850"/>
                  <a:pt x="7252" y="7366"/>
                  <a:pt x="7547" y="7843"/>
                </a:cubicBezTo>
                <a:cubicBezTo>
                  <a:pt x="7646" y="8004"/>
                  <a:pt x="7870" y="8282"/>
                  <a:pt x="8043" y="8463"/>
                </a:cubicBezTo>
                <a:cubicBezTo>
                  <a:pt x="8286" y="8715"/>
                  <a:pt x="8343" y="8840"/>
                  <a:pt x="8292" y="9002"/>
                </a:cubicBezTo>
                <a:cubicBezTo>
                  <a:pt x="8256" y="9118"/>
                  <a:pt x="8219" y="9250"/>
                  <a:pt x="8210" y="9295"/>
                </a:cubicBezTo>
                <a:cubicBezTo>
                  <a:pt x="8183" y="9427"/>
                  <a:pt x="7229" y="10129"/>
                  <a:pt x="6872" y="10280"/>
                </a:cubicBezTo>
                <a:cubicBezTo>
                  <a:pt x="6851" y="10289"/>
                  <a:pt x="6811" y="10304"/>
                  <a:pt x="6781" y="10316"/>
                </a:cubicBezTo>
                <a:cubicBezTo>
                  <a:pt x="6687" y="10382"/>
                  <a:pt x="6265" y="10546"/>
                  <a:pt x="5799" y="10695"/>
                </a:cubicBezTo>
                <a:cubicBezTo>
                  <a:pt x="5304" y="10852"/>
                  <a:pt x="4624" y="11094"/>
                  <a:pt x="4289" y="11232"/>
                </a:cubicBezTo>
                <a:cubicBezTo>
                  <a:pt x="3735" y="11460"/>
                  <a:pt x="3658" y="11526"/>
                  <a:pt x="3423" y="11963"/>
                </a:cubicBezTo>
                <a:cubicBezTo>
                  <a:pt x="3281" y="12228"/>
                  <a:pt x="3092" y="12678"/>
                  <a:pt x="3004" y="12964"/>
                </a:cubicBezTo>
                <a:cubicBezTo>
                  <a:pt x="2915" y="13249"/>
                  <a:pt x="2710" y="13783"/>
                  <a:pt x="2546" y="14150"/>
                </a:cubicBezTo>
                <a:cubicBezTo>
                  <a:pt x="2383" y="14517"/>
                  <a:pt x="2248" y="14888"/>
                  <a:pt x="2248" y="14973"/>
                </a:cubicBezTo>
                <a:cubicBezTo>
                  <a:pt x="2248" y="15059"/>
                  <a:pt x="2066" y="15419"/>
                  <a:pt x="1842" y="15775"/>
                </a:cubicBezTo>
                <a:cubicBezTo>
                  <a:pt x="1618" y="16130"/>
                  <a:pt x="1276" y="16792"/>
                  <a:pt x="1083" y="17245"/>
                </a:cubicBezTo>
                <a:cubicBezTo>
                  <a:pt x="891" y="17699"/>
                  <a:pt x="624" y="18247"/>
                  <a:pt x="491" y="18465"/>
                </a:cubicBezTo>
                <a:cubicBezTo>
                  <a:pt x="358" y="18682"/>
                  <a:pt x="249" y="18929"/>
                  <a:pt x="249" y="19013"/>
                </a:cubicBezTo>
                <a:cubicBezTo>
                  <a:pt x="249" y="19096"/>
                  <a:pt x="194" y="19211"/>
                  <a:pt x="126" y="19267"/>
                </a:cubicBezTo>
                <a:cubicBezTo>
                  <a:pt x="45" y="19334"/>
                  <a:pt x="0" y="19627"/>
                  <a:pt x="0" y="20092"/>
                </a:cubicBezTo>
                <a:cubicBezTo>
                  <a:pt x="0" y="20724"/>
                  <a:pt x="36" y="20872"/>
                  <a:pt x="289" y="21286"/>
                </a:cubicBezTo>
                <a:cubicBezTo>
                  <a:pt x="365" y="21411"/>
                  <a:pt x="435" y="21504"/>
                  <a:pt x="504" y="21597"/>
                </a:cubicBezTo>
                <a:lnTo>
                  <a:pt x="3028" y="21597"/>
                </a:lnTo>
                <a:cubicBezTo>
                  <a:pt x="3488" y="21286"/>
                  <a:pt x="3948" y="20903"/>
                  <a:pt x="3948" y="20772"/>
                </a:cubicBezTo>
                <a:cubicBezTo>
                  <a:pt x="3948" y="20608"/>
                  <a:pt x="4204" y="20397"/>
                  <a:pt x="4279" y="20499"/>
                </a:cubicBezTo>
                <a:cubicBezTo>
                  <a:pt x="4387" y="20644"/>
                  <a:pt x="4468" y="21093"/>
                  <a:pt x="4506" y="21597"/>
                </a:cubicBezTo>
                <a:lnTo>
                  <a:pt x="21600" y="21597"/>
                </a:lnTo>
                <a:cubicBezTo>
                  <a:pt x="21522" y="20598"/>
                  <a:pt x="21339" y="19529"/>
                  <a:pt x="20991" y="18079"/>
                </a:cubicBezTo>
                <a:cubicBezTo>
                  <a:pt x="20914" y="17760"/>
                  <a:pt x="20825" y="17013"/>
                  <a:pt x="20794" y="16421"/>
                </a:cubicBezTo>
                <a:cubicBezTo>
                  <a:pt x="20744" y="15459"/>
                  <a:pt x="20699" y="15056"/>
                  <a:pt x="20637" y="14992"/>
                </a:cubicBezTo>
                <a:cubicBezTo>
                  <a:pt x="20626" y="14980"/>
                  <a:pt x="20606" y="14933"/>
                  <a:pt x="20592" y="14888"/>
                </a:cubicBezTo>
                <a:cubicBezTo>
                  <a:pt x="20578" y="14842"/>
                  <a:pt x="20557" y="14778"/>
                  <a:pt x="20543" y="14743"/>
                </a:cubicBezTo>
                <a:cubicBezTo>
                  <a:pt x="20530" y="14709"/>
                  <a:pt x="20527" y="14648"/>
                  <a:pt x="20536" y="14607"/>
                </a:cubicBezTo>
                <a:cubicBezTo>
                  <a:pt x="20545" y="14566"/>
                  <a:pt x="20520" y="14473"/>
                  <a:pt x="20482" y="14400"/>
                </a:cubicBezTo>
                <a:cubicBezTo>
                  <a:pt x="20443" y="14327"/>
                  <a:pt x="20397" y="14155"/>
                  <a:pt x="20380" y="14018"/>
                </a:cubicBezTo>
                <a:cubicBezTo>
                  <a:pt x="20314" y="13470"/>
                  <a:pt x="20289" y="13352"/>
                  <a:pt x="20212" y="13252"/>
                </a:cubicBezTo>
                <a:cubicBezTo>
                  <a:pt x="20168" y="13196"/>
                  <a:pt x="20159" y="13109"/>
                  <a:pt x="20195" y="13061"/>
                </a:cubicBezTo>
                <a:cubicBezTo>
                  <a:pt x="20230" y="13014"/>
                  <a:pt x="20199" y="12916"/>
                  <a:pt x="20126" y="12842"/>
                </a:cubicBezTo>
                <a:cubicBezTo>
                  <a:pt x="20052" y="12769"/>
                  <a:pt x="19998" y="12686"/>
                  <a:pt x="20006" y="12659"/>
                </a:cubicBezTo>
                <a:cubicBezTo>
                  <a:pt x="20013" y="12632"/>
                  <a:pt x="19979" y="12524"/>
                  <a:pt x="19931" y="12418"/>
                </a:cubicBezTo>
                <a:cubicBezTo>
                  <a:pt x="19882" y="12313"/>
                  <a:pt x="19843" y="12187"/>
                  <a:pt x="19843" y="12140"/>
                </a:cubicBezTo>
                <a:cubicBezTo>
                  <a:pt x="19843" y="11936"/>
                  <a:pt x="19379" y="11546"/>
                  <a:pt x="18958" y="11397"/>
                </a:cubicBezTo>
                <a:cubicBezTo>
                  <a:pt x="18707" y="11307"/>
                  <a:pt x="17960" y="11088"/>
                  <a:pt x="17298" y="10909"/>
                </a:cubicBezTo>
                <a:cubicBezTo>
                  <a:pt x="15483" y="10419"/>
                  <a:pt x="14780" y="10110"/>
                  <a:pt x="14192" y="9548"/>
                </a:cubicBezTo>
                <a:cubicBezTo>
                  <a:pt x="13918" y="9287"/>
                  <a:pt x="13527" y="8926"/>
                  <a:pt x="13321" y="8746"/>
                </a:cubicBezTo>
                <a:cubicBezTo>
                  <a:pt x="13115" y="8565"/>
                  <a:pt x="12944" y="8376"/>
                  <a:pt x="12944" y="8325"/>
                </a:cubicBezTo>
                <a:cubicBezTo>
                  <a:pt x="12944" y="8273"/>
                  <a:pt x="12874" y="8165"/>
                  <a:pt x="12787" y="8085"/>
                </a:cubicBezTo>
                <a:cubicBezTo>
                  <a:pt x="12642" y="7953"/>
                  <a:pt x="12645" y="7885"/>
                  <a:pt x="12819" y="7292"/>
                </a:cubicBezTo>
                <a:cubicBezTo>
                  <a:pt x="12923" y="6935"/>
                  <a:pt x="13059" y="6643"/>
                  <a:pt x="13122" y="6643"/>
                </a:cubicBezTo>
                <a:cubicBezTo>
                  <a:pt x="13270" y="6643"/>
                  <a:pt x="13800" y="6042"/>
                  <a:pt x="13889" y="5773"/>
                </a:cubicBezTo>
                <a:cubicBezTo>
                  <a:pt x="13926" y="5659"/>
                  <a:pt x="14027" y="5429"/>
                  <a:pt x="14113" y="5260"/>
                </a:cubicBezTo>
                <a:cubicBezTo>
                  <a:pt x="14308" y="4880"/>
                  <a:pt x="14221" y="4551"/>
                  <a:pt x="13900" y="4450"/>
                </a:cubicBezTo>
                <a:cubicBezTo>
                  <a:pt x="13667" y="4376"/>
                  <a:pt x="13665" y="4364"/>
                  <a:pt x="13797" y="4003"/>
                </a:cubicBezTo>
                <a:cubicBezTo>
                  <a:pt x="13864" y="3817"/>
                  <a:pt x="13929" y="3540"/>
                  <a:pt x="13982" y="3235"/>
                </a:cubicBezTo>
                <a:cubicBezTo>
                  <a:pt x="13962" y="3139"/>
                  <a:pt x="13949" y="3019"/>
                  <a:pt x="13954" y="2886"/>
                </a:cubicBezTo>
                <a:cubicBezTo>
                  <a:pt x="14011" y="1540"/>
                  <a:pt x="12780" y="361"/>
                  <a:pt x="11000" y="56"/>
                </a:cubicBezTo>
                <a:cubicBezTo>
                  <a:pt x="10759" y="15"/>
                  <a:pt x="10505" y="-3"/>
                  <a:pt x="10245" y="0"/>
                </a:cubicBezTo>
                <a:close/>
              </a:path>
            </a:pathLst>
          </a:custGeom>
          <a:ln w="12700">
            <a:miter lim="400000"/>
          </a:ln>
        </p:spPr>
      </p:pic>
      <p:sp>
        <p:nvSpPr>
          <p:cNvPr id="331" name="薛浩文…"/>
          <p:cNvSpPr txBox="1"/>
          <p:nvPr/>
        </p:nvSpPr>
        <p:spPr>
          <a:xfrm>
            <a:off x="10006607" y="9141766"/>
            <a:ext cx="3924301" cy="2413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4000">
                <a:solidFill>
                  <a:schemeClr val="accent1">
                    <a:hueOff val="114395"/>
                    <a:lumOff val="-24975"/>
                  </a:schemeClr>
                </a:solidFill>
              </a:defRPr>
            </a:pPr>
            <a:r>
              <a:t>薛浩文</a:t>
            </a:r>
          </a:p>
          <a:p>
            <a:pPr algn="l">
              <a:defRPr>
                <a:solidFill>
                  <a:schemeClr val="accent1">
                    <a:hueOff val="114395"/>
                    <a:lumOff val="-24975"/>
                  </a:schemeClr>
                </a:solidFill>
              </a:defRPr>
            </a:pPr>
            <a:r>
              <a:t>沙盘讲师训练营教练</a:t>
            </a:r>
          </a:p>
          <a:p>
            <a:pPr algn="l">
              <a:defRPr>
                <a:solidFill>
                  <a:schemeClr val="accent1">
                    <a:hueOff val="114395"/>
                    <a:lumOff val="-24975"/>
                  </a:schemeClr>
                </a:solidFill>
              </a:defRPr>
            </a:pPr>
            <a:r>
              <a:t>沙盘设计师</a:t>
            </a:r>
          </a:p>
          <a:p>
            <a:pPr algn="l">
              <a:defRPr>
                <a:solidFill>
                  <a:schemeClr val="accent1">
                    <a:hueOff val="114395"/>
                    <a:lumOff val="-24975"/>
                  </a:schemeClr>
                </a:solidFill>
              </a:defRPr>
            </a:pPr>
            <a:r>
              <a:t>职场模拟器运营负责人</a:t>
            </a:r>
          </a:p>
        </p:txBody>
      </p:sp>
      <p:pic>
        <p:nvPicPr>
          <p:cNvPr id="332" name="bc023aef60852627e1281aeb3b1b6d8.jpeg" descr="bc023aef60852627e1281aeb3b1b6d8.jpeg"/>
          <p:cNvPicPr>
            <a:picLocks noChangeAspect="1"/>
          </p:cNvPicPr>
          <p:nvPr/>
        </p:nvPicPr>
        <p:blipFill>
          <a:blip r:embed="rId4">
            <a:extLst/>
          </a:blip>
          <a:srcRect l="19459" t="0" r="0" b="30489"/>
          <a:stretch>
            <a:fillRect/>
          </a:stretch>
        </p:blipFill>
        <p:spPr>
          <a:xfrm>
            <a:off x="17548160" y="2340561"/>
            <a:ext cx="4575535" cy="5923360"/>
          </a:xfrm>
          <a:custGeom>
            <a:avLst/>
            <a:gdLst/>
            <a:ahLst/>
            <a:cxnLst>
              <a:cxn ang="0">
                <a:pos x="wd2" y="hd2"/>
              </a:cxn>
              <a:cxn ang="5400000">
                <a:pos x="wd2" y="hd2"/>
              </a:cxn>
              <a:cxn ang="10800000">
                <a:pos x="wd2" y="hd2"/>
              </a:cxn>
              <a:cxn ang="16200000">
                <a:pos x="wd2" y="hd2"/>
              </a:cxn>
            </a:cxnLst>
            <a:rect l="0" t="0" r="r" b="b"/>
            <a:pathLst>
              <a:path w="21599" h="21600" fill="norm" stroke="1" extrusionOk="0">
                <a:moveTo>
                  <a:pt x="21249" y="0"/>
                </a:moveTo>
                <a:cubicBezTo>
                  <a:pt x="20820" y="0"/>
                  <a:pt x="20812" y="76"/>
                  <a:pt x="21204" y="398"/>
                </a:cubicBezTo>
                <a:cubicBezTo>
                  <a:pt x="21589" y="715"/>
                  <a:pt x="21599" y="713"/>
                  <a:pt x="21599" y="324"/>
                </a:cubicBezTo>
                <a:cubicBezTo>
                  <a:pt x="21599" y="51"/>
                  <a:pt x="21544" y="0"/>
                  <a:pt x="21249" y="0"/>
                </a:cubicBezTo>
                <a:close/>
                <a:moveTo>
                  <a:pt x="7228" y="1834"/>
                </a:moveTo>
                <a:cubicBezTo>
                  <a:pt x="7012" y="1834"/>
                  <a:pt x="6652" y="1879"/>
                  <a:pt x="6430" y="1934"/>
                </a:cubicBezTo>
                <a:cubicBezTo>
                  <a:pt x="6356" y="1952"/>
                  <a:pt x="6245" y="1973"/>
                  <a:pt x="6141" y="1993"/>
                </a:cubicBezTo>
                <a:cubicBezTo>
                  <a:pt x="6037" y="2022"/>
                  <a:pt x="5936" y="2041"/>
                  <a:pt x="5851" y="2046"/>
                </a:cubicBezTo>
                <a:cubicBezTo>
                  <a:pt x="5734" y="2066"/>
                  <a:pt x="5614" y="2086"/>
                  <a:pt x="5515" y="2098"/>
                </a:cubicBezTo>
                <a:cubicBezTo>
                  <a:pt x="4805" y="2189"/>
                  <a:pt x="3526" y="2868"/>
                  <a:pt x="3189" y="3333"/>
                </a:cubicBezTo>
                <a:cubicBezTo>
                  <a:pt x="3034" y="3547"/>
                  <a:pt x="2864" y="3900"/>
                  <a:pt x="2812" y="4116"/>
                </a:cubicBezTo>
                <a:cubicBezTo>
                  <a:pt x="2675" y="4687"/>
                  <a:pt x="2653" y="5731"/>
                  <a:pt x="2778" y="5790"/>
                </a:cubicBezTo>
                <a:cubicBezTo>
                  <a:pt x="2837" y="5819"/>
                  <a:pt x="2853" y="5883"/>
                  <a:pt x="2812" y="5934"/>
                </a:cubicBezTo>
                <a:cubicBezTo>
                  <a:pt x="2795" y="5955"/>
                  <a:pt x="2793" y="5980"/>
                  <a:pt x="2799" y="6005"/>
                </a:cubicBezTo>
                <a:cubicBezTo>
                  <a:pt x="2818" y="6034"/>
                  <a:pt x="2840" y="6059"/>
                  <a:pt x="2863" y="6083"/>
                </a:cubicBezTo>
                <a:cubicBezTo>
                  <a:pt x="2869" y="6087"/>
                  <a:pt x="2875" y="6092"/>
                  <a:pt x="2883" y="6096"/>
                </a:cubicBezTo>
                <a:cubicBezTo>
                  <a:pt x="2962" y="6134"/>
                  <a:pt x="2988" y="6213"/>
                  <a:pt x="2941" y="6272"/>
                </a:cubicBezTo>
                <a:cubicBezTo>
                  <a:pt x="2940" y="6274"/>
                  <a:pt x="2941" y="6278"/>
                  <a:pt x="2939" y="6280"/>
                </a:cubicBezTo>
                <a:cubicBezTo>
                  <a:pt x="2960" y="6377"/>
                  <a:pt x="2973" y="6497"/>
                  <a:pt x="2977" y="6627"/>
                </a:cubicBezTo>
                <a:cubicBezTo>
                  <a:pt x="2983" y="6641"/>
                  <a:pt x="2985" y="6655"/>
                  <a:pt x="2992" y="6669"/>
                </a:cubicBezTo>
                <a:cubicBezTo>
                  <a:pt x="3067" y="6828"/>
                  <a:pt x="3209" y="7166"/>
                  <a:pt x="3307" y="7417"/>
                </a:cubicBezTo>
                <a:cubicBezTo>
                  <a:pt x="3404" y="7669"/>
                  <a:pt x="3622" y="7944"/>
                  <a:pt x="3792" y="8029"/>
                </a:cubicBezTo>
                <a:cubicBezTo>
                  <a:pt x="3961" y="8115"/>
                  <a:pt x="4136" y="8322"/>
                  <a:pt x="4180" y="8489"/>
                </a:cubicBezTo>
                <a:cubicBezTo>
                  <a:pt x="4223" y="8657"/>
                  <a:pt x="4427" y="8986"/>
                  <a:pt x="4633" y="9220"/>
                </a:cubicBezTo>
                <a:cubicBezTo>
                  <a:pt x="4947" y="9578"/>
                  <a:pt x="4997" y="9732"/>
                  <a:pt x="4942" y="10170"/>
                </a:cubicBezTo>
                <a:cubicBezTo>
                  <a:pt x="4865" y="10787"/>
                  <a:pt x="4411" y="11216"/>
                  <a:pt x="3441" y="11584"/>
                </a:cubicBezTo>
                <a:cubicBezTo>
                  <a:pt x="2367" y="11992"/>
                  <a:pt x="870" y="12647"/>
                  <a:pt x="594" y="12828"/>
                </a:cubicBezTo>
                <a:cubicBezTo>
                  <a:pt x="279" y="13036"/>
                  <a:pt x="6" y="13511"/>
                  <a:pt x="0" y="13824"/>
                </a:cubicBezTo>
                <a:cubicBezTo>
                  <a:pt x="-1" y="13869"/>
                  <a:pt x="4" y="13910"/>
                  <a:pt x="15" y="13947"/>
                </a:cubicBezTo>
                <a:cubicBezTo>
                  <a:pt x="53" y="14080"/>
                  <a:pt x="110" y="14389"/>
                  <a:pt x="142" y="14634"/>
                </a:cubicBezTo>
                <a:cubicBezTo>
                  <a:pt x="147" y="14672"/>
                  <a:pt x="155" y="14711"/>
                  <a:pt x="163" y="14750"/>
                </a:cubicBezTo>
                <a:cubicBezTo>
                  <a:pt x="226" y="14935"/>
                  <a:pt x="296" y="15132"/>
                  <a:pt x="376" y="15338"/>
                </a:cubicBezTo>
                <a:cubicBezTo>
                  <a:pt x="419" y="15405"/>
                  <a:pt x="442" y="15461"/>
                  <a:pt x="442" y="15497"/>
                </a:cubicBezTo>
                <a:cubicBezTo>
                  <a:pt x="488" y="15611"/>
                  <a:pt x="534" y="15725"/>
                  <a:pt x="581" y="15834"/>
                </a:cubicBezTo>
                <a:cubicBezTo>
                  <a:pt x="848" y="16452"/>
                  <a:pt x="1066" y="17020"/>
                  <a:pt x="1066" y="17096"/>
                </a:cubicBezTo>
                <a:cubicBezTo>
                  <a:pt x="1066" y="17172"/>
                  <a:pt x="1310" y="17640"/>
                  <a:pt x="1607" y="18138"/>
                </a:cubicBezTo>
                <a:cubicBezTo>
                  <a:pt x="1964" y="18735"/>
                  <a:pt x="2204" y="19338"/>
                  <a:pt x="2312" y="19907"/>
                </a:cubicBezTo>
                <a:cubicBezTo>
                  <a:pt x="2401" y="20381"/>
                  <a:pt x="2534" y="21062"/>
                  <a:pt x="2608" y="21418"/>
                </a:cubicBezTo>
                <a:cubicBezTo>
                  <a:pt x="2617" y="21464"/>
                  <a:pt x="2623" y="21544"/>
                  <a:pt x="2632" y="21600"/>
                </a:cubicBezTo>
                <a:lnTo>
                  <a:pt x="17232" y="21600"/>
                </a:lnTo>
                <a:cubicBezTo>
                  <a:pt x="17507" y="21126"/>
                  <a:pt x="17752" y="20716"/>
                  <a:pt x="17848" y="20577"/>
                </a:cubicBezTo>
                <a:cubicBezTo>
                  <a:pt x="18088" y="20231"/>
                  <a:pt x="18119" y="20045"/>
                  <a:pt x="18049" y="19370"/>
                </a:cubicBezTo>
                <a:cubicBezTo>
                  <a:pt x="17997" y="18876"/>
                  <a:pt x="18019" y="18546"/>
                  <a:pt x="18107" y="18504"/>
                </a:cubicBezTo>
                <a:cubicBezTo>
                  <a:pt x="18130" y="18493"/>
                  <a:pt x="18167" y="18490"/>
                  <a:pt x="18212" y="18491"/>
                </a:cubicBezTo>
                <a:cubicBezTo>
                  <a:pt x="18191" y="18436"/>
                  <a:pt x="18191" y="18377"/>
                  <a:pt x="18208" y="18309"/>
                </a:cubicBezTo>
                <a:cubicBezTo>
                  <a:pt x="18250" y="18139"/>
                  <a:pt x="18102" y="17849"/>
                  <a:pt x="17770" y="17448"/>
                </a:cubicBezTo>
                <a:cubicBezTo>
                  <a:pt x="17494" y="17115"/>
                  <a:pt x="17269" y="16769"/>
                  <a:pt x="17269" y="16679"/>
                </a:cubicBezTo>
                <a:cubicBezTo>
                  <a:pt x="17269" y="16590"/>
                  <a:pt x="17088" y="16356"/>
                  <a:pt x="16869" y="16161"/>
                </a:cubicBezTo>
                <a:cubicBezTo>
                  <a:pt x="16459" y="15798"/>
                  <a:pt x="15559" y="14509"/>
                  <a:pt x="15377" y="14027"/>
                </a:cubicBezTo>
                <a:cubicBezTo>
                  <a:pt x="15232" y="13639"/>
                  <a:pt x="13931" y="11626"/>
                  <a:pt x="13717" y="11456"/>
                </a:cubicBezTo>
                <a:cubicBezTo>
                  <a:pt x="13618" y="11378"/>
                  <a:pt x="13104" y="11256"/>
                  <a:pt x="12575" y="11186"/>
                </a:cubicBezTo>
                <a:cubicBezTo>
                  <a:pt x="12045" y="11115"/>
                  <a:pt x="11533" y="11019"/>
                  <a:pt x="11437" y="10971"/>
                </a:cubicBezTo>
                <a:cubicBezTo>
                  <a:pt x="11341" y="10924"/>
                  <a:pt x="11197" y="10916"/>
                  <a:pt x="11117" y="10954"/>
                </a:cubicBezTo>
                <a:cubicBezTo>
                  <a:pt x="11036" y="10993"/>
                  <a:pt x="10864" y="10990"/>
                  <a:pt x="10733" y="10947"/>
                </a:cubicBezTo>
                <a:cubicBezTo>
                  <a:pt x="10602" y="10904"/>
                  <a:pt x="10338" y="10863"/>
                  <a:pt x="10147" y="10856"/>
                </a:cubicBezTo>
                <a:cubicBezTo>
                  <a:pt x="9937" y="10848"/>
                  <a:pt x="9797" y="10779"/>
                  <a:pt x="9796" y="10682"/>
                </a:cubicBezTo>
                <a:cubicBezTo>
                  <a:pt x="9796" y="10593"/>
                  <a:pt x="9676" y="10520"/>
                  <a:pt x="9530" y="10520"/>
                </a:cubicBezTo>
                <a:cubicBezTo>
                  <a:pt x="9254" y="10519"/>
                  <a:pt x="9054" y="10251"/>
                  <a:pt x="9037" y="9860"/>
                </a:cubicBezTo>
                <a:cubicBezTo>
                  <a:pt x="9032" y="9735"/>
                  <a:pt x="9212" y="9453"/>
                  <a:pt x="9438" y="9233"/>
                </a:cubicBezTo>
                <a:cubicBezTo>
                  <a:pt x="9680" y="8999"/>
                  <a:pt x="9916" y="8592"/>
                  <a:pt x="10008" y="8249"/>
                </a:cubicBezTo>
                <a:cubicBezTo>
                  <a:pt x="10094" y="7928"/>
                  <a:pt x="10223" y="7637"/>
                  <a:pt x="10295" y="7602"/>
                </a:cubicBezTo>
                <a:cubicBezTo>
                  <a:pt x="10366" y="7568"/>
                  <a:pt x="10424" y="7432"/>
                  <a:pt x="10424" y="7300"/>
                </a:cubicBezTo>
                <a:cubicBezTo>
                  <a:pt x="10424" y="7168"/>
                  <a:pt x="10533" y="6941"/>
                  <a:pt x="10665" y="6795"/>
                </a:cubicBezTo>
                <a:cubicBezTo>
                  <a:pt x="10788" y="6660"/>
                  <a:pt x="10865" y="6559"/>
                  <a:pt x="10917" y="6439"/>
                </a:cubicBezTo>
                <a:cubicBezTo>
                  <a:pt x="10946" y="6297"/>
                  <a:pt x="10976" y="6161"/>
                  <a:pt x="11008" y="6032"/>
                </a:cubicBezTo>
                <a:cubicBezTo>
                  <a:pt x="11014" y="5989"/>
                  <a:pt x="11022" y="5955"/>
                  <a:pt x="11027" y="5905"/>
                </a:cubicBezTo>
                <a:cubicBezTo>
                  <a:pt x="11033" y="5846"/>
                  <a:pt x="11055" y="5789"/>
                  <a:pt x="11085" y="5734"/>
                </a:cubicBezTo>
                <a:cubicBezTo>
                  <a:pt x="11216" y="5224"/>
                  <a:pt x="11240" y="4571"/>
                  <a:pt x="11128" y="4369"/>
                </a:cubicBezTo>
                <a:cubicBezTo>
                  <a:pt x="10629" y="3470"/>
                  <a:pt x="10345" y="3113"/>
                  <a:pt x="9806" y="2714"/>
                </a:cubicBezTo>
                <a:cubicBezTo>
                  <a:pt x="9711" y="2675"/>
                  <a:pt x="9595" y="2615"/>
                  <a:pt x="9481" y="2541"/>
                </a:cubicBezTo>
                <a:cubicBezTo>
                  <a:pt x="8983" y="2217"/>
                  <a:pt x="7761" y="1834"/>
                  <a:pt x="7228" y="1834"/>
                </a:cubicBezTo>
                <a:close/>
              </a:path>
            </a:pathLst>
          </a:custGeom>
          <a:ln w="12700">
            <a:miter lim="400000"/>
          </a:ln>
        </p:spPr>
      </p:pic>
      <p:sp>
        <p:nvSpPr>
          <p:cNvPr id="333" name="陈锐…"/>
          <p:cNvSpPr txBox="1"/>
          <p:nvPr/>
        </p:nvSpPr>
        <p:spPr>
          <a:xfrm>
            <a:off x="17873806" y="9141766"/>
            <a:ext cx="3924301" cy="2413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4000">
                <a:solidFill>
                  <a:schemeClr val="accent1">
                    <a:hueOff val="114395"/>
                    <a:lumOff val="-24975"/>
                  </a:schemeClr>
                </a:solidFill>
              </a:defRPr>
            </a:pPr>
            <a:r>
              <a:t>陈锐</a:t>
            </a:r>
          </a:p>
          <a:p>
            <a:pPr algn="l">
              <a:defRPr>
                <a:solidFill>
                  <a:schemeClr val="accent1">
                    <a:hueOff val="114395"/>
                    <a:lumOff val="-24975"/>
                  </a:schemeClr>
                </a:solidFill>
              </a:defRPr>
            </a:pPr>
            <a:r>
              <a:t>管理类沙盘资深讲师</a:t>
            </a:r>
          </a:p>
          <a:p>
            <a:pPr algn="l">
              <a:defRPr>
                <a:solidFill>
                  <a:schemeClr val="accent1">
                    <a:hueOff val="114395"/>
                    <a:lumOff val="-24975"/>
                  </a:schemeClr>
                </a:solidFill>
              </a:defRPr>
            </a:pPr>
            <a:r>
              <a:t>高级人力资源师</a:t>
            </a:r>
          </a:p>
          <a:p>
            <a:pPr algn="l">
              <a:defRPr>
                <a:solidFill>
                  <a:schemeClr val="accent1">
                    <a:hueOff val="114395"/>
                    <a:lumOff val="-24975"/>
                  </a:schemeClr>
                </a:solidFill>
              </a:defRPr>
            </a:pPr>
            <a:r>
              <a:t>职场模拟器产品设计师</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7" name="矩形"/>
          <p:cNvSpPr/>
          <p:nvPr/>
        </p:nvSpPr>
        <p:spPr>
          <a:xfrm>
            <a:off x="10209" y="593939"/>
            <a:ext cx="835869"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38" name="目录"/>
          <p:cNvSpPr txBox="1"/>
          <p:nvPr/>
        </p:nvSpPr>
        <p:spPr>
          <a:xfrm>
            <a:off x="1645008" y="466939"/>
            <a:ext cx="2146301" cy="1524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000">
                <a:solidFill>
                  <a:schemeClr val="accent1">
                    <a:hueOff val="114395"/>
                    <a:lumOff val="-24975"/>
                  </a:schemeClr>
                </a:solidFill>
              </a:defRPr>
            </a:lvl1pPr>
          </a:lstStyle>
          <a:p>
            <a:pPr/>
            <a:r>
              <a:t>目录</a:t>
            </a:r>
          </a:p>
        </p:txBody>
      </p:sp>
      <p:sp>
        <p:nvSpPr>
          <p:cNvPr id="139" name="矩形"/>
          <p:cNvSpPr/>
          <p:nvPr/>
        </p:nvSpPr>
        <p:spPr>
          <a:xfrm>
            <a:off x="932785" y="593939"/>
            <a:ext cx="212071"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40" name="矩形"/>
          <p:cNvSpPr/>
          <p:nvPr/>
        </p:nvSpPr>
        <p:spPr>
          <a:xfrm>
            <a:off x="1214268" y="593939"/>
            <a:ext cx="62550"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41" name="第一部分：产品概况"/>
          <p:cNvSpPr txBox="1"/>
          <p:nvPr/>
        </p:nvSpPr>
        <p:spPr>
          <a:xfrm>
            <a:off x="7562850" y="4150380"/>
            <a:ext cx="9258301" cy="1524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000">
                <a:solidFill>
                  <a:schemeClr val="accent1">
                    <a:hueOff val="114395"/>
                    <a:lumOff val="-24975"/>
                  </a:schemeClr>
                </a:solidFill>
              </a:defRPr>
            </a:lvl1pPr>
          </a:lstStyle>
          <a:p>
            <a:pPr/>
            <a:r>
              <a:t>第一部分：产品概况</a:t>
            </a:r>
          </a:p>
        </p:txBody>
      </p:sp>
      <p:sp>
        <p:nvSpPr>
          <p:cNvPr id="142" name="第二部分：沙盘介绍"/>
          <p:cNvSpPr txBox="1"/>
          <p:nvPr/>
        </p:nvSpPr>
        <p:spPr>
          <a:xfrm>
            <a:off x="7562850" y="6096000"/>
            <a:ext cx="9258301" cy="1524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000">
                <a:solidFill>
                  <a:schemeClr val="accent1">
                    <a:hueOff val="114395"/>
                    <a:lumOff val="-24975"/>
                  </a:schemeClr>
                </a:solidFill>
              </a:defRPr>
            </a:lvl1pPr>
          </a:lstStyle>
          <a:p>
            <a:pPr/>
            <a:r>
              <a:t>第二部分：沙盘介绍</a:t>
            </a:r>
          </a:p>
        </p:txBody>
      </p:sp>
      <p:sp>
        <p:nvSpPr>
          <p:cNvPr id="143" name="第三部分：实施细节"/>
          <p:cNvSpPr txBox="1"/>
          <p:nvPr/>
        </p:nvSpPr>
        <p:spPr>
          <a:xfrm>
            <a:off x="7562850" y="8041619"/>
            <a:ext cx="9258301" cy="1524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000">
                <a:solidFill>
                  <a:schemeClr val="accent1">
                    <a:hueOff val="114395"/>
                    <a:lumOff val="-24975"/>
                  </a:schemeClr>
                </a:solidFill>
              </a:defRPr>
            </a:lvl1pPr>
          </a:lstStyle>
          <a:p>
            <a:pPr/>
            <a:r>
              <a:t>第三部分：实施细节</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5" name="第一部分：产品概况"/>
          <p:cNvSpPr/>
          <p:nvPr/>
        </p:nvSpPr>
        <p:spPr>
          <a:xfrm>
            <a:off x="0" y="4281132"/>
            <a:ext cx="24384000" cy="3673740"/>
          </a:xfrm>
          <a:prstGeom prst="rect">
            <a:avLst/>
          </a:prstGeom>
          <a:solidFill>
            <a:schemeClr val="accent1">
              <a:hueOff val="114395"/>
              <a:lumOff val="-24975"/>
            </a:schemeClr>
          </a:solidFill>
          <a:ln w="12700">
            <a:miter lim="400000"/>
          </a:ln>
          <a:extLst>
            <a:ext uri="{C572A759-6A51-4108-AA02-DFA0A04FC94B}">
              <ma14:wrappingTextBoxFlag xmlns:ma14="http://schemas.microsoft.com/office/mac/drawingml/2011/main" val="1"/>
            </a:ext>
          </a:extLst>
        </p:spPr>
        <p:txBody>
          <a:bodyPr lIns="0" tIns="0" rIns="0" bIns="0" anchor="ctr"/>
          <a:lstStyle>
            <a:lvl1pPr>
              <a:defRPr b="0" sz="13200">
                <a:solidFill>
                  <a:srgbClr val="FFFFFF"/>
                </a:solidFill>
                <a:latin typeface="+mn-lt"/>
                <a:ea typeface="+mn-ea"/>
                <a:cs typeface="+mn-cs"/>
                <a:sym typeface="Helvetica Neue Medium"/>
              </a:defRPr>
            </a:lvl1pPr>
          </a:lstStyle>
          <a:p>
            <a:pPr/>
            <a:r>
              <a:t>第一部分：产品概况</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7" name="矩形"/>
          <p:cNvSpPr/>
          <p:nvPr/>
        </p:nvSpPr>
        <p:spPr>
          <a:xfrm>
            <a:off x="10209" y="593939"/>
            <a:ext cx="835869"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48" name="核心模型"/>
          <p:cNvSpPr txBox="1"/>
          <p:nvPr/>
        </p:nvSpPr>
        <p:spPr>
          <a:xfrm>
            <a:off x="1645008" y="466939"/>
            <a:ext cx="4178301" cy="1524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000">
                <a:solidFill>
                  <a:schemeClr val="accent1">
                    <a:hueOff val="114395"/>
                    <a:lumOff val="-24975"/>
                  </a:schemeClr>
                </a:solidFill>
              </a:defRPr>
            </a:lvl1pPr>
          </a:lstStyle>
          <a:p>
            <a:pPr/>
            <a:r>
              <a:t>核心模型</a:t>
            </a:r>
          </a:p>
        </p:txBody>
      </p:sp>
      <p:sp>
        <p:nvSpPr>
          <p:cNvPr id="149" name="矩形"/>
          <p:cNvSpPr/>
          <p:nvPr/>
        </p:nvSpPr>
        <p:spPr>
          <a:xfrm>
            <a:off x="932785" y="593939"/>
            <a:ext cx="212071"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50" name="矩形"/>
          <p:cNvSpPr/>
          <p:nvPr/>
        </p:nvSpPr>
        <p:spPr>
          <a:xfrm>
            <a:off x="1214268" y="593939"/>
            <a:ext cx="62550"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pic>
        <p:nvPicPr>
          <p:cNvPr id="151" name="1231576720965_.pic.jpg" descr="1231576720965_.pic.jpg"/>
          <p:cNvPicPr>
            <a:picLocks noChangeAspect="1"/>
          </p:cNvPicPr>
          <p:nvPr/>
        </p:nvPicPr>
        <p:blipFill>
          <a:blip r:embed="rId2">
            <a:extLst/>
          </a:blip>
          <a:stretch>
            <a:fillRect/>
          </a:stretch>
        </p:blipFill>
        <p:spPr>
          <a:xfrm>
            <a:off x="176495" y="3807493"/>
            <a:ext cx="10304420" cy="7073845"/>
          </a:xfrm>
          <a:prstGeom prst="rect">
            <a:avLst/>
          </a:prstGeom>
          <a:ln w="12700">
            <a:miter lim="400000"/>
          </a:ln>
        </p:spPr>
      </p:pic>
      <p:sp>
        <p:nvSpPr>
          <p:cNvPr id="152" name="以习近平新时代中国特色社会主义思想为指导，全面贯彻 党的十九大、十九届二中、三中全会和中央经济工作会议精神, 全面落实中央企业地方国资委负责人会议要求，紧紧抓住我国发展重要战略机遇期，坚持稳中求进工作总基调，坚持新发展理念，坚持推动高质量发展，以推进供给侧结构性改革为主线，在三精管理上迈出新步伐，加快培育具有全球竞争力的世界一流综合性建材和新材料产业投资集团，为促进国家经济社会持续健康发展作出新贡献，以优异成绩迎接中华人民共和国成立70周年。"/>
          <p:cNvSpPr txBox="1"/>
          <p:nvPr/>
        </p:nvSpPr>
        <p:spPr>
          <a:xfrm>
            <a:off x="12272498" y="3135810"/>
            <a:ext cx="10133602" cy="841721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indent="431800" algn="just" defTabSz="457200">
              <a:lnSpc>
                <a:spcPct val="140000"/>
              </a:lnSpc>
              <a:defRPr sz="3400">
                <a:solidFill>
                  <a:schemeClr val="accent1">
                    <a:lumOff val="-13575"/>
                  </a:schemeClr>
                </a:solidFill>
              </a:defRPr>
            </a:lvl1pPr>
          </a:lstStyle>
          <a:p>
            <a:pPr/>
            <a:r>
              <a:t>以习近平新时代中国特色社会主义思想为指导，全面贯彻 党的十九大、十九届二中、三中全会和中央经济工作会议精神, 全面落实中央企业地方国资委负责人会议要求，紧紧抓住我国发展重要战略机遇期，坚持稳中求进工作总基调，坚持新发展理念，坚持推动高质量发展，以推进供给侧结构性改革为主线，在三精管理上迈出新步伐，加快培育具有全球竞争力的世界一流综合性建材和新材料产业投资集团，为促进国家经济社会持续健康发展作出新贡献，以优异成绩迎接中华人民共和国成立70周年。</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4" name="矩形"/>
          <p:cNvSpPr/>
          <p:nvPr/>
        </p:nvSpPr>
        <p:spPr>
          <a:xfrm>
            <a:off x="10209" y="593939"/>
            <a:ext cx="835869"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55" name="培训目标：精细化运营实战"/>
          <p:cNvSpPr txBox="1"/>
          <p:nvPr/>
        </p:nvSpPr>
        <p:spPr>
          <a:xfrm>
            <a:off x="1645008" y="466939"/>
            <a:ext cx="12306301" cy="1524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000">
                <a:solidFill>
                  <a:schemeClr val="accent1">
                    <a:hueOff val="114395"/>
                    <a:lumOff val="-24975"/>
                  </a:schemeClr>
                </a:solidFill>
              </a:defRPr>
            </a:lvl1pPr>
          </a:lstStyle>
          <a:p>
            <a:pPr/>
            <a:r>
              <a:t>培训目标：精细化运营实战</a:t>
            </a:r>
          </a:p>
        </p:txBody>
      </p:sp>
      <p:sp>
        <p:nvSpPr>
          <p:cNvPr id="156" name="矩形"/>
          <p:cNvSpPr/>
          <p:nvPr/>
        </p:nvSpPr>
        <p:spPr>
          <a:xfrm>
            <a:off x="932785" y="593939"/>
            <a:ext cx="212071"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57" name="矩形"/>
          <p:cNvSpPr/>
          <p:nvPr/>
        </p:nvSpPr>
        <p:spPr>
          <a:xfrm>
            <a:off x="1214268" y="593939"/>
            <a:ext cx="62550"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58" name="企业运营者角色认知"/>
          <p:cNvSpPr txBox="1"/>
          <p:nvPr/>
        </p:nvSpPr>
        <p:spPr>
          <a:xfrm>
            <a:off x="12044657" y="2926500"/>
            <a:ext cx="3543301" cy="635001"/>
          </a:xfrm>
          <a:prstGeom prst="rect">
            <a:avLst/>
          </a:prstGeom>
          <a:solidFill>
            <a:schemeClr val="accent1">
              <a:hueOff val="114395"/>
              <a:lumOff val="-24975"/>
            </a:schemeClr>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a:solidFill>
                  <a:srgbClr val="FFFFFF"/>
                </a:solidFill>
              </a:defRPr>
            </a:lvl1pPr>
          </a:lstStyle>
          <a:p>
            <a:pPr/>
            <a:r>
              <a:t>企业运营者角色认知</a:t>
            </a:r>
          </a:p>
        </p:txBody>
      </p:sp>
      <p:sp>
        <p:nvSpPr>
          <p:cNvPr id="159" name="问题的分析与解决"/>
          <p:cNvSpPr txBox="1"/>
          <p:nvPr/>
        </p:nvSpPr>
        <p:spPr>
          <a:xfrm>
            <a:off x="12018331" y="6151621"/>
            <a:ext cx="3162301" cy="635001"/>
          </a:xfrm>
          <a:prstGeom prst="rect">
            <a:avLst/>
          </a:prstGeom>
          <a:solidFill>
            <a:schemeClr val="accent1">
              <a:hueOff val="114395"/>
              <a:lumOff val="-24975"/>
            </a:schemeClr>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a:solidFill>
                  <a:srgbClr val="FFFFFF"/>
                </a:solidFill>
              </a:defRPr>
            </a:lvl1pPr>
          </a:lstStyle>
          <a:p>
            <a:pPr/>
            <a:r>
              <a:t>问题的分析与解决</a:t>
            </a:r>
          </a:p>
        </p:txBody>
      </p:sp>
      <p:sp>
        <p:nvSpPr>
          <p:cNvPr id="160" name="基础素养提升"/>
          <p:cNvSpPr txBox="1"/>
          <p:nvPr/>
        </p:nvSpPr>
        <p:spPr>
          <a:xfrm>
            <a:off x="12018331" y="9563952"/>
            <a:ext cx="2400301" cy="635001"/>
          </a:xfrm>
          <a:prstGeom prst="rect">
            <a:avLst/>
          </a:prstGeom>
          <a:solidFill>
            <a:schemeClr val="accent1">
              <a:hueOff val="114395"/>
              <a:lumOff val="-24975"/>
            </a:schemeClr>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a:solidFill>
                  <a:srgbClr val="FFFFFF"/>
                </a:solidFill>
              </a:defRPr>
            </a:lvl1pPr>
          </a:lstStyle>
          <a:p>
            <a:pPr/>
            <a:r>
              <a:t>基础素养提升</a:t>
            </a:r>
          </a:p>
        </p:txBody>
      </p:sp>
      <p:sp>
        <p:nvSpPr>
          <p:cNvPr id="161" name="从全局的角度理解运营：利润从哪里来？成本从哪里控制？…"/>
          <p:cNvSpPr txBox="1"/>
          <p:nvPr/>
        </p:nvSpPr>
        <p:spPr>
          <a:xfrm>
            <a:off x="12010394" y="3672071"/>
            <a:ext cx="10417176" cy="1701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396874" indent="-396874" algn="l">
              <a:buSzPct val="125000"/>
              <a:buChar char="•"/>
              <a:defRPr>
                <a:solidFill>
                  <a:schemeClr val="accent1">
                    <a:hueOff val="114395"/>
                    <a:lumOff val="-24975"/>
                  </a:schemeClr>
                </a:solidFill>
              </a:defRPr>
            </a:pPr>
            <a:r>
              <a:t>从全局的角度理解运营：利润从哪里来？成本从哪里控制？</a:t>
            </a:r>
          </a:p>
          <a:p>
            <a:pPr marL="396874" indent="-396874" algn="l">
              <a:buSzPct val="125000"/>
              <a:buChar char="•"/>
              <a:defRPr>
                <a:solidFill>
                  <a:schemeClr val="accent1">
                    <a:hueOff val="114395"/>
                    <a:lumOff val="-24975"/>
                  </a:schemeClr>
                </a:solidFill>
              </a:defRPr>
            </a:pPr>
            <a:r>
              <a:t>解读运营中的维度：市场、产品、服务、财务等</a:t>
            </a:r>
          </a:p>
          <a:p>
            <a:pPr marL="396874" indent="-396874" algn="l">
              <a:buSzPct val="125000"/>
              <a:buChar char="•"/>
              <a:defRPr>
                <a:solidFill>
                  <a:schemeClr val="accent1">
                    <a:hueOff val="114395"/>
                    <a:lumOff val="-24975"/>
                  </a:schemeClr>
                </a:solidFill>
              </a:defRPr>
            </a:pPr>
            <a:r>
              <a:t>定位管理职能，重新本职位在公司运营中的意义</a:t>
            </a:r>
          </a:p>
        </p:txBody>
      </p:sp>
      <p:sp>
        <p:nvSpPr>
          <p:cNvPr id="162" name="模拟管理现场，看到问题的发生原因…"/>
          <p:cNvSpPr txBox="1"/>
          <p:nvPr/>
        </p:nvSpPr>
        <p:spPr>
          <a:xfrm>
            <a:off x="11986993" y="6972299"/>
            <a:ext cx="10417176" cy="1701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396874" indent="-396874" algn="l">
              <a:buSzPct val="125000"/>
              <a:buChar char="•"/>
              <a:defRPr>
                <a:solidFill>
                  <a:schemeClr val="accent1">
                    <a:hueOff val="114395"/>
                    <a:lumOff val="-24975"/>
                  </a:schemeClr>
                </a:solidFill>
              </a:defRPr>
            </a:pPr>
            <a:r>
              <a:t>模拟管理现场，看到问题的发生原因</a:t>
            </a:r>
          </a:p>
          <a:p>
            <a:pPr marL="396874" indent="-396874" algn="l">
              <a:buSzPct val="125000"/>
              <a:buChar char="•"/>
              <a:defRPr>
                <a:solidFill>
                  <a:schemeClr val="accent1">
                    <a:hueOff val="114395"/>
                    <a:lumOff val="-24975"/>
                  </a:schemeClr>
                </a:solidFill>
              </a:defRPr>
            </a:pPr>
            <a:r>
              <a:t>通过不同的解决方案，看到可能出现的管理办法及效果反馈</a:t>
            </a:r>
          </a:p>
          <a:p>
            <a:pPr marL="396874" indent="-396874" algn="l">
              <a:buSzPct val="125000"/>
              <a:buChar char="•"/>
              <a:defRPr>
                <a:solidFill>
                  <a:schemeClr val="accent1">
                    <a:hueOff val="114395"/>
                    <a:lumOff val="-24975"/>
                  </a:schemeClr>
                </a:solidFill>
              </a:defRPr>
            </a:pPr>
            <a:r>
              <a:t>建立系统解决问题的逻辑的思维</a:t>
            </a:r>
          </a:p>
        </p:txBody>
      </p:sp>
      <p:sp>
        <p:nvSpPr>
          <p:cNvPr id="163" name="目标与计划管理，从模拟实战的角度看待生产任务…"/>
          <p:cNvSpPr txBox="1"/>
          <p:nvPr/>
        </p:nvSpPr>
        <p:spPr>
          <a:xfrm>
            <a:off x="11986993" y="10272527"/>
            <a:ext cx="8893176" cy="1701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396874" indent="-396874" algn="l">
              <a:buSzPct val="125000"/>
              <a:buChar char="•"/>
              <a:defRPr>
                <a:solidFill>
                  <a:schemeClr val="accent1">
                    <a:hueOff val="114395"/>
                    <a:lumOff val="-24975"/>
                  </a:schemeClr>
                </a:solidFill>
              </a:defRPr>
            </a:pPr>
            <a:r>
              <a:t>目标与计划管理，从模拟实战的角度看待生产任务</a:t>
            </a:r>
          </a:p>
          <a:p>
            <a:pPr marL="396874" indent="-396874" algn="l">
              <a:buSzPct val="125000"/>
              <a:buChar char="•"/>
              <a:defRPr>
                <a:solidFill>
                  <a:schemeClr val="accent1">
                    <a:hueOff val="114395"/>
                    <a:lumOff val="-24975"/>
                  </a:schemeClr>
                </a:solidFill>
              </a:defRPr>
            </a:pPr>
            <a:r>
              <a:t>绩效管理，通过各种工具适时的提升绩效</a:t>
            </a:r>
          </a:p>
          <a:p>
            <a:pPr marL="396874" indent="-396874" algn="l">
              <a:buSzPct val="125000"/>
              <a:buChar char="•"/>
              <a:defRPr>
                <a:solidFill>
                  <a:schemeClr val="accent1">
                    <a:hueOff val="114395"/>
                    <a:lumOff val="-24975"/>
                  </a:schemeClr>
                </a:solidFill>
              </a:defRPr>
            </a:pPr>
            <a:r>
              <a:t>仿真沟通情景，找到冲突管理及问题解决的方案</a:t>
            </a:r>
          </a:p>
        </p:txBody>
      </p:sp>
      <p:pic>
        <p:nvPicPr>
          <p:cNvPr id="164" name="截屏2020-11-29 15.39.39.png" descr="截屏2020-11-29 15.39.39.png"/>
          <p:cNvPicPr>
            <a:picLocks noChangeAspect="1"/>
          </p:cNvPicPr>
          <p:nvPr/>
        </p:nvPicPr>
        <p:blipFill>
          <a:blip r:embed="rId2">
            <a:extLst/>
          </a:blip>
          <a:srcRect l="0" t="11610" r="0" b="0"/>
          <a:stretch>
            <a:fillRect/>
          </a:stretch>
        </p:blipFill>
        <p:spPr>
          <a:xfrm>
            <a:off x="128933" y="4041179"/>
            <a:ext cx="11522321" cy="5633492"/>
          </a:xfrm>
          <a:prstGeom prst="rect">
            <a:avLst/>
          </a:prstGeom>
          <a:ln w="12700">
            <a:miter lim="400000"/>
          </a:ln>
        </p:spPr>
      </p:pic>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6" name="矩形"/>
          <p:cNvSpPr/>
          <p:nvPr/>
        </p:nvSpPr>
        <p:spPr>
          <a:xfrm>
            <a:off x="10209" y="593939"/>
            <a:ext cx="835869"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67" name="培训形式：沙盘模拟"/>
          <p:cNvSpPr txBox="1"/>
          <p:nvPr/>
        </p:nvSpPr>
        <p:spPr>
          <a:xfrm>
            <a:off x="1645008" y="466939"/>
            <a:ext cx="9258301" cy="1524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000">
                <a:solidFill>
                  <a:schemeClr val="accent1">
                    <a:hueOff val="114395"/>
                    <a:lumOff val="-24975"/>
                  </a:schemeClr>
                </a:solidFill>
              </a:defRPr>
            </a:lvl1pPr>
          </a:lstStyle>
          <a:p>
            <a:pPr/>
            <a:r>
              <a:t>培训形式：沙盘模拟</a:t>
            </a:r>
          </a:p>
        </p:txBody>
      </p:sp>
      <p:sp>
        <p:nvSpPr>
          <p:cNvPr id="168" name="矩形"/>
          <p:cNvSpPr/>
          <p:nvPr/>
        </p:nvSpPr>
        <p:spPr>
          <a:xfrm>
            <a:off x="932785" y="593939"/>
            <a:ext cx="212071"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69" name="矩形"/>
          <p:cNvSpPr/>
          <p:nvPr/>
        </p:nvSpPr>
        <p:spPr>
          <a:xfrm>
            <a:off x="1214268" y="593939"/>
            <a:ext cx="62550"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pic>
        <p:nvPicPr>
          <p:cNvPr id="170" name="image.png" descr="image.png"/>
          <p:cNvPicPr>
            <a:picLocks noChangeAspect="1"/>
          </p:cNvPicPr>
          <p:nvPr/>
        </p:nvPicPr>
        <p:blipFill>
          <a:blip r:embed="rId2">
            <a:extLst/>
          </a:blip>
          <a:srcRect l="4921" t="10649" r="0" b="17970"/>
          <a:stretch>
            <a:fillRect/>
          </a:stretch>
        </p:blipFill>
        <p:spPr>
          <a:xfrm>
            <a:off x="401579" y="4487065"/>
            <a:ext cx="12859827" cy="8343901"/>
          </a:xfrm>
          <a:custGeom>
            <a:avLst/>
            <a:gdLst/>
            <a:ahLst/>
            <a:cxnLst>
              <a:cxn ang="0">
                <a:pos x="wd2" y="hd2"/>
              </a:cxn>
              <a:cxn ang="5400000">
                <a:pos x="wd2" y="hd2"/>
              </a:cxn>
              <a:cxn ang="10800000">
                <a:pos x="wd2" y="hd2"/>
              </a:cxn>
              <a:cxn ang="16200000">
                <a:pos x="wd2" y="hd2"/>
              </a:cxn>
            </a:cxnLst>
            <a:rect l="0" t="0" r="r" b="b"/>
            <a:pathLst>
              <a:path w="21585" h="21600" fill="norm" stroke="1" extrusionOk="0">
                <a:moveTo>
                  <a:pt x="21340" y="0"/>
                </a:moveTo>
                <a:lnTo>
                  <a:pt x="21340" y="11908"/>
                </a:lnTo>
                <a:lnTo>
                  <a:pt x="21340" y="21600"/>
                </a:lnTo>
                <a:lnTo>
                  <a:pt x="21585" y="21600"/>
                </a:lnTo>
                <a:lnTo>
                  <a:pt x="21585" y="11908"/>
                </a:lnTo>
                <a:lnTo>
                  <a:pt x="21585" y="0"/>
                </a:lnTo>
                <a:lnTo>
                  <a:pt x="21340" y="0"/>
                </a:lnTo>
                <a:close/>
                <a:moveTo>
                  <a:pt x="8814" y="787"/>
                </a:moveTo>
                <a:cubicBezTo>
                  <a:pt x="8363" y="787"/>
                  <a:pt x="7317" y="952"/>
                  <a:pt x="6654" y="1127"/>
                </a:cubicBezTo>
                <a:cubicBezTo>
                  <a:pt x="4705" y="1643"/>
                  <a:pt x="2966" y="2865"/>
                  <a:pt x="2009" y="4392"/>
                </a:cubicBezTo>
                <a:lnTo>
                  <a:pt x="1776" y="4763"/>
                </a:lnTo>
                <a:lnTo>
                  <a:pt x="1824" y="5741"/>
                </a:lnTo>
                <a:cubicBezTo>
                  <a:pt x="1851" y="6283"/>
                  <a:pt x="1854" y="6748"/>
                  <a:pt x="1831" y="6784"/>
                </a:cubicBezTo>
                <a:cubicBezTo>
                  <a:pt x="1807" y="6820"/>
                  <a:pt x="1567" y="6784"/>
                  <a:pt x="1290" y="6704"/>
                </a:cubicBezTo>
                <a:lnTo>
                  <a:pt x="792" y="6559"/>
                </a:lnTo>
                <a:lnTo>
                  <a:pt x="628" y="6907"/>
                </a:lnTo>
                <a:cubicBezTo>
                  <a:pt x="407" y="7373"/>
                  <a:pt x="184" y="8072"/>
                  <a:pt x="82" y="8615"/>
                </a:cubicBezTo>
                <a:cubicBezTo>
                  <a:pt x="-10" y="9103"/>
                  <a:pt x="-15" y="9366"/>
                  <a:pt x="19" y="12022"/>
                </a:cubicBezTo>
                <a:cubicBezTo>
                  <a:pt x="40" y="13736"/>
                  <a:pt x="49" y="13868"/>
                  <a:pt x="169" y="14390"/>
                </a:cubicBezTo>
                <a:cubicBezTo>
                  <a:pt x="536" y="15979"/>
                  <a:pt x="1535" y="17619"/>
                  <a:pt x="2579" y="18343"/>
                </a:cubicBezTo>
                <a:cubicBezTo>
                  <a:pt x="2689" y="18419"/>
                  <a:pt x="2811" y="18453"/>
                  <a:pt x="2863" y="18423"/>
                </a:cubicBezTo>
                <a:cubicBezTo>
                  <a:pt x="2914" y="18394"/>
                  <a:pt x="3399" y="17827"/>
                  <a:pt x="3941" y="17163"/>
                </a:cubicBezTo>
                <a:cubicBezTo>
                  <a:pt x="6152" y="14455"/>
                  <a:pt x="8177" y="11964"/>
                  <a:pt x="8220" y="11901"/>
                </a:cubicBezTo>
                <a:cubicBezTo>
                  <a:pt x="8248" y="11861"/>
                  <a:pt x="8242" y="11768"/>
                  <a:pt x="8206" y="11663"/>
                </a:cubicBezTo>
                <a:cubicBezTo>
                  <a:pt x="8166" y="11548"/>
                  <a:pt x="8151" y="11190"/>
                  <a:pt x="8161" y="10584"/>
                </a:cubicBezTo>
                <a:lnTo>
                  <a:pt x="8175" y="9676"/>
                </a:lnTo>
                <a:lnTo>
                  <a:pt x="8297" y="9686"/>
                </a:lnTo>
                <a:cubicBezTo>
                  <a:pt x="8365" y="9692"/>
                  <a:pt x="8554" y="9721"/>
                  <a:pt x="8719" y="9752"/>
                </a:cubicBezTo>
                <a:lnTo>
                  <a:pt x="9020" y="9809"/>
                </a:lnTo>
                <a:lnTo>
                  <a:pt x="9049" y="9175"/>
                </a:lnTo>
                <a:cubicBezTo>
                  <a:pt x="9115" y="7768"/>
                  <a:pt x="9144" y="3533"/>
                  <a:pt x="9088" y="3479"/>
                </a:cubicBezTo>
                <a:cubicBezTo>
                  <a:pt x="9050" y="3443"/>
                  <a:pt x="9033" y="3005"/>
                  <a:pt x="9033" y="2106"/>
                </a:cubicBezTo>
                <a:lnTo>
                  <a:pt x="9033" y="787"/>
                </a:lnTo>
                <a:lnTo>
                  <a:pt x="8814" y="787"/>
                </a:lnTo>
                <a:close/>
                <a:moveTo>
                  <a:pt x="11885" y="2338"/>
                </a:moveTo>
                <a:lnTo>
                  <a:pt x="11856" y="2602"/>
                </a:lnTo>
                <a:cubicBezTo>
                  <a:pt x="11841" y="2748"/>
                  <a:pt x="11828" y="3362"/>
                  <a:pt x="11828" y="3968"/>
                </a:cubicBezTo>
                <a:cubicBezTo>
                  <a:pt x="11827" y="4613"/>
                  <a:pt x="11806" y="5101"/>
                  <a:pt x="11777" y="5146"/>
                </a:cubicBezTo>
                <a:cubicBezTo>
                  <a:pt x="11743" y="5199"/>
                  <a:pt x="11743" y="5708"/>
                  <a:pt x="11776" y="6730"/>
                </a:cubicBezTo>
                <a:cubicBezTo>
                  <a:pt x="11804" y="7560"/>
                  <a:pt x="11826" y="8396"/>
                  <a:pt x="11826" y="8588"/>
                </a:cubicBezTo>
                <a:lnTo>
                  <a:pt x="11827" y="8937"/>
                </a:lnTo>
                <a:lnTo>
                  <a:pt x="9398" y="11987"/>
                </a:lnTo>
                <a:lnTo>
                  <a:pt x="6969" y="15036"/>
                </a:lnTo>
                <a:lnTo>
                  <a:pt x="7003" y="16600"/>
                </a:lnTo>
                <a:cubicBezTo>
                  <a:pt x="7028" y="17746"/>
                  <a:pt x="7021" y="18178"/>
                  <a:pt x="6980" y="18218"/>
                </a:cubicBezTo>
                <a:cubicBezTo>
                  <a:pt x="6857" y="18335"/>
                  <a:pt x="6938" y="18478"/>
                  <a:pt x="7255" y="18701"/>
                </a:cubicBezTo>
                <a:cubicBezTo>
                  <a:pt x="8318" y="19451"/>
                  <a:pt x="9777" y="20012"/>
                  <a:pt x="11018" y="20148"/>
                </a:cubicBezTo>
                <a:cubicBezTo>
                  <a:pt x="13909" y="20466"/>
                  <a:pt x="16379" y="19672"/>
                  <a:pt x="18177" y="17846"/>
                </a:cubicBezTo>
                <a:cubicBezTo>
                  <a:pt x="19413" y="16591"/>
                  <a:pt x="20170" y="14787"/>
                  <a:pt x="20175" y="13084"/>
                </a:cubicBezTo>
                <a:cubicBezTo>
                  <a:pt x="20176" y="12791"/>
                  <a:pt x="20178" y="12159"/>
                  <a:pt x="20181" y="11680"/>
                </a:cubicBezTo>
                <a:cubicBezTo>
                  <a:pt x="20194" y="8824"/>
                  <a:pt x="20194" y="8814"/>
                  <a:pt x="20030" y="8196"/>
                </a:cubicBezTo>
                <a:cubicBezTo>
                  <a:pt x="19750" y="7137"/>
                  <a:pt x="19322" y="6287"/>
                  <a:pt x="18659" y="5473"/>
                </a:cubicBezTo>
                <a:cubicBezTo>
                  <a:pt x="17212" y="3696"/>
                  <a:pt x="14985" y="2566"/>
                  <a:pt x="12579" y="2389"/>
                </a:cubicBezTo>
                <a:lnTo>
                  <a:pt x="11885" y="2338"/>
                </a:lnTo>
                <a:close/>
              </a:path>
            </a:pathLst>
          </a:custGeom>
          <a:ln w="12700">
            <a:miter lim="400000"/>
          </a:ln>
        </p:spPr>
      </p:pic>
      <p:sp>
        <p:nvSpPr>
          <p:cNvPr id="171" name="成人学习的规律"/>
          <p:cNvSpPr txBox="1"/>
          <p:nvPr/>
        </p:nvSpPr>
        <p:spPr>
          <a:xfrm>
            <a:off x="13339173" y="3304601"/>
            <a:ext cx="4687120" cy="844537"/>
          </a:xfrm>
          <a:prstGeom prst="rect">
            <a:avLst/>
          </a:prstGeom>
          <a:solidFill>
            <a:schemeClr val="accent1">
              <a:hueOff val="114395"/>
              <a:lumOff val="-24975"/>
            </a:schemeClr>
          </a:solidFill>
          <a:ln w="12700">
            <a:miter lim="400000"/>
          </a:ln>
          <a:extLst>
            <a:ext uri="{C572A759-6A51-4108-AA02-DFA0A04FC94B}">
              <ma14:wrappingTextBoxFlag xmlns:ma14="http://schemas.microsoft.com/office/mac/drawingml/2011/main" val="1"/>
            </a:ext>
          </a:extLst>
        </p:spPr>
        <p:txBody>
          <a:bodyPr lIns="92067" tIns="92067" rIns="92067" bIns="92067" anchor="ctr">
            <a:spAutoFit/>
          </a:bodyPr>
          <a:lstStyle>
            <a:lvl1pPr defTabSz="1828800">
              <a:defRPr b="0" sz="4000">
                <a:solidFill>
                  <a:srgbClr val="FFFFFF"/>
                </a:solidFill>
                <a:latin typeface="Microsoft YaHei"/>
                <a:ea typeface="Microsoft YaHei"/>
                <a:cs typeface="Microsoft YaHei"/>
                <a:sym typeface="Microsoft YaHei"/>
              </a:defRPr>
            </a:lvl1pPr>
          </a:lstStyle>
          <a:p>
            <a:pPr/>
            <a:r>
              <a:t>成人学习的规律　</a:t>
            </a:r>
          </a:p>
        </p:txBody>
      </p:sp>
      <p:sp>
        <p:nvSpPr>
          <p:cNvPr id="172" name="向他人学习…"/>
          <p:cNvSpPr txBox="1"/>
          <p:nvPr/>
        </p:nvSpPr>
        <p:spPr>
          <a:xfrm rot="20741371">
            <a:off x="2514814" y="5276063"/>
            <a:ext cx="3089276" cy="1320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defTabSz="1828800">
              <a:defRPr b="0" sz="4000">
                <a:solidFill>
                  <a:srgbClr val="FFFFFF"/>
                </a:solidFill>
                <a:effectLst>
                  <a:outerShdw sx="100000" sy="100000" kx="0" ky="0" algn="b" rotWithShape="0" blurRad="12700" dist="25400" dir="2700000">
                    <a:srgbClr val="DDDDDD"/>
                  </a:outerShdw>
                </a:effectLst>
                <a:latin typeface="Microsoft YaHei"/>
                <a:ea typeface="Microsoft YaHei"/>
                <a:cs typeface="Microsoft YaHei"/>
                <a:sym typeface="Microsoft YaHei"/>
              </a:defRPr>
            </a:pPr>
            <a:r>
              <a:t>向他人学习</a:t>
            </a:r>
          </a:p>
          <a:p>
            <a:pPr defTabSz="1828800">
              <a:defRPr b="0" sz="4000">
                <a:solidFill>
                  <a:srgbClr val="FFFFFF"/>
                </a:solidFill>
                <a:effectLst>
                  <a:outerShdw sx="100000" sy="100000" kx="0" ky="0" algn="b" rotWithShape="0" blurRad="12700" dist="25400" dir="2700000">
                    <a:srgbClr val="DDDDDD"/>
                  </a:outerShdw>
                </a:effectLst>
                <a:latin typeface="Microsoft YaHei"/>
                <a:ea typeface="Microsoft YaHei"/>
                <a:cs typeface="Microsoft YaHei"/>
                <a:sym typeface="Microsoft YaHei"/>
              </a:defRPr>
            </a:pPr>
            <a:r>
              <a:t>1</a:t>
            </a:r>
            <a:r>
              <a:t>0%</a:t>
            </a:r>
          </a:p>
        </p:txBody>
      </p:sp>
      <p:sp>
        <p:nvSpPr>
          <p:cNvPr id="173" name="尝试和犯错误…"/>
          <p:cNvSpPr txBox="1"/>
          <p:nvPr/>
        </p:nvSpPr>
        <p:spPr>
          <a:xfrm>
            <a:off x="7112358" y="7887489"/>
            <a:ext cx="4918076" cy="18796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defTabSz="1828800">
              <a:defRPr b="0" sz="5600">
                <a:solidFill>
                  <a:srgbClr val="FFFFFF"/>
                </a:solidFill>
                <a:effectLst>
                  <a:outerShdw sx="100000" sy="100000" kx="0" ky="0" algn="b" rotWithShape="0" blurRad="12700" dist="25400" dir="2700000">
                    <a:srgbClr val="DDDDDD"/>
                  </a:outerShdw>
                </a:effectLst>
                <a:latin typeface="Microsoft YaHei"/>
                <a:ea typeface="Microsoft YaHei"/>
                <a:cs typeface="Microsoft YaHei"/>
                <a:sym typeface="Microsoft YaHei"/>
              </a:defRPr>
            </a:pPr>
            <a:r>
              <a:t>尝试和犯错误</a:t>
            </a:r>
          </a:p>
          <a:p>
            <a:pPr defTabSz="1828800">
              <a:defRPr b="0" sz="5600">
                <a:solidFill>
                  <a:srgbClr val="FFFFFF"/>
                </a:solidFill>
                <a:effectLst>
                  <a:outerShdw sx="100000" sy="100000" kx="0" ky="0" algn="b" rotWithShape="0" blurRad="12700" dist="25400" dir="2700000">
                    <a:srgbClr val="DDDDDD"/>
                  </a:outerShdw>
                </a:effectLst>
                <a:latin typeface="Microsoft YaHei"/>
                <a:ea typeface="Microsoft YaHei"/>
                <a:cs typeface="Microsoft YaHei"/>
                <a:sym typeface="Microsoft YaHei"/>
              </a:defRPr>
            </a:pPr>
            <a:r>
              <a:t>7</a:t>
            </a:r>
            <a:r>
              <a:t>0%</a:t>
            </a:r>
          </a:p>
        </p:txBody>
      </p:sp>
      <p:sp>
        <p:nvSpPr>
          <p:cNvPr id="174" name="课程、练习…"/>
          <p:cNvSpPr txBox="1"/>
          <p:nvPr/>
        </p:nvSpPr>
        <p:spPr>
          <a:xfrm>
            <a:off x="155933" y="7998614"/>
            <a:ext cx="3089276" cy="1320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defTabSz="1828800">
              <a:defRPr b="0" sz="4000">
                <a:solidFill>
                  <a:srgbClr val="FFFFFF"/>
                </a:solidFill>
                <a:effectLst>
                  <a:outerShdw sx="100000" sy="100000" kx="0" ky="0" algn="b" rotWithShape="0" blurRad="12700" dist="25400" dir="2700000">
                    <a:srgbClr val="DDDDDD"/>
                  </a:outerShdw>
                </a:effectLst>
                <a:latin typeface="Microsoft YaHei"/>
                <a:ea typeface="Microsoft YaHei"/>
                <a:cs typeface="Microsoft YaHei"/>
                <a:sym typeface="Microsoft YaHei"/>
              </a:defRPr>
            </a:pPr>
            <a:r>
              <a:t>课程、练习</a:t>
            </a:r>
          </a:p>
          <a:p>
            <a:pPr defTabSz="1828800">
              <a:defRPr b="0" sz="4000">
                <a:solidFill>
                  <a:srgbClr val="FFFFFF"/>
                </a:solidFill>
                <a:effectLst>
                  <a:outerShdw sx="100000" sy="100000" kx="0" ky="0" algn="b" rotWithShape="0" blurRad="12700" dist="25400" dir="2700000">
                    <a:srgbClr val="DDDDDD"/>
                  </a:outerShdw>
                </a:effectLst>
                <a:latin typeface="Microsoft YaHei"/>
                <a:ea typeface="Microsoft YaHei"/>
                <a:cs typeface="Microsoft YaHei"/>
                <a:sym typeface="Microsoft YaHei"/>
              </a:defRPr>
            </a:pPr>
            <a:r>
              <a:t>20%</a:t>
            </a:r>
          </a:p>
        </p:txBody>
      </p:sp>
      <p:sp>
        <p:nvSpPr>
          <p:cNvPr id="175" name="尝试和犯错中学习：中国人有句俗话：“不撞南墙不回头”，在组织的实际发展中，我们需要强有力的执行者，也同时需要紧跟时代的变革者。沙盘模拟的过程，提供了低成本犯错的机会，让学员冲尝试和犯错中学习，又不会影响积极性和主动性。…"/>
          <p:cNvSpPr txBox="1"/>
          <p:nvPr/>
        </p:nvSpPr>
        <p:spPr>
          <a:xfrm>
            <a:off x="13187960" y="4550077"/>
            <a:ext cx="10456600" cy="736778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396874" indent="-396874" algn="l">
              <a:spcBef>
                <a:spcPts val="2900"/>
              </a:spcBef>
              <a:buSzPct val="125000"/>
              <a:buChar char="•"/>
              <a:defRPr>
                <a:solidFill>
                  <a:schemeClr val="accent1">
                    <a:hueOff val="114395"/>
                    <a:lumOff val="-24975"/>
                  </a:schemeClr>
                </a:solidFill>
              </a:defRPr>
            </a:pPr>
            <a:r>
              <a:t>尝试和犯错中学习：中国人有句俗话：“不撞南墙不回头”，在组织的实际发展中，我们需要强有力的执行者，也同时需要紧跟时代的变革者。</a:t>
            </a:r>
            <a:r>
              <a:rPr u="sng"/>
              <a:t>沙盘模拟的过程，提供了低成本犯错的机会，让学员冲尝试和犯错中学习，又不会影响积极性和主动性。</a:t>
            </a:r>
            <a:endParaRPr u="sng"/>
          </a:p>
          <a:p>
            <a:pPr marL="396874" indent="-396874" algn="l">
              <a:spcBef>
                <a:spcPts val="2900"/>
              </a:spcBef>
              <a:buSzPct val="125000"/>
              <a:buChar char="•"/>
              <a:defRPr>
                <a:solidFill>
                  <a:schemeClr val="accent1">
                    <a:hueOff val="114395"/>
                    <a:lumOff val="-24975"/>
                  </a:schemeClr>
                </a:solidFill>
              </a:defRPr>
            </a:pPr>
            <a:r>
              <a:t>课程和联系中学习：在沙盘模拟中，50%的时间用来体验，50%的时间用来授课和成果输出联系。</a:t>
            </a:r>
            <a:r>
              <a:rPr u="sng"/>
              <a:t>保证了课堂的经凑性，也提升了学员的主动学习动力和对接工作的链接性。</a:t>
            </a:r>
            <a:endParaRPr u="sng"/>
          </a:p>
          <a:p>
            <a:pPr marL="396874" indent="-396874" algn="l">
              <a:spcBef>
                <a:spcPts val="2900"/>
              </a:spcBef>
              <a:buSzPct val="125000"/>
              <a:buChar char="•"/>
              <a:defRPr>
                <a:solidFill>
                  <a:schemeClr val="accent1">
                    <a:hueOff val="114395"/>
                    <a:lumOff val="-24975"/>
                  </a:schemeClr>
                </a:solidFill>
              </a:defRPr>
            </a:pPr>
            <a:r>
              <a:t>向他人学习：在沙盘模拟培训中，每一位参与者都有充足的时间可以将自己的经验表达出来，并用于场景模拟，以验证其合理性，同时，</a:t>
            </a:r>
            <a:r>
              <a:rPr u="sng"/>
              <a:t>参与者之间的经验交流又促进了组织内部的知识传递。</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7" name="矩形"/>
          <p:cNvSpPr/>
          <p:nvPr/>
        </p:nvSpPr>
        <p:spPr>
          <a:xfrm>
            <a:off x="10209" y="593939"/>
            <a:ext cx="835869"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78" name="培训特点：企业运营的模拟舱"/>
          <p:cNvSpPr txBox="1"/>
          <p:nvPr/>
        </p:nvSpPr>
        <p:spPr>
          <a:xfrm>
            <a:off x="1645008" y="466939"/>
            <a:ext cx="13322301" cy="1524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000">
                <a:solidFill>
                  <a:schemeClr val="accent1">
                    <a:hueOff val="114395"/>
                    <a:lumOff val="-24975"/>
                  </a:schemeClr>
                </a:solidFill>
              </a:defRPr>
            </a:lvl1pPr>
          </a:lstStyle>
          <a:p>
            <a:pPr/>
            <a:r>
              <a:t>培训特点：企业运营的模拟舱</a:t>
            </a:r>
          </a:p>
        </p:txBody>
      </p:sp>
      <p:sp>
        <p:nvSpPr>
          <p:cNvPr id="179" name="矩形"/>
          <p:cNvSpPr/>
          <p:nvPr/>
        </p:nvSpPr>
        <p:spPr>
          <a:xfrm>
            <a:off x="932785" y="593939"/>
            <a:ext cx="212071"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80" name="矩形"/>
          <p:cNvSpPr/>
          <p:nvPr/>
        </p:nvSpPr>
        <p:spPr>
          <a:xfrm>
            <a:off x="1214268" y="593939"/>
            <a:ext cx="62550"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81" name="极致体验"/>
          <p:cNvSpPr txBox="1"/>
          <p:nvPr/>
        </p:nvSpPr>
        <p:spPr>
          <a:xfrm>
            <a:off x="13081761" y="2884768"/>
            <a:ext cx="2158333" cy="692137"/>
          </a:xfrm>
          <a:prstGeom prst="rect">
            <a:avLst/>
          </a:prstGeom>
          <a:solidFill>
            <a:schemeClr val="accent1">
              <a:hueOff val="114395"/>
              <a:lumOff val="-24975"/>
            </a:schemeClr>
          </a:solidFill>
          <a:ln w="12700">
            <a:miter lim="400000"/>
          </a:ln>
          <a:extLst>
            <a:ext uri="{C572A759-6A51-4108-AA02-DFA0A04FC94B}">
              <ma14:wrappingTextBoxFlag xmlns:ma14="http://schemas.microsoft.com/office/mac/drawingml/2011/main" val="1"/>
            </a:ext>
          </a:extLst>
        </p:spPr>
        <p:txBody>
          <a:bodyPr lIns="92067" tIns="92067" rIns="92067" bIns="92067" anchor="ctr">
            <a:spAutoFit/>
          </a:bodyPr>
          <a:lstStyle>
            <a:lvl1pPr defTabSz="1828800">
              <a:defRPr b="0">
                <a:solidFill>
                  <a:srgbClr val="FFFFFF"/>
                </a:solidFill>
                <a:latin typeface="Microsoft YaHei"/>
                <a:ea typeface="Microsoft YaHei"/>
                <a:cs typeface="Microsoft YaHei"/>
                <a:sym typeface="Microsoft YaHei"/>
              </a:defRPr>
            </a:lvl1pPr>
          </a:lstStyle>
          <a:p>
            <a:pPr/>
            <a:r>
              <a:t>极致体验</a:t>
            </a:r>
          </a:p>
        </p:txBody>
      </p:sp>
      <p:sp>
        <p:nvSpPr>
          <p:cNvPr id="182" name="1天时间模拟6个月的运营周期，用最少的时间成本获得最高的学习受益…"/>
          <p:cNvSpPr txBox="1"/>
          <p:nvPr/>
        </p:nvSpPr>
        <p:spPr>
          <a:xfrm>
            <a:off x="12930547" y="3759869"/>
            <a:ext cx="10456600" cy="224625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396874" indent="-396874" algn="l">
              <a:buSzPct val="125000"/>
              <a:buChar char="•"/>
              <a:defRPr>
                <a:solidFill>
                  <a:schemeClr val="accent1">
                    <a:hueOff val="114395"/>
                    <a:lumOff val="-24975"/>
                  </a:schemeClr>
                </a:solidFill>
              </a:defRPr>
            </a:pPr>
            <a:r>
              <a:t>1天时间模拟6个月的运营周期，用最少的时间成本获得最高的学习受益</a:t>
            </a:r>
          </a:p>
          <a:p>
            <a:pPr marL="396874" indent="-396874" algn="l">
              <a:buSzPct val="125000"/>
              <a:buChar char="•"/>
              <a:defRPr>
                <a:solidFill>
                  <a:schemeClr val="accent1">
                    <a:hueOff val="114395"/>
                    <a:lumOff val="-24975"/>
                  </a:schemeClr>
                </a:solidFill>
              </a:defRPr>
            </a:pPr>
            <a:r>
              <a:t>实际经营中成本，比起模拟沙盘的成本，显示出沙盘模拟的优势</a:t>
            </a:r>
          </a:p>
        </p:txBody>
      </p:sp>
      <p:sp>
        <p:nvSpPr>
          <p:cNvPr id="183" name="效果明显"/>
          <p:cNvSpPr txBox="1"/>
          <p:nvPr/>
        </p:nvSpPr>
        <p:spPr>
          <a:xfrm>
            <a:off x="13081761" y="6189086"/>
            <a:ext cx="2158333" cy="692137"/>
          </a:xfrm>
          <a:prstGeom prst="rect">
            <a:avLst/>
          </a:prstGeom>
          <a:solidFill>
            <a:schemeClr val="accent1">
              <a:hueOff val="114395"/>
              <a:lumOff val="-24975"/>
            </a:schemeClr>
          </a:solidFill>
          <a:ln w="12700">
            <a:miter lim="400000"/>
          </a:ln>
          <a:extLst>
            <a:ext uri="{C572A759-6A51-4108-AA02-DFA0A04FC94B}">
              <ma14:wrappingTextBoxFlag xmlns:ma14="http://schemas.microsoft.com/office/mac/drawingml/2011/main" val="1"/>
            </a:ext>
          </a:extLst>
        </p:spPr>
        <p:txBody>
          <a:bodyPr lIns="92067" tIns="92067" rIns="92067" bIns="92067" anchor="ctr">
            <a:spAutoFit/>
          </a:bodyPr>
          <a:lstStyle>
            <a:lvl1pPr defTabSz="1828800">
              <a:defRPr b="0">
                <a:solidFill>
                  <a:srgbClr val="FFFFFF"/>
                </a:solidFill>
                <a:latin typeface="Microsoft YaHei"/>
                <a:ea typeface="Microsoft YaHei"/>
                <a:cs typeface="Microsoft YaHei"/>
                <a:sym typeface="Microsoft YaHei"/>
              </a:defRPr>
            </a:lvl1pPr>
          </a:lstStyle>
          <a:p>
            <a:pPr/>
            <a:r>
              <a:t>效果明显</a:t>
            </a:r>
          </a:p>
        </p:txBody>
      </p:sp>
      <p:sp>
        <p:nvSpPr>
          <p:cNvPr id="184" name="在沙盘中可以有足够的空间表达自己的思维和想法，并且得到及时的反馈。…"/>
          <p:cNvSpPr txBox="1"/>
          <p:nvPr/>
        </p:nvSpPr>
        <p:spPr>
          <a:xfrm>
            <a:off x="12930547" y="7064188"/>
            <a:ext cx="10456600" cy="2235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396874" indent="-396874" algn="l">
              <a:buSzPct val="125000"/>
              <a:buChar char="•"/>
              <a:defRPr>
                <a:solidFill>
                  <a:schemeClr val="accent1">
                    <a:hueOff val="114395"/>
                    <a:lumOff val="-24975"/>
                  </a:schemeClr>
                </a:solidFill>
              </a:defRPr>
            </a:pPr>
            <a:r>
              <a:t>在沙盘中可以有足够的空间表达自己的思维和想法，并且得到及时的反馈。</a:t>
            </a:r>
          </a:p>
          <a:p>
            <a:pPr marL="396874" indent="-396874" algn="l">
              <a:buSzPct val="125000"/>
              <a:buChar char="•"/>
              <a:defRPr>
                <a:solidFill>
                  <a:schemeClr val="accent1">
                    <a:hueOff val="114395"/>
                    <a:lumOff val="-24975"/>
                  </a:schemeClr>
                </a:solidFill>
              </a:defRPr>
            </a:pPr>
            <a:r>
              <a:t>数字化的结果，清晰地呈现出任何一次管理动作所带来的收益，明确的回馈给学员决策的合理性。</a:t>
            </a:r>
          </a:p>
        </p:txBody>
      </p:sp>
      <p:sp>
        <p:nvSpPr>
          <p:cNvPr id="185" name="现场热烈"/>
          <p:cNvSpPr txBox="1"/>
          <p:nvPr/>
        </p:nvSpPr>
        <p:spPr>
          <a:xfrm>
            <a:off x="13081761" y="9493405"/>
            <a:ext cx="2158333" cy="692137"/>
          </a:xfrm>
          <a:prstGeom prst="rect">
            <a:avLst/>
          </a:prstGeom>
          <a:solidFill>
            <a:schemeClr val="accent1">
              <a:hueOff val="114395"/>
              <a:lumOff val="-24975"/>
            </a:schemeClr>
          </a:solidFill>
          <a:ln w="12700">
            <a:miter lim="400000"/>
          </a:ln>
          <a:extLst>
            <a:ext uri="{C572A759-6A51-4108-AA02-DFA0A04FC94B}">
              <ma14:wrappingTextBoxFlag xmlns:ma14="http://schemas.microsoft.com/office/mac/drawingml/2011/main" val="1"/>
            </a:ext>
          </a:extLst>
        </p:spPr>
        <p:txBody>
          <a:bodyPr lIns="92067" tIns="92067" rIns="92067" bIns="92067" anchor="ctr">
            <a:spAutoFit/>
          </a:bodyPr>
          <a:lstStyle>
            <a:lvl1pPr defTabSz="1828800">
              <a:defRPr b="0">
                <a:solidFill>
                  <a:srgbClr val="FFFFFF"/>
                </a:solidFill>
                <a:latin typeface="Microsoft YaHei"/>
                <a:ea typeface="Microsoft YaHei"/>
                <a:cs typeface="Microsoft YaHei"/>
                <a:sym typeface="Microsoft YaHei"/>
              </a:defRPr>
            </a:lvl1pPr>
          </a:lstStyle>
          <a:p>
            <a:pPr/>
            <a:r>
              <a:t>现场热烈</a:t>
            </a:r>
          </a:p>
        </p:txBody>
      </p:sp>
      <p:sp>
        <p:nvSpPr>
          <p:cNvPr id="186" name="由于实战性强，学员感觉面对的沙盘就是自己生产中面对的班组…"/>
          <p:cNvSpPr txBox="1"/>
          <p:nvPr/>
        </p:nvSpPr>
        <p:spPr>
          <a:xfrm>
            <a:off x="12930547" y="10374031"/>
            <a:ext cx="10456600" cy="1701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396874" indent="-396874" algn="l">
              <a:buSzPct val="125000"/>
              <a:buChar char="•"/>
              <a:defRPr>
                <a:solidFill>
                  <a:schemeClr val="accent1">
                    <a:hueOff val="114395"/>
                    <a:lumOff val="-24975"/>
                  </a:schemeClr>
                </a:solidFill>
              </a:defRPr>
            </a:pPr>
            <a:r>
              <a:t>由于实战性强，学员感觉面对的沙盘就是自己生产中面对的班组</a:t>
            </a:r>
          </a:p>
          <a:p>
            <a:pPr marL="396874" indent="-396874" algn="l">
              <a:buSzPct val="125000"/>
              <a:buChar char="•"/>
              <a:defRPr>
                <a:solidFill>
                  <a:schemeClr val="accent1">
                    <a:hueOff val="114395"/>
                    <a:lumOff val="-24975"/>
                  </a:schemeClr>
                </a:solidFill>
              </a:defRPr>
            </a:pPr>
            <a:r>
              <a:t>思维、理念的碰撞和革新，在培训现场每一轮都在发生</a:t>
            </a:r>
          </a:p>
        </p:txBody>
      </p:sp>
      <p:pic>
        <p:nvPicPr>
          <p:cNvPr id="187" name="691606872871_.pic.jpg" descr="691606872871_.pic.jpg"/>
          <p:cNvPicPr>
            <a:picLocks noChangeAspect="1"/>
          </p:cNvPicPr>
          <p:nvPr/>
        </p:nvPicPr>
        <p:blipFill>
          <a:blip r:embed="rId2">
            <a:extLst/>
          </a:blip>
          <a:srcRect l="0" t="22350" r="0" b="0"/>
          <a:stretch>
            <a:fillRect/>
          </a:stretch>
        </p:blipFill>
        <p:spPr>
          <a:xfrm>
            <a:off x="1510720" y="2620599"/>
            <a:ext cx="9123635" cy="5313335"/>
          </a:xfrm>
          <a:prstGeom prst="rect">
            <a:avLst/>
          </a:prstGeom>
          <a:ln w="12700">
            <a:miter lim="400000"/>
          </a:ln>
        </p:spPr>
      </p:pic>
      <p:pic>
        <p:nvPicPr>
          <p:cNvPr id="188" name="591606872850_.pic.jpg" descr="591606872850_.pic.jpg"/>
          <p:cNvPicPr>
            <a:picLocks noChangeAspect="1"/>
          </p:cNvPicPr>
          <p:nvPr/>
        </p:nvPicPr>
        <p:blipFill>
          <a:blip r:embed="rId3">
            <a:extLst/>
          </a:blip>
          <a:srcRect l="0" t="14760" r="0" b="13166"/>
          <a:stretch>
            <a:fillRect/>
          </a:stretch>
        </p:blipFill>
        <p:spPr>
          <a:xfrm>
            <a:off x="1479862" y="8175468"/>
            <a:ext cx="9185476" cy="4965192"/>
          </a:xfrm>
          <a:prstGeom prst="rect">
            <a:avLst/>
          </a:prstGeom>
          <a:ln w="12700">
            <a:miter lim="400000"/>
          </a:ln>
        </p:spPr>
      </p:pic>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0" name="第二部分：沙盘介绍"/>
          <p:cNvSpPr/>
          <p:nvPr/>
        </p:nvSpPr>
        <p:spPr>
          <a:xfrm>
            <a:off x="0" y="4281132"/>
            <a:ext cx="24384000" cy="3673740"/>
          </a:xfrm>
          <a:prstGeom prst="rect">
            <a:avLst/>
          </a:prstGeom>
          <a:solidFill>
            <a:schemeClr val="accent1">
              <a:hueOff val="114395"/>
              <a:lumOff val="-24975"/>
            </a:schemeClr>
          </a:solidFill>
          <a:ln w="12700">
            <a:miter lim="400000"/>
          </a:ln>
          <a:extLst>
            <a:ext uri="{C572A759-6A51-4108-AA02-DFA0A04FC94B}">
              <ma14:wrappingTextBoxFlag xmlns:ma14="http://schemas.microsoft.com/office/mac/drawingml/2011/main" val="1"/>
            </a:ext>
          </a:extLst>
        </p:spPr>
        <p:txBody>
          <a:bodyPr lIns="0" tIns="0" rIns="0" bIns="0" anchor="ctr"/>
          <a:lstStyle>
            <a:lvl1pPr>
              <a:defRPr b="0" sz="13200">
                <a:solidFill>
                  <a:srgbClr val="FFFFFF"/>
                </a:solidFill>
                <a:latin typeface="+mn-lt"/>
                <a:ea typeface="+mn-ea"/>
                <a:cs typeface="+mn-cs"/>
                <a:sym typeface="Helvetica Neue Medium"/>
              </a:defRPr>
            </a:lvl1pPr>
          </a:lstStyle>
          <a:p>
            <a:pPr/>
            <a:r>
              <a:t>第二部分：沙盘介绍</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2" name="矩形"/>
          <p:cNvSpPr/>
          <p:nvPr/>
        </p:nvSpPr>
        <p:spPr>
          <a:xfrm>
            <a:off x="10209" y="593939"/>
            <a:ext cx="835869"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93" name="沙盘背景"/>
          <p:cNvSpPr txBox="1"/>
          <p:nvPr/>
        </p:nvSpPr>
        <p:spPr>
          <a:xfrm>
            <a:off x="1346230" y="466939"/>
            <a:ext cx="4178301" cy="1524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000">
                <a:solidFill>
                  <a:schemeClr val="accent1">
                    <a:hueOff val="114395"/>
                    <a:lumOff val="-24975"/>
                  </a:schemeClr>
                </a:solidFill>
              </a:defRPr>
            </a:lvl1pPr>
          </a:lstStyle>
          <a:p>
            <a:pPr/>
            <a:r>
              <a:t>沙盘背景</a:t>
            </a:r>
          </a:p>
        </p:txBody>
      </p:sp>
      <p:sp>
        <p:nvSpPr>
          <p:cNvPr id="194" name="矩形"/>
          <p:cNvSpPr/>
          <p:nvPr/>
        </p:nvSpPr>
        <p:spPr>
          <a:xfrm>
            <a:off x="932785" y="593939"/>
            <a:ext cx="212071"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95" name="矩形"/>
          <p:cNvSpPr/>
          <p:nvPr/>
        </p:nvSpPr>
        <p:spPr>
          <a:xfrm>
            <a:off x="1214268" y="593939"/>
            <a:ext cx="62550" cy="1270001"/>
          </a:xfrm>
          <a:prstGeom prst="rect">
            <a:avLst/>
          </a:prstGeom>
          <a:solidFill>
            <a:schemeClr val="accent1">
              <a:hueOff val="114395"/>
              <a:lumOff val="-24975"/>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96" name="模拟场景"/>
          <p:cNvSpPr txBox="1"/>
          <p:nvPr/>
        </p:nvSpPr>
        <p:spPr>
          <a:xfrm>
            <a:off x="10202746" y="3570115"/>
            <a:ext cx="2158333" cy="692137"/>
          </a:xfrm>
          <a:prstGeom prst="rect">
            <a:avLst/>
          </a:prstGeom>
          <a:solidFill>
            <a:schemeClr val="accent1">
              <a:hueOff val="114395"/>
              <a:lumOff val="-24975"/>
            </a:schemeClr>
          </a:solidFill>
          <a:ln w="12700">
            <a:miter lim="400000"/>
          </a:ln>
          <a:extLst>
            <a:ext uri="{C572A759-6A51-4108-AA02-DFA0A04FC94B}">
              <ma14:wrappingTextBoxFlag xmlns:ma14="http://schemas.microsoft.com/office/mac/drawingml/2011/main" val="1"/>
            </a:ext>
          </a:extLst>
        </p:spPr>
        <p:txBody>
          <a:bodyPr lIns="92067" tIns="92067" rIns="92067" bIns="92067" anchor="ctr">
            <a:spAutoFit/>
          </a:bodyPr>
          <a:lstStyle>
            <a:lvl1pPr defTabSz="1828800">
              <a:defRPr b="0">
                <a:solidFill>
                  <a:srgbClr val="FFFFFF"/>
                </a:solidFill>
                <a:latin typeface="Microsoft YaHei"/>
                <a:ea typeface="Microsoft YaHei"/>
                <a:cs typeface="Microsoft YaHei"/>
                <a:sym typeface="Microsoft YaHei"/>
              </a:defRPr>
            </a:lvl1pPr>
          </a:lstStyle>
          <a:p>
            <a:pPr/>
            <a:r>
              <a:t>模拟场景</a:t>
            </a:r>
          </a:p>
        </p:txBody>
      </p:sp>
      <p:sp>
        <p:nvSpPr>
          <p:cNvPr id="197" name="一家大型生产制造型企业，在全国各地都有分子公司，经营状况良好。为了面对即将到来的新一轮市场竞争，公司提出了“三精管理”的思路…"/>
          <p:cNvSpPr txBox="1"/>
          <p:nvPr/>
        </p:nvSpPr>
        <p:spPr>
          <a:xfrm>
            <a:off x="9999659" y="4491565"/>
            <a:ext cx="14074314" cy="225730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396874" indent="-396874" algn="l">
              <a:buSzPct val="125000"/>
              <a:buChar char="•"/>
              <a:defRPr>
                <a:solidFill>
                  <a:schemeClr val="accent1">
                    <a:hueOff val="114395"/>
                    <a:lumOff val="-24975"/>
                  </a:schemeClr>
                </a:solidFill>
              </a:defRPr>
            </a:pPr>
            <a:r>
              <a:t>一家大型生产制造型企业，在全国各地都有分子公司，经营状况良好。为了面对即将到来的新一轮市场竞争，公司提出了“三精管理”的思路</a:t>
            </a:r>
          </a:p>
          <a:p>
            <a:pPr marL="396874" indent="-396874" algn="l">
              <a:buSzPct val="125000"/>
              <a:buChar char="•"/>
              <a:defRPr>
                <a:solidFill>
                  <a:schemeClr val="accent1">
                    <a:hueOff val="114395"/>
                    <a:lumOff val="-24975"/>
                  </a:schemeClr>
                </a:solidFill>
              </a:defRPr>
            </a:pPr>
            <a:r>
              <a:t>学员需要通过对“三精管理”的深入理解，做出正确的决策，以面对即将到来的环境变化和市场竞争</a:t>
            </a:r>
          </a:p>
        </p:txBody>
      </p:sp>
      <p:sp>
        <p:nvSpPr>
          <p:cNvPr id="198" name="沙盘逻辑"/>
          <p:cNvSpPr txBox="1"/>
          <p:nvPr/>
        </p:nvSpPr>
        <p:spPr>
          <a:xfrm>
            <a:off x="10202746" y="6978182"/>
            <a:ext cx="2158333" cy="692137"/>
          </a:xfrm>
          <a:prstGeom prst="rect">
            <a:avLst/>
          </a:prstGeom>
          <a:solidFill>
            <a:schemeClr val="accent1">
              <a:hueOff val="114395"/>
              <a:lumOff val="-24975"/>
            </a:schemeClr>
          </a:solidFill>
          <a:ln w="12700">
            <a:miter lim="400000"/>
          </a:ln>
          <a:extLst>
            <a:ext uri="{C572A759-6A51-4108-AA02-DFA0A04FC94B}">
              <ma14:wrappingTextBoxFlag xmlns:ma14="http://schemas.microsoft.com/office/mac/drawingml/2011/main" val="1"/>
            </a:ext>
          </a:extLst>
        </p:spPr>
        <p:txBody>
          <a:bodyPr lIns="92067" tIns="92067" rIns="92067" bIns="92067" anchor="ctr">
            <a:spAutoFit/>
          </a:bodyPr>
          <a:lstStyle>
            <a:lvl1pPr defTabSz="1828800">
              <a:defRPr b="0">
                <a:solidFill>
                  <a:srgbClr val="FFFFFF"/>
                </a:solidFill>
                <a:latin typeface="Microsoft YaHei"/>
                <a:ea typeface="Microsoft YaHei"/>
                <a:cs typeface="Microsoft YaHei"/>
                <a:sym typeface="Microsoft YaHei"/>
              </a:defRPr>
            </a:lvl1pPr>
          </a:lstStyle>
          <a:p>
            <a:pPr/>
            <a:r>
              <a:t>沙盘逻辑</a:t>
            </a:r>
          </a:p>
        </p:txBody>
      </p:sp>
      <p:sp>
        <p:nvSpPr>
          <p:cNvPr id="199" name="沙盘实战内容分为：生产线管理、任务目标与计划、团队沟通、业绩目标达成、等部分。…"/>
          <p:cNvSpPr txBox="1"/>
          <p:nvPr/>
        </p:nvSpPr>
        <p:spPr>
          <a:xfrm>
            <a:off x="9999659" y="7899632"/>
            <a:ext cx="14074314" cy="2768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396874" indent="-396874" algn="l">
              <a:buSzPct val="125000"/>
              <a:buChar char="•"/>
              <a:defRPr>
                <a:solidFill>
                  <a:schemeClr val="accent1">
                    <a:hueOff val="114395"/>
                    <a:lumOff val="-24975"/>
                  </a:schemeClr>
                </a:solidFill>
              </a:defRPr>
            </a:pPr>
            <a:r>
              <a:t>沙盘实战内容分为：生产线管理、任务目标与计划、团队沟通、业绩目标达成、等部分。</a:t>
            </a:r>
          </a:p>
          <a:p>
            <a:pPr marL="396874" indent="-396874" algn="l">
              <a:buSzPct val="125000"/>
              <a:buChar char="•"/>
              <a:defRPr>
                <a:solidFill>
                  <a:schemeClr val="accent1">
                    <a:hueOff val="114395"/>
                    <a:lumOff val="-24975"/>
                  </a:schemeClr>
                </a:solidFill>
              </a:defRPr>
            </a:pPr>
            <a:r>
              <a:t>学员需要通过对各个环节的细致思考，得出结论，通过沙盘的推演，验证自己知识、思维的盲点，并加以改进和提升</a:t>
            </a:r>
          </a:p>
          <a:p>
            <a:pPr marL="396874" indent="-396874" algn="l">
              <a:buSzPct val="125000"/>
              <a:buChar char="•"/>
              <a:defRPr>
                <a:solidFill>
                  <a:schemeClr val="accent1">
                    <a:hueOff val="114395"/>
                    <a:lumOff val="-24975"/>
                  </a:schemeClr>
                </a:solidFill>
              </a:defRPr>
            </a:pPr>
            <a:r>
              <a:t>深入理解运营的价值和意义</a:t>
            </a:r>
          </a:p>
        </p:txBody>
      </p:sp>
      <p:pic>
        <p:nvPicPr>
          <p:cNvPr id="200" name="541606872846_.pic.jpeg" descr="541606872846_.pic.jpeg"/>
          <p:cNvPicPr>
            <a:picLocks noChangeAspect="1"/>
          </p:cNvPicPr>
          <p:nvPr/>
        </p:nvPicPr>
        <p:blipFill>
          <a:blip r:embed="rId2">
            <a:extLst/>
          </a:blip>
          <a:stretch>
            <a:fillRect/>
          </a:stretch>
        </p:blipFill>
        <p:spPr>
          <a:xfrm>
            <a:off x="623573" y="4396459"/>
            <a:ext cx="7807444" cy="5855583"/>
          </a:xfrm>
          <a:prstGeom prst="rect">
            <a:avLst/>
          </a:prstGeom>
          <a:ln w="12700">
            <a:miter lim="400000"/>
          </a:ln>
        </p:spPr>
      </p:pic>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