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在此键入引文。”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“在此键入引文。”</a:t>
            </a:r>
          </a:p>
        </p:txBody>
      </p:sp>
      <p:sp>
        <p:nvSpPr>
          <p:cNvPr id="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图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18" name="正文级别 1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75105" cy="716280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标题文本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40" name="正文级别 1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7" name="正文级别 1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正文级别 1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图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itylife“开盘”"/>
          <p:cNvSpPr txBox="1"/>
          <p:nvPr/>
        </p:nvSpPr>
        <p:spPr>
          <a:xfrm>
            <a:off x="7001065" y="5730188"/>
            <a:ext cx="10381870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Citylife“开盘”</a:t>
            </a:r>
          </a:p>
        </p:txBody>
      </p:sp>
      <p:sp>
        <p:nvSpPr>
          <p:cNvPr id="129" name="地产风云变   共筑未来城"/>
          <p:cNvSpPr txBox="1"/>
          <p:nvPr/>
        </p:nvSpPr>
        <p:spPr>
          <a:xfrm>
            <a:off x="8007095" y="8233370"/>
            <a:ext cx="8369809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地产风云变   共筑未来城</a:t>
            </a:r>
          </a:p>
        </p:txBody>
      </p:sp>
      <p:sp>
        <p:nvSpPr>
          <p:cNvPr id="130" name="文本框 15"/>
          <p:cNvSpPr txBox="1"/>
          <p:nvPr/>
        </p:nvSpPr>
        <p:spPr>
          <a:xfrm>
            <a:off x="10034677" y="4936256"/>
            <a:ext cx="5537040" cy="703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6" tIns="34286" rIns="34286" bIns="34286">
            <a:spAutoFit/>
          </a:bodyPr>
          <a:lstStyle>
            <a:lvl1pPr defTabSz="685800">
              <a:defRPr sz="3600">
                <a:solidFill>
                  <a:srgbClr val="FFFFFF"/>
                </a:solidFill>
                <a:latin typeface="方正黑体简体"/>
                <a:ea typeface="方正黑体简体"/>
                <a:cs typeface="方正黑体简体"/>
                <a:sym typeface="方正黑体简体"/>
              </a:defRPr>
            </a:lvl1pPr>
          </a:lstStyle>
          <a:p>
            <a:pPr/>
            <a:r>
              <a:t>      职场模拟器原创沙盘</a:t>
            </a:r>
          </a:p>
        </p:txBody>
      </p:sp>
      <p:pic>
        <p:nvPicPr>
          <p:cNvPr id="131" name="屏幕快照 2020-03-07 20.18.22.png" descr="屏幕快照 2020-03-07 20.18.22.png"/>
          <p:cNvPicPr>
            <a:picLocks noChangeAspect="1"/>
          </p:cNvPicPr>
          <p:nvPr/>
        </p:nvPicPr>
        <p:blipFill>
          <a:blip r:embed="rId3">
            <a:extLst/>
          </a:blip>
          <a:srcRect l="19404" t="5449" r="17771" b="28067"/>
          <a:stretch>
            <a:fillRect/>
          </a:stretch>
        </p:blipFill>
        <p:spPr>
          <a:xfrm>
            <a:off x="9971851" y="4936077"/>
            <a:ext cx="703804" cy="7039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39" y="0"/>
                </a:moveTo>
                <a:cubicBezTo>
                  <a:pt x="7321" y="0"/>
                  <a:pt x="4802" y="1009"/>
                  <a:pt x="2881" y="3019"/>
                </a:cubicBezTo>
                <a:cubicBezTo>
                  <a:pt x="-961" y="7039"/>
                  <a:pt x="-961" y="13559"/>
                  <a:pt x="2881" y="17580"/>
                </a:cubicBezTo>
                <a:cubicBezTo>
                  <a:pt x="6723" y="21600"/>
                  <a:pt x="12955" y="21600"/>
                  <a:pt x="16797" y="17580"/>
                </a:cubicBezTo>
                <a:cubicBezTo>
                  <a:pt x="20639" y="13559"/>
                  <a:pt x="20639" y="7039"/>
                  <a:pt x="16797" y="3019"/>
                </a:cubicBezTo>
                <a:cubicBezTo>
                  <a:pt x="14876" y="1009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32" name="地产行业专属沙盘"/>
          <p:cNvSpPr txBox="1"/>
          <p:nvPr/>
        </p:nvSpPr>
        <p:spPr>
          <a:xfrm>
            <a:off x="10933760" y="12551977"/>
            <a:ext cx="3738873" cy="703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4286" tIns="34286" rIns="34286" bIns="34286">
            <a:spAutoFit/>
          </a:bodyPr>
          <a:lstStyle>
            <a:lvl1pPr defTabSz="685800">
              <a:defRPr sz="3600">
                <a:solidFill>
                  <a:srgbClr val="FFFFFF"/>
                </a:solidFill>
                <a:latin typeface="方正黑体简体"/>
                <a:ea typeface="方正黑体简体"/>
                <a:cs typeface="方正黑体简体"/>
                <a:sym typeface="方正黑体简体"/>
              </a:defRPr>
            </a:lvl1pPr>
          </a:lstStyle>
          <a:p>
            <a:pPr/>
            <a:r>
              <a:t>地产行业专属沙盘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0" name="沙盘要素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沙盘要素</a:t>
            </a:r>
          </a:p>
        </p:txBody>
      </p:sp>
      <p:sp>
        <p:nvSpPr>
          <p:cNvPr id="201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2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3" name="环境模拟"/>
          <p:cNvSpPr/>
          <p:nvPr/>
        </p:nvSpPr>
        <p:spPr>
          <a:xfrm>
            <a:off x="6813597" y="3194550"/>
            <a:ext cx="2918301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环境模拟</a:t>
            </a:r>
          </a:p>
        </p:txBody>
      </p:sp>
      <p:sp>
        <p:nvSpPr>
          <p:cNvPr id="204" name="拿地：模拟一个城市中不同区域的不同地块，买一轮开始的时候都通过拍卖的形式让小组获得土地。…"/>
          <p:cNvSpPr/>
          <p:nvPr/>
        </p:nvSpPr>
        <p:spPr>
          <a:xfrm>
            <a:off x="5371244" y="4047259"/>
            <a:ext cx="6193892" cy="8220441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拿地：模拟一个城市中不同区域的不同地块，买一轮开始的时候都通过拍卖的形式让小组获得土地。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设计：根据市场需求设计不同价位、定位的商业或住宅。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施工：通过控制成本，提升施工质量和效率，找到资金利用的平衡点。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营销：快速回笼资金。</a:t>
            </a:r>
          </a:p>
        </p:txBody>
      </p:sp>
      <p:sp>
        <p:nvSpPr>
          <p:cNvPr id="205" name="小组角色"/>
          <p:cNvSpPr/>
          <p:nvPr/>
        </p:nvSpPr>
        <p:spPr>
          <a:xfrm>
            <a:off x="14261217" y="3194550"/>
            <a:ext cx="2918302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小组角色</a:t>
            </a:r>
          </a:p>
        </p:txBody>
      </p:sp>
      <p:sp>
        <p:nvSpPr>
          <p:cNvPr id="206" name="总经理：项目审批决策…"/>
          <p:cNvSpPr/>
          <p:nvPr/>
        </p:nvSpPr>
        <p:spPr>
          <a:xfrm>
            <a:off x="12818864" y="4047259"/>
            <a:ext cx="6193893" cy="8220441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总经理：项目审批决策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策划部：拿地，做可行性研究报告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总工：项目开发总体计划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采购：项目各阶段施工队招标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项目经理：各阶段项目实施计划，搭建团队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销售经理：营销方案设计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财务：回款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第三部分：实施细节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第三部分：实施细节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1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2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3" name="实施流程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实施流程</a:t>
            </a:r>
          </a:p>
        </p:txBody>
      </p:sp>
      <p:graphicFrame>
        <p:nvGraphicFramePr>
          <p:cNvPr id="214" name="表格 1"/>
          <p:cNvGraphicFramePr/>
          <p:nvPr/>
        </p:nvGraphicFramePr>
        <p:xfrm>
          <a:off x="1825559" y="2843177"/>
          <a:ext cx="20732882" cy="929640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189213"/>
                <a:gridCol w="3250274"/>
                <a:gridCol w="16293393"/>
              </a:tblGrid>
              <a:tr h="1328057">
                <a:tc gridSpan="2"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时间</a:t>
                      </a:r>
                    </a:p>
                  </a:txBody>
                  <a:tcPr marL="50800" marR="50800" marT="50800" marB="50800" anchor="ctr" anchorCtr="0" horzOverflow="overflow"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rowSpan="6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D1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9:00-9:50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概念导入：创新思维讲解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9:50-10:30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沙盘项目介绍及规则讲解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10:30-12:00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上半程沙盘模拟体验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14:00-15:00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下半程沙盘模拟推演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15:30-16:30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复盘总结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16:30-17:30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工具分享《拥抱变革  认知升级》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7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8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9" name="实施场景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实施场景</a:t>
            </a:r>
          </a:p>
        </p:txBody>
      </p:sp>
      <p:graphicFrame>
        <p:nvGraphicFramePr>
          <p:cNvPr id="220" name="表格 1"/>
          <p:cNvGraphicFramePr/>
          <p:nvPr/>
        </p:nvGraphicFramePr>
        <p:xfrm>
          <a:off x="1825559" y="2843177"/>
          <a:ext cx="20732882" cy="929640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448050"/>
                <a:gridCol w="17284830"/>
              </a:tblGrid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项目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分组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岛屿状桌椅摆放，每组5～7人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参与人员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具有一定管理运营经验的中高层管理者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会场要求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投影仪、话筒、音箱、白板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人员要求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20～50人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3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4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5" name="实施现场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实施现场</a:t>
            </a:r>
          </a:p>
        </p:txBody>
      </p:sp>
      <p:pic>
        <p:nvPicPr>
          <p:cNvPr id="226" name="IMG_7899.jpeg" descr="IMG_789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23965" y="3228631"/>
            <a:ext cx="5747299" cy="7663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G_7895.jpeg" descr="IMG_789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20222" y="3228631"/>
            <a:ext cx="5747299" cy="7663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G_7894.jpeg" descr="IMG_7894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16479" y="3228631"/>
            <a:ext cx="5747299" cy="7663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G_7891.jpeg" descr="IMG_789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2736" y="3228631"/>
            <a:ext cx="5747299" cy="76630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第四部分：交付团队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第四部分：交付团队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4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我们的团队</a:t>
            </a:r>
          </a:p>
        </p:txBody>
      </p:sp>
      <p:sp>
        <p:nvSpPr>
          <p:cNvPr id="235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Our team</a:t>
            </a:r>
          </a:p>
        </p:txBody>
      </p:sp>
      <p:pic>
        <p:nvPicPr>
          <p:cNvPr id="236" name="马亮形象照.jpeg" descr="马亮形象照.jpeg"/>
          <p:cNvPicPr>
            <a:picLocks noChangeAspect="1"/>
          </p:cNvPicPr>
          <p:nvPr/>
        </p:nvPicPr>
        <p:blipFill>
          <a:blip r:embed="rId2">
            <a:extLst/>
          </a:blip>
          <a:srcRect l="15867" t="3498" r="210" b="35769"/>
          <a:stretch>
            <a:fillRect/>
          </a:stretch>
        </p:blipFill>
        <p:spPr>
          <a:xfrm>
            <a:off x="1695403" y="2654285"/>
            <a:ext cx="4878767" cy="5295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8" h="21599" fill="norm" stroke="1" extrusionOk="0">
                <a:moveTo>
                  <a:pt x="9848" y="0"/>
                </a:moveTo>
                <a:cubicBezTo>
                  <a:pt x="9461" y="1"/>
                  <a:pt x="9267" y="59"/>
                  <a:pt x="8840" y="236"/>
                </a:cubicBezTo>
                <a:cubicBezTo>
                  <a:pt x="8162" y="517"/>
                  <a:pt x="7663" y="959"/>
                  <a:pt x="7403" y="1513"/>
                </a:cubicBezTo>
                <a:cubicBezTo>
                  <a:pt x="7183" y="1980"/>
                  <a:pt x="7173" y="2037"/>
                  <a:pt x="7159" y="2886"/>
                </a:cubicBezTo>
                <a:cubicBezTo>
                  <a:pt x="7147" y="3557"/>
                  <a:pt x="7123" y="3647"/>
                  <a:pt x="6904" y="3779"/>
                </a:cubicBezTo>
                <a:cubicBezTo>
                  <a:pt x="6626" y="3947"/>
                  <a:pt x="6580" y="4327"/>
                  <a:pt x="6802" y="4621"/>
                </a:cubicBezTo>
                <a:cubicBezTo>
                  <a:pt x="6881" y="4724"/>
                  <a:pt x="6949" y="4831"/>
                  <a:pt x="6953" y="4857"/>
                </a:cubicBezTo>
                <a:cubicBezTo>
                  <a:pt x="7014" y="5194"/>
                  <a:pt x="7230" y="5519"/>
                  <a:pt x="7408" y="5544"/>
                </a:cubicBezTo>
                <a:cubicBezTo>
                  <a:pt x="7546" y="5563"/>
                  <a:pt x="7633" y="5657"/>
                  <a:pt x="7657" y="5811"/>
                </a:cubicBezTo>
                <a:cubicBezTo>
                  <a:pt x="7677" y="5942"/>
                  <a:pt x="7724" y="6114"/>
                  <a:pt x="7761" y="6193"/>
                </a:cubicBezTo>
                <a:cubicBezTo>
                  <a:pt x="7797" y="6271"/>
                  <a:pt x="7838" y="6378"/>
                  <a:pt x="7852" y="6431"/>
                </a:cubicBezTo>
                <a:cubicBezTo>
                  <a:pt x="7866" y="6483"/>
                  <a:pt x="7891" y="6569"/>
                  <a:pt x="7908" y="6622"/>
                </a:cubicBezTo>
                <a:cubicBezTo>
                  <a:pt x="7979" y="6842"/>
                  <a:pt x="7747" y="7414"/>
                  <a:pt x="7420" y="7827"/>
                </a:cubicBezTo>
                <a:cubicBezTo>
                  <a:pt x="7208" y="8096"/>
                  <a:pt x="6869" y="8370"/>
                  <a:pt x="6557" y="8520"/>
                </a:cubicBezTo>
                <a:cubicBezTo>
                  <a:pt x="6274" y="8657"/>
                  <a:pt x="6019" y="8769"/>
                  <a:pt x="5991" y="8771"/>
                </a:cubicBezTo>
                <a:cubicBezTo>
                  <a:pt x="5964" y="8773"/>
                  <a:pt x="5779" y="8837"/>
                  <a:pt x="5581" y="8914"/>
                </a:cubicBezTo>
                <a:cubicBezTo>
                  <a:pt x="5382" y="8990"/>
                  <a:pt x="5137" y="9066"/>
                  <a:pt x="5036" y="9080"/>
                </a:cubicBezTo>
                <a:cubicBezTo>
                  <a:pt x="4936" y="9095"/>
                  <a:pt x="4799" y="9137"/>
                  <a:pt x="4735" y="9174"/>
                </a:cubicBezTo>
                <a:cubicBezTo>
                  <a:pt x="4670" y="9212"/>
                  <a:pt x="4440" y="9262"/>
                  <a:pt x="4225" y="9287"/>
                </a:cubicBezTo>
                <a:cubicBezTo>
                  <a:pt x="4011" y="9313"/>
                  <a:pt x="3787" y="9378"/>
                  <a:pt x="3729" y="9432"/>
                </a:cubicBezTo>
                <a:cubicBezTo>
                  <a:pt x="3671" y="9485"/>
                  <a:pt x="3547" y="9530"/>
                  <a:pt x="3451" y="9530"/>
                </a:cubicBezTo>
                <a:cubicBezTo>
                  <a:pt x="3356" y="9530"/>
                  <a:pt x="3223" y="9591"/>
                  <a:pt x="3155" y="9666"/>
                </a:cubicBezTo>
                <a:cubicBezTo>
                  <a:pt x="3087" y="9742"/>
                  <a:pt x="2970" y="9783"/>
                  <a:pt x="2897" y="9757"/>
                </a:cubicBezTo>
                <a:cubicBezTo>
                  <a:pt x="2733" y="9699"/>
                  <a:pt x="1988" y="10478"/>
                  <a:pt x="2054" y="10637"/>
                </a:cubicBezTo>
                <a:cubicBezTo>
                  <a:pt x="2080" y="10700"/>
                  <a:pt x="2070" y="10780"/>
                  <a:pt x="2031" y="10815"/>
                </a:cubicBezTo>
                <a:cubicBezTo>
                  <a:pt x="1993" y="10851"/>
                  <a:pt x="1957" y="10908"/>
                  <a:pt x="1952" y="10943"/>
                </a:cubicBezTo>
                <a:cubicBezTo>
                  <a:pt x="1947" y="10978"/>
                  <a:pt x="1907" y="11082"/>
                  <a:pt x="1863" y="11175"/>
                </a:cubicBezTo>
                <a:cubicBezTo>
                  <a:pt x="1817" y="11270"/>
                  <a:pt x="1833" y="11399"/>
                  <a:pt x="1898" y="11471"/>
                </a:cubicBezTo>
                <a:cubicBezTo>
                  <a:pt x="1961" y="11541"/>
                  <a:pt x="1987" y="11620"/>
                  <a:pt x="1958" y="11647"/>
                </a:cubicBezTo>
                <a:cubicBezTo>
                  <a:pt x="1928" y="11675"/>
                  <a:pt x="1884" y="11795"/>
                  <a:pt x="1859" y="11915"/>
                </a:cubicBezTo>
                <a:cubicBezTo>
                  <a:pt x="1834" y="12034"/>
                  <a:pt x="1735" y="12211"/>
                  <a:pt x="1638" y="12310"/>
                </a:cubicBezTo>
                <a:cubicBezTo>
                  <a:pt x="1542" y="12408"/>
                  <a:pt x="1450" y="12584"/>
                  <a:pt x="1436" y="12701"/>
                </a:cubicBezTo>
                <a:cubicBezTo>
                  <a:pt x="1422" y="12818"/>
                  <a:pt x="1401" y="12924"/>
                  <a:pt x="1389" y="12938"/>
                </a:cubicBezTo>
                <a:cubicBezTo>
                  <a:pt x="1377" y="12951"/>
                  <a:pt x="1356" y="13005"/>
                  <a:pt x="1341" y="13057"/>
                </a:cubicBezTo>
                <a:cubicBezTo>
                  <a:pt x="1327" y="13110"/>
                  <a:pt x="1305" y="13164"/>
                  <a:pt x="1291" y="13177"/>
                </a:cubicBezTo>
                <a:cubicBezTo>
                  <a:pt x="1276" y="13190"/>
                  <a:pt x="1252" y="13286"/>
                  <a:pt x="1238" y="13391"/>
                </a:cubicBezTo>
                <a:cubicBezTo>
                  <a:pt x="1138" y="14115"/>
                  <a:pt x="1043" y="14458"/>
                  <a:pt x="852" y="14797"/>
                </a:cubicBezTo>
                <a:cubicBezTo>
                  <a:pt x="731" y="15011"/>
                  <a:pt x="615" y="15425"/>
                  <a:pt x="592" y="15718"/>
                </a:cubicBezTo>
                <a:cubicBezTo>
                  <a:pt x="569" y="16012"/>
                  <a:pt x="481" y="16393"/>
                  <a:pt x="397" y="16565"/>
                </a:cubicBezTo>
                <a:cubicBezTo>
                  <a:pt x="288" y="16788"/>
                  <a:pt x="207" y="17209"/>
                  <a:pt x="85" y="18256"/>
                </a:cubicBezTo>
                <a:cubicBezTo>
                  <a:pt x="84" y="18339"/>
                  <a:pt x="78" y="18405"/>
                  <a:pt x="64" y="18447"/>
                </a:cubicBezTo>
                <a:cubicBezTo>
                  <a:pt x="50" y="18568"/>
                  <a:pt x="33" y="18715"/>
                  <a:pt x="18" y="18852"/>
                </a:cubicBezTo>
                <a:cubicBezTo>
                  <a:pt x="33" y="18928"/>
                  <a:pt x="34" y="19032"/>
                  <a:pt x="13" y="19156"/>
                </a:cubicBezTo>
                <a:cubicBezTo>
                  <a:pt x="-21" y="19351"/>
                  <a:pt x="18" y="19829"/>
                  <a:pt x="99" y="20220"/>
                </a:cubicBezTo>
                <a:cubicBezTo>
                  <a:pt x="174" y="20583"/>
                  <a:pt x="272" y="21174"/>
                  <a:pt x="332" y="21599"/>
                </a:cubicBezTo>
                <a:lnTo>
                  <a:pt x="17801" y="21599"/>
                </a:lnTo>
                <a:cubicBezTo>
                  <a:pt x="18138" y="21268"/>
                  <a:pt x="18383" y="20750"/>
                  <a:pt x="18802" y="19684"/>
                </a:cubicBezTo>
                <a:cubicBezTo>
                  <a:pt x="18843" y="19579"/>
                  <a:pt x="18883" y="19450"/>
                  <a:pt x="18891" y="19398"/>
                </a:cubicBezTo>
                <a:cubicBezTo>
                  <a:pt x="18902" y="19335"/>
                  <a:pt x="18935" y="19241"/>
                  <a:pt x="18979" y="19137"/>
                </a:cubicBezTo>
                <a:cubicBezTo>
                  <a:pt x="18918" y="18999"/>
                  <a:pt x="18953" y="18716"/>
                  <a:pt x="19058" y="18619"/>
                </a:cubicBezTo>
                <a:cubicBezTo>
                  <a:pt x="19201" y="18487"/>
                  <a:pt x="18892" y="17155"/>
                  <a:pt x="18298" y="15346"/>
                </a:cubicBezTo>
                <a:cubicBezTo>
                  <a:pt x="18152" y="14900"/>
                  <a:pt x="17984" y="14192"/>
                  <a:pt x="17924" y="13773"/>
                </a:cubicBezTo>
                <a:cubicBezTo>
                  <a:pt x="17864" y="13353"/>
                  <a:pt x="17746" y="12731"/>
                  <a:pt x="17663" y="12390"/>
                </a:cubicBezTo>
                <a:cubicBezTo>
                  <a:pt x="17579" y="12050"/>
                  <a:pt x="17439" y="11427"/>
                  <a:pt x="17348" y="11008"/>
                </a:cubicBezTo>
                <a:cubicBezTo>
                  <a:pt x="17189" y="10267"/>
                  <a:pt x="16912" y="9815"/>
                  <a:pt x="16620" y="9815"/>
                </a:cubicBezTo>
                <a:cubicBezTo>
                  <a:pt x="16552" y="9815"/>
                  <a:pt x="16315" y="9743"/>
                  <a:pt x="16095" y="9655"/>
                </a:cubicBezTo>
                <a:cubicBezTo>
                  <a:pt x="15875" y="9566"/>
                  <a:pt x="15672" y="9489"/>
                  <a:pt x="15644" y="9483"/>
                </a:cubicBezTo>
                <a:cubicBezTo>
                  <a:pt x="15087" y="9376"/>
                  <a:pt x="14430" y="9199"/>
                  <a:pt x="14338" y="9132"/>
                </a:cubicBezTo>
                <a:cubicBezTo>
                  <a:pt x="14273" y="9085"/>
                  <a:pt x="14179" y="9057"/>
                  <a:pt x="14131" y="9071"/>
                </a:cubicBezTo>
                <a:cubicBezTo>
                  <a:pt x="14082" y="9084"/>
                  <a:pt x="13880" y="9035"/>
                  <a:pt x="13681" y="8964"/>
                </a:cubicBezTo>
                <a:cubicBezTo>
                  <a:pt x="13483" y="8892"/>
                  <a:pt x="13297" y="8826"/>
                  <a:pt x="13269" y="8816"/>
                </a:cubicBezTo>
                <a:cubicBezTo>
                  <a:pt x="12693" y="8619"/>
                  <a:pt x="12036" y="8134"/>
                  <a:pt x="12021" y="7894"/>
                </a:cubicBezTo>
                <a:cubicBezTo>
                  <a:pt x="12017" y="7823"/>
                  <a:pt x="11997" y="7692"/>
                  <a:pt x="11979" y="7602"/>
                </a:cubicBezTo>
                <a:cubicBezTo>
                  <a:pt x="11960" y="7513"/>
                  <a:pt x="12056" y="7331"/>
                  <a:pt x="12189" y="7198"/>
                </a:cubicBezTo>
                <a:cubicBezTo>
                  <a:pt x="12323" y="7064"/>
                  <a:pt x="12414" y="6955"/>
                  <a:pt x="12391" y="6955"/>
                </a:cubicBezTo>
                <a:cubicBezTo>
                  <a:pt x="12369" y="6955"/>
                  <a:pt x="12437" y="6773"/>
                  <a:pt x="12542" y="6550"/>
                </a:cubicBezTo>
                <a:cubicBezTo>
                  <a:pt x="12648" y="6327"/>
                  <a:pt x="12768" y="5891"/>
                  <a:pt x="12809" y="5581"/>
                </a:cubicBezTo>
                <a:cubicBezTo>
                  <a:pt x="12850" y="5270"/>
                  <a:pt x="12976" y="4872"/>
                  <a:pt x="13088" y="4697"/>
                </a:cubicBezTo>
                <a:cubicBezTo>
                  <a:pt x="13237" y="4464"/>
                  <a:pt x="13275" y="4282"/>
                  <a:pt x="13230" y="4022"/>
                </a:cubicBezTo>
                <a:cubicBezTo>
                  <a:pt x="13197" y="3826"/>
                  <a:pt x="13170" y="3375"/>
                  <a:pt x="13172" y="3022"/>
                </a:cubicBezTo>
                <a:cubicBezTo>
                  <a:pt x="13179" y="2078"/>
                  <a:pt x="12907" y="1376"/>
                  <a:pt x="12330" y="838"/>
                </a:cubicBezTo>
                <a:cubicBezTo>
                  <a:pt x="12098" y="622"/>
                  <a:pt x="11903" y="466"/>
                  <a:pt x="11707" y="348"/>
                </a:cubicBezTo>
                <a:cubicBezTo>
                  <a:pt x="11690" y="357"/>
                  <a:pt x="11655" y="337"/>
                  <a:pt x="11612" y="294"/>
                </a:cubicBezTo>
                <a:cubicBezTo>
                  <a:pt x="11268" y="111"/>
                  <a:pt x="10904" y="44"/>
                  <a:pt x="10315" y="14"/>
                </a:cubicBezTo>
                <a:cubicBezTo>
                  <a:pt x="10128" y="5"/>
                  <a:pt x="9977" y="-1"/>
                  <a:pt x="9848" y="0"/>
                </a:cubicBezTo>
                <a:close/>
                <a:moveTo>
                  <a:pt x="21579" y="19351"/>
                </a:moveTo>
                <a:cubicBezTo>
                  <a:pt x="21564" y="19351"/>
                  <a:pt x="21539" y="19377"/>
                  <a:pt x="21512" y="19419"/>
                </a:cubicBezTo>
                <a:cubicBezTo>
                  <a:pt x="21542" y="19626"/>
                  <a:pt x="21509" y="19809"/>
                  <a:pt x="21407" y="19904"/>
                </a:cubicBezTo>
                <a:cubicBezTo>
                  <a:pt x="21310" y="19993"/>
                  <a:pt x="21321" y="20018"/>
                  <a:pt x="21458" y="20018"/>
                </a:cubicBezTo>
                <a:cubicBezTo>
                  <a:pt x="21515" y="20018"/>
                  <a:pt x="21553" y="19908"/>
                  <a:pt x="21579" y="19368"/>
                </a:cubicBezTo>
                <a:cubicBezTo>
                  <a:pt x="21579" y="19368"/>
                  <a:pt x="21579" y="19351"/>
                  <a:pt x="21579" y="1935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7" name="马亮…"/>
          <p:cNvSpPr txBox="1"/>
          <p:nvPr/>
        </p:nvSpPr>
        <p:spPr>
          <a:xfrm>
            <a:off x="1907651" y="9141766"/>
            <a:ext cx="3924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马亮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沙盘讲师训练营总教练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沙盘设计师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职场模拟器产品负责人</a:t>
            </a:r>
          </a:p>
        </p:txBody>
      </p:sp>
      <p:pic>
        <p:nvPicPr>
          <p:cNvPr id="238" name="薛浩文形象照.jpeg" descr="薛浩文形象照.jpeg"/>
          <p:cNvPicPr>
            <a:picLocks noChangeAspect="1"/>
          </p:cNvPicPr>
          <p:nvPr/>
        </p:nvPicPr>
        <p:blipFill>
          <a:blip r:embed="rId3">
            <a:extLst/>
          </a:blip>
          <a:srcRect l="16718" t="2520" r="17000" b="44180"/>
          <a:stretch>
            <a:fillRect/>
          </a:stretch>
        </p:blipFill>
        <p:spPr>
          <a:xfrm>
            <a:off x="9680971" y="2543396"/>
            <a:ext cx="4575573" cy="55190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fill="norm" stroke="1" extrusionOk="0">
                <a:moveTo>
                  <a:pt x="10245" y="0"/>
                </a:moveTo>
                <a:cubicBezTo>
                  <a:pt x="8838" y="18"/>
                  <a:pt x="7253" y="651"/>
                  <a:pt x="6618" y="1521"/>
                </a:cubicBezTo>
                <a:cubicBezTo>
                  <a:pt x="6011" y="2351"/>
                  <a:pt x="5922" y="3066"/>
                  <a:pt x="6308" y="3973"/>
                </a:cubicBezTo>
                <a:cubicBezTo>
                  <a:pt x="6433" y="4267"/>
                  <a:pt x="6432" y="4325"/>
                  <a:pt x="6299" y="4447"/>
                </a:cubicBezTo>
                <a:cubicBezTo>
                  <a:pt x="6087" y="4641"/>
                  <a:pt x="6111" y="5087"/>
                  <a:pt x="6348" y="5337"/>
                </a:cubicBezTo>
                <a:cubicBezTo>
                  <a:pt x="6458" y="5452"/>
                  <a:pt x="6548" y="5612"/>
                  <a:pt x="6548" y="5692"/>
                </a:cubicBezTo>
                <a:cubicBezTo>
                  <a:pt x="6548" y="5850"/>
                  <a:pt x="7252" y="7366"/>
                  <a:pt x="7547" y="7843"/>
                </a:cubicBezTo>
                <a:cubicBezTo>
                  <a:pt x="7646" y="8004"/>
                  <a:pt x="7870" y="8282"/>
                  <a:pt x="8043" y="8463"/>
                </a:cubicBezTo>
                <a:cubicBezTo>
                  <a:pt x="8286" y="8715"/>
                  <a:pt x="8343" y="8840"/>
                  <a:pt x="8292" y="9002"/>
                </a:cubicBezTo>
                <a:cubicBezTo>
                  <a:pt x="8256" y="9118"/>
                  <a:pt x="8219" y="9250"/>
                  <a:pt x="8210" y="9295"/>
                </a:cubicBezTo>
                <a:cubicBezTo>
                  <a:pt x="8183" y="9427"/>
                  <a:pt x="7229" y="10129"/>
                  <a:pt x="6872" y="10280"/>
                </a:cubicBezTo>
                <a:cubicBezTo>
                  <a:pt x="6851" y="10289"/>
                  <a:pt x="6811" y="10304"/>
                  <a:pt x="6781" y="10316"/>
                </a:cubicBezTo>
                <a:cubicBezTo>
                  <a:pt x="6687" y="10382"/>
                  <a:pt x="6265" y="10546"/>
                  <a:pt x="5799" y="10695"/>
                </a:cubicBezTo>
                <a:cubicBezTo>
                  <a:pt x="5304" y="10852"/>
                  <a:pt x="4624" y="11094"/>
                  <a:pt x="4289" y="11232"/>
                </a:cubicBezTo>
                <a:cubicBezTo>
                  <a:pt x="3735" y="11460"/>
                  <a:pt x="3658" y="11526"/>
                  <a:pt x="3423" y="11963"/>
                </a:cubicBezTo>
                <a:cubicBezTo>
                  <a:pt x="3281" y="12228"/>
                  <a:pt x="3092" y="12678"/>
                  <a:pt x="3004" y="12964"/>
                </a:cubicBezTo>
                <a:cubicBezTo>
                  <a:pt x="2915" y="13249"/>
                  <a:pt x="2710" y="13783"/>
                  <a:pt x="2546" y="14150"/>
                </a:cubicBezTo>
                <a:cubicBezTo>
                  <a:pt x="2383" y="14517"/>
                  <a:pt x="2248" y="14888"/>
                  <a:pt x="2248" y="14973"/>
                </a:cubicBezTo>
                <a:cubicBezTo>
                  <a:pt x="2248" y="15059"/>
                  <a:pt x="2066" y="15419"/>
                  <a:pt x="1842" y="15775"/>
                </a:cubicBezTo>
                <a:cubicBezTo>
                  <a:pt x="1618" y="16130"/>
                  <a:pt x="1276" y="16792"/>
                  <a:pt x="1083" y="17245"/>
                </a:cubicBezTo>
                <a:cubicBezTo>
                  <a:pt x="891" y="17699"/>
                  <a:pt x="624" y="18247"/>
                  <a:pt x="491" y="18465"/>
                </a:cubicBezTo>
                <a:cubicBezTo>
                  <a:pt x="358" y="18682"/>
                  <a:pt x="249" y="18929"/>
                  <a:pt x="249" y="19013"/>
                </a:cubicBezTo>
                <a:cubicBezTo>
                  <a:pt x="249" y="19096"/>
                  <a:pt x="194" y="19211"/>
                  <a:pt x="126" y="19267"/>
                </a:cubicBezTo>
                <a:cubicBezTo>
                  <a:pt x="45" y="19334"/>
                  <a:pt x="0" y="19627"/>
                  <a:pt x="0" y="20092"/>
                </a:cubicBezTo>
                <a:cubicBezTo>
                  <a:pt x="0" y="20724"/>
                  <a:pt x="36" y="20872"/>
                  <a:pt x="289" y="21286"/>
                </a:cubicBezTo>
                <a:cubicBezTo>
                  <a:pt x="365" y="21411"/>
                  <a:pt x="435" y="21504"/>
                  <a:pt x="504" y="21597"/>
                </a:cubicBezTo>
                <a:lnTo>
                  <a:pt x="3028" y="21597"/>
                </a:lnTo>
                <a:cubicBezTo>
                  <a:pt x="3488" y="21286"/>
                  <a:pt x="3948" y="20903"/>
                  <a:pt x="3948" y="20772"/>
                </a:cubicBezTo>
                <a:cubicBezTo>
                  <a:pt x="3948" y="20608"/>
                  <a:pt x="4204" y="20397"/>
                  <a:pt x="4279" y="20499"/>
                </a:cubicBezTo>
                <a:cubicBezTo>
                  <a:pt x="4387" y="20644"/>
                  <a:pt x="4468" y="21093"/>
                  <a:pt x="4506" y="21597"/>
                </a:cubicBezTo>
                <a:lnTo>
                  <a:pt x="21600" y="21597"/>
                </a:lnTo>
                <a:cubicBezTo>
                  <a:pt x="21522" y="20598"/>
                  <a:pt x="21339" y="19529"/>
                  <a:pt x="20991" y="18079"/>
                </a:cubicBezTo>
                <a:cubicBezTo>
                  <a:pt x="20914" y="17760"/>
                  <a:pt x="20825" y="17013"/>
                  <a:pt x="20794" y="16421"/>
                </a:cubicBezTo>
                <a:cubicBezTo>
                  <a:pt x="20744" y="15459"/>
                  <a:pt x="20699" y="15056"/>
                  <a:pt x="20637" y="14992"/>
                </a:cubicBezTo>
                <a:cubicBezTo>
                  <a:pt x="20626" y="14980"/>
                  <a:pt x="20606" y="14933"/>
                  <a:pt x="20592" y="14888"/>
                </a:cubicBezTo>
                <a:cubicBezTo>
                  <a:pt x="20578" y="14842"/>
                  <a:pt x="20557" y="14778"/>
                  <a:pt x="20543" y="14743"/>
                </a:cubicBezTo>
                <a:cubicBezTo>
                  <a:pt x="20530" y="14709"/>
                  <a:pt x="20527" y="14648"/>
                  <a:pt x="20536" y="14607"/>
                </a:cubicBezTo>
                <a:cubicBezTo>
                  <a:pt x="20545" y="14566"/>
                  <a:pt x="20520" y="14473"/>
                  <a:pt x="20482" y="14400"/>
                </a:cubicBezTo>
                <a:cubicBezTo>
                  <a:pt x="20443" y="14327"/>
                  <a:pt x="20397" y="14155"/>
                  <a:pt x="20380" y="14018"/>
                </a:cubicBezTo>
                <a:cubicBezTo>
                  <a:pt x="20314" y="13470"/>
                  <a:pt x="20289" y="13352"/>
                  <a:pt x="20212" y="13252"/>
                </a:cubicBezTo>
                <a:cubicBezTo>
                  <a:pt x="20168" y="13196"/>
                  <a:pt x="20159" y="13109"/>
                  <a:pt x="20195" y="13061"/>
                </a:cubicBezTo>
                <a:cubicBezTo>
                  <a:pt x="20230" y="13014"/>
                  <a:pt x="20199" y="12916"/>
                  <a:pt x="20126" y="12842"/>
                </a:cubicBezTo>
                <a:cubicBezTo>
                  <a:pt x="20052" y="12769"/>
                  <a:pt x="19998" y="12686"/>
                  <a:pt x="20006" y="12659"/>
                </a:cubicBezTo>
                <a:cubicBezTo>
                  <a:pt x="20013" y="12632"/>
                  <a:pt x="19979" y="12524"/>
                  <a:pt x="19931" y="12418"/>
                </a:cubicBezTo>
                <a:cubicBezTo>
                  <a:pt x="19882" y="12313"/>
                  <a:pt x="19843" y="12187"/>
                  <a:pt x="19843" y="12140"/>
                </a:cubicBezTo>
                <a:cubicBezTo>
                  <a:pt x="19843" y="11936"/>
                  <a:pt x="19379" y="11546"/>
                  <a:pt x="18958" y="11397"/>
                </a:cubicBezTo>
                <a:cubicBezTo>
                  <a:pt x="18707" y="11307"/>
                  <a:pt x="17960" y="11088"/>
                  <a:pt x="17298" y="10909"/>
                </a:cubicBezTo>
                <a:cubicBezTo>
                  <a:pt x="15483" y="10419"/>
                  <a:pt x="14780" y="10110"/>
                  <a:pt x="14192" y="9548"/>
                </a:cubicBezTo>
                <a:cubicBezTo>
                  <a:pt x="13918" y="9287"/>
                  <a:pt x="13527" y="8926"/>
                  <a:pt x="13321" y="8746"/>
                </a:cubicBezTo>
                <a:cubicBezTo>
                  <a:pt x="13115" y="8565"/>
                  <a:pt x="12944" y="8376"/>
                  <a:pt x="12944" y="8325"/>
                </a:cubicBezTo>
                <a:cubicBezTo>
                  <a:pt x="12944" y="8273"/>
                  <a:pt x="12874" y="8165"/>
                  <a:pt x="12787" y="8085"/>
                </a:cubicBezTo>
                <a:cubicBezTo>
                  <a:pt x="12642" y="7953"/>
                  <a:pt x="12645" y="7885"/>
                  <a:pt x="12819" y="7292"/>
                </a:cubicBezTo>
                <a:cubicBezTo>
                  <a:pt x="12923" y="6935"/>
                  <a:pt x="13059" y="6643"/>
                  <a:pt x="13122" y="6643"/>
                </a:cubicBezTo>
                <a:cubicBezTo>
                  <a:pt x="13270" y="6643"/>
                  <a:pt x="13800" y="6042"/>
                  <a:pt x="13889" y="5773"/>
                </a:cubicBezTo>
                <a:cubicBezTo>
                  <a:pt x="13926" y="5659"/>
                  <a:pt x="14027" y="5429"/>
                  <a:pt x="14113" y="5260"/>
                </a:cubicBezTo>
                <a:cubicBezTo>
                  <a:pt x="14308" y="4880"/>
                  <a:pt x="14221" y="4551"/>
                  <a:pt x="13900" y="4450"/>
                </a:cubicBezTo>
                <a:cubicBezTo>
                  <a:pt x="13667" y="4376"/>
                  <a:pt x="13665" y="4364"/>
                  <a:pt x="13797" y="4003"/>
                </a:cubicBezTo>
                <a:cubicBezTo>
                  <a:pt x="13864" y="3817"/>
                  <a:pt x="13929" y="3540"/>
                  <a:pt x="13982" y="3235"/>
                </a:cubicBezTo>
                <a:cubicBezTo>
                  <a:pt x="13962" y="3139"/>
                  <a:pt x="13949" y="3019"/>
                  <a:pt x="13954" y="2886"/>
                </a:cubicBezTo>
                <a:cubicBezTo>
                  <a:pt x="14011" y="1540"/>
                  <a:pt x="12780" y="361"/>
                  <a:pt x="11000" y="56"/>
                </a:cubicBezTo>
                <a:cubicBezTo>
                  <a:pt x="10759" y="15"/>
                  <a:pt x="10505" y="-3"/>
                  <a:pt x="10245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9" name="薛浩文…"/>
          <p:cNvSpPr txBox="1"/>
          <p:nvPr/>
        </p:nvSpPr>
        <p:spPr>
          <a:xfrm>
            <a:off x="10006607" y="9141766"/>
            <a:ext cx="3924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薛浩文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沙盘讲师训练营教练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沙盘设计师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职场模拟器运营负责人</a:t>
            </a:r>
          </a:p>
        </p:txBody>
      </p:sp>
      <p:pic>
        <p:nvPicPr>
          <p:cNvPr id="240" name="bc023aef60852627e1281aeb3b1b6d8.jpeg" descr="bc023aef60852627e1281aeb3b1b6d8.jpeg"/>
          <p:cNvPicPr>
            <a:picLocks noChangeAspect="1"/>
          </p:cNvPicPr>
          <p:nvPr/>
        </p:nvPicPr>
        <p:blipFill>
          <a:blip r:embed="rId4">
            <a:extLst/>
          </a:blip>
          <a:srcRect l="19459" t="0" r="0" b="30489"/>
          <a:stretch>
            <a:fillRect/>
          </a:stretch>
        </p:blipFill>
        <p:spPr>
          <a:xfrm>
            <a:off x="17548160" y="2340561"/>
            <a:ext cx="4575535" cy="5923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21249" y="0"/>
                </a:moveTo>
                <a:cubicBezTo>
                  <a:pt x="20820" y="0"/>
                  <a:pt x="20812" y="76"/>
                  <a:pt x="21204" y="398"/>
                </a:cubicBezTo>
                <a:cubicBezTo>
                  <a:pt x="21589" y="715"/>
                  <a:pt x="21599" y="713"/>
                  <a:pt x="21599" y="324"/>
                </a:cubicBezTo>
                <a:cubicBezTo>
                  <a:pt x="21599" y="51"/>
                  <a:pt x="21544" y="0"/>
                  <a:pt x="21249" y="0"/>
                </a:cubicBezTo>
                <a:close/>
                <a:moveTo>
                  <a:pt x="7228" y="1834"/>
                </a:moveTo>
                <a:cubicBezTo>
                  <a:pt x="7012" y="1834"/>
                  <a:pt x="6652" y="1879"/>
                  <a:pt x="6430" y="1934"/>
                </a:cubicBezTo>
                <a:cubicBezTo>
                  <a:pt x="6356" y="1952"/>
                  <a:pt x="6245" y="1973"/>
                  <a:pt x="6141" y="1993"/>
                </a:cubicBezTo>
                <a:cubicBezTo>
                  <a:pt x="6037" y="2022"/>
                  <a:pt x="5936" y="2041"/>
                  <a:pt x="5851" y="2046"/>
                </a:cubicBezTo>
                <a:cubicBezTo>
                  <a:pt x="5734" y="2066"/>
                  <a:pt x="5614" y="2086"/>
                  <a:pt x="5515" y="2098"/>
                </a:cubicBezTo>
                <a:cubicBezTo>
                  <a:pt x="4805" y="2189"/>
                  <a:pt x="3526" y="2868"/>
                  <a:pt x="3189" y="3333"/>
                </a:cubicBezTo>
                <a:cubicBezTo>
                  <a:pt x="3034" y="3547"/>
                  <a:pt x="2864" y="3900"/>
                  <a:pt x="2812" y="4116"/>
                </a:cubicBezTo>
                <a:cubicBezTo>
                  <a:pt x="2675" y="4687"/>
                  <a:pt x="2653" y="5731"/>
                  <a:pt x="2778" y="5790"/>
                </a:cubicBezTo>
                <a:cubicBezTo>
                  <a:pt x="2837" y="5819"/>
                  <a:pt x="2853" y="5883"/>
                  <a:pt x="2812" y="5934"/>
                </a:cubicBezTo>
                <a:cubicBezTo>
                  <a:pt x="2795" y="5955"/>
                  <a:pt x="2793" y="5980"/>
                  <a:pt x="2799" y="6005"/>
                </a:cubicBezTo>
                <a:cubicBezTo>
                  <a:pt x="2818" y="6034"/>
                  <a:pt x="2840" y="6059"/>
                  <a:pt x="2863" y="6083"/>
                </a:cubicBezTo>
                <a:cubicBezTo>
                  <a:pt x="2869" y="6087"/>
                  <a:pt x="2875" y="6092"/>
                  <a:pt x="2883" y="6096"/>
                </a:cubicBezTo>
                <a:cubicBezTo>
                  <a:pt x="2962" y="6134"/>
                  <a:pt x="2988" y="6213"/>
                  <a:pt x="2941" y="6272"/>
                </a:cubicBezTo>
                <a:cubicBezTo>
                  <a:pt x="2940" y="6274"/>
                  <a:pt x="2941" y="6278"/>
                  <a:pt x="2939" y="6280"/>
                </a:cubicBezTo>
                <a:cubicBezTo>
                  <a:pt x="2960" y="6377"/>
                  <a:pt x="2973" y="6497"/>
                  <a:pt x="2977" y="6627"/>
                </a:cubicBezTo>
                <a:cubicBezTo>
                  <a:pt x="2983" y="6641"/>
                  <a:pt x="2985" y="6655"/>
                  <a:pt x="2992" y="6669"/>
                </a:cubicBezTo>
                <a:cubicBezTo>
                  <a:pt x="3067" y="6828"/>
                  <a:pt x="3209" y="7166"/>
                  <a:pt x="3307" y="7417"/>
                </a:cubicBezTo>
                <a:cubicBezTo>
                  <a:pt x="3404" y="7669"/>
                  <a:pt x="3622" y="7944"/>
                  <a:pt x="3792" y="8029"/>
                </a:cubicBezTo>
                <a:cubicBezTo>
                  <a:pt x="3961" y="8115"/>
                  <a:pt x="4136" y="8322"/>
                  <a:pt x="4180" y="8489"/>
                </a:cubicBezTo>
                <a:cubicBezTo>
                  <a:pt x="4223" y="8657"/>
                  <a:pt x="4427" y="8986"/>
                  <a:pt x="4633" y="9220"/>
                </a:cubicBezTo>
                <a:cubicBezTo>
                  <a:pt x="4947" y="9578"/>
                  <a:pt x="4997" y="9732"/>
                  <a:pt x="4942" y="10170"/>
                </a:cubicBezTo>
                <a:cubicBezTo>
                  <a:pt x="4865" y="10787"/>
                  <a:pt x="4411" y="11216"/>
                  <a:pt x="3441" y="11584"/>
                </a:cubicBezTo>
                <a:cubicBezTo>
                  <a:pt x="2367" y="11992"/>
                  <a:pt x="870" y="12647"/>
                  <a:pt x="594" y="12828"/>
                </a:cubicBezTo>
                <a:cubicBezTo>
                  <a:pt x="279" y="13036"/>
                  <a:pt x="6" y="13511"/>
                  <a:pt x="0" y="13824"/>
                </a:cubicBezTo>
                <a:cubicBezTo>
                  <a:pt x="-1" y="13869"/>
                  <a:pt x="4" y="13910"/>
                  <a:pt x="15" y="13947"/>
                </a:cubicBezTo>
                <a:cubicBezTo>
                  <a:pt x="53" y="14080"/>
                  <a:pt x="110" y="14389"/>
                  <a:pt x="142" y="14634"/>
                </a:cubicBezTo>
                <a:cubicBezTo>
                  <a:pt x="147" y="14672"/>
                  <a:pt x="155" y="14711"/>
                  <a:pt x="163" y="14750"/>
                </a:cubicBezTo>
                <a:cubicBezTo>
                  <a:pt x="226" y="14935"/>
                  <a:pt x="296" y="15132"/>
                  <a:pt x="376" y="15338"/>
                </a:cubicBezTo>
                <a:cubicBezTo>
                  <a:pt x="419" y="15405"/>
                  <a:pt x="442" y="15461"/>
                  <a:pt x="442" y="15497"/>
                </a:cubicBezTo>
                <a:cubicBezTo>
                  <a:pt x="488" y="15611"/>
                  <a:pt x="534" y="15725"/>
                  <a:pt x="581" y="15834"/>
                </a:cubicBezTo>
                <a:cubicBezTo>
                  <a:pt x="848" y="16452"/>
                  <a:pt x="1066" y="17020"/>
                  <a:pt x="1066" y="17096"/>
                </a:cubicBezTo>
                <a:cubicBezTo>
                  <a:pt x="1066" y="17172"/>
                  <a:pt x="1310" y="17640"/>
                  <a:pt x="1607" y="18138"/>
                </a:cubicBezTo>
                <a:cubicBezTo>
                  <a:pt x="1964" y="18735"/>
                  <a:pt x="2204" y="19338"/>
                  <a:pt x="2312" y="19907"/>
                </a:cubicBezTo>
                <a:cubicBezTo>
                  <a:pt x="2401" y="20381"/>
                  <a:pt x="2534" y="21062"/>
                  <a:pt x="2608" y="21418"/>
                </a:cubicBezTo>
                <a:cubicBezTo>
                  <a:pt x="2617" y="21464"/>
                  <a:pt x="2623" y="21544"/>
                  <a:pt x="2632" y="21600"/>
                </a:cubicBezTo>
                <a:lnTo>
                  <a:pt x="17232" y="21600"/>
                </a:lnTo>
                <a:cubicBezTo>
                  <a:pt x="17507" y="21126"/>
                  <a:pt x="17752" y="20716"/>
                  <a:pt x="17848" y="20577"/>
                </a:cubicBezTo>
                <a:cubicBezTo>
                  <a:pt x="18088" y="20231"/>
                  <a:pt x="18119" y="20045"/>
                  <a:pt x="18049" y="19370"/>
                </a:cubicBezTo>
                <a:cubicBezTo>
                  <a:pt x="17997" y="18876"/>
                  <a:pt x="18019" y="18546"/>
                  <a:pt x="18107" y="18504"/>
                </a:cubicBezTo>
                <a:cubicBezTo>
                  <a:pt x="18130" y="18493"/>
                  <a:pt x="18167" y="18490"/>
                  <a:pt x="18212" y="18491"/>
                </a:cubicBezTo>
                <a:cubicBezTo>
                  <a:pt x="18191" y="18436"/>
                  <a:pt x="18191" y="18377"/>
                  <a:pt x="18208" y="18309"/>
                </a:cubicBezTo>
                <a:cubicBezTo>
                  <a:pt x="18250" y="18139"/>
                  <a:pt x="18102" y="17849"/>
                  <a:pt x="17770" y="17448"/>
                </a:cubicBezTo>
                <a:cubicBezTo>
                  <a:pt x="17494" y="17115"/>
                  <a:pt x="17269" y="16769"/>
                  <a:pt x="17269" y="16679"/>
                </a:cubicBezTo>
                <a:cubicBezTo>
                  <a:pt x="17269" y="16590"/>
                  <a:pt x="17088" y="16356"/>
                  <a:pt x="16869" y="16161"/>
                </a:cubicBezTo>
                <a:cubicBezTo>
                  <a:pt x="16459" y="15798"/>
                  <a:pt x="15559" y="14509"/>
                  <a:pt x="15377" y="14027"/>
                </a:cubicBezTo>
                <a:cubicBezTo>
                  <a:pt x="15232" y="13639"/>
                  <a:pt x="13931" y="11626"/>
                  <a:pt x="13717" y="11456"/>
                </a:cubicBezTo>
                <a:cubicBezTo>
                  <a:pt x="13618" y="11378"/>
                  <a:pt x="13104" y="11256"/>
                  <a:pt x="12575" y="11186"/>
                </a:cubicBezTo>
                <a:cubicBezTo>
                  <a:pt x="12045" y="11115"/>
                  <a:pt x="11533" y="11019"/>
                  <a:pt x="11437" y="10971"/>
                </a:cubicBezTo>
                <a:cubicBezTo>
                  <a:pt x="11341" y="10924"/>
                  <a:pt x="11197" y="10916"/>
                  <a:pt x="11117" y="10954"/>
                </a:cubicBezTo>
                <a:cubicBezTo>
                  <a:pt x="11036" y="10993"/>
                  <a:pt x="10864" y="10990"/>
                  <a:pt x="10733" y="10947"/>
                </a:cubicBezTo>
                <a:cubicBezTo>
                  <a:pt x="10602" y="10904"/>
                  <a:pt x="10338" y="10863"/>
                  <a:pt x="10147" y="10856"/>
                </a:cubicBezTo>
                <a:cubicBezTo>
                  <a:pt x="9937" y="10848"/>
                  <a:pt x="9797" y="10779"/>
                  <a:pt x="9796" y="10682"/>
                </a:cubicBezTo>
                <a:cubicBezTo>
                  <a:pt x="9796" y="10593"/>
                  <a:pt x="9676" y="10520"/>
                  <a:pt x="9530" y="10520"/>
                </a:cubicBezTo>
                <a:cubicBezTo>
                  <a:pt x="9254" y="10519"/>
                  <a:pt x="9054" y="10251"/>
                  <a:pt x="9037" y="9860"/>
                </a:cubicBezTo>
                <a:cubicBezTo>
                  <a:pt x="9032" y="9735"/>
                  <a:pt x="9212" y="9453"/>
                  <a:pt x="9438" y="9233"/>
                </a:cubicBezTo>
                <a:cubicBezTo>
                  <a:pt x="9680" y="8999"/>
                  <a:pt x="9916" y="8592"/>
                  <a:pt x="10008" y="8249"/>
                </a:cubicBezTo>
                <a:cubicBezTo>
                  <a:pt x="10094" y="7928"/>
                  <a:pt x="10223" y="7637"/>
                  <a:pt x="10295" y="7602"/>
                </a:cubicBezTo>
                <a:cubicBezTo>
                  <a:pt x="10366" y="7568"/>
                  <a:pt x="10424" y="7432"/>
                  <a:pt x="10424" y="7300"/>
                </a:cubicBezTo>
                <a:cubicBezTo>
                  <a:pt x="10424" y="7168"/>
                  <a:pt x="10533" y="6941"/>
                  <a:pt x="10665" y="6795"/>
                </a:cubicBezTo>
                <a:cubicBezTo>
                  <a:pt x="10788" y="6660"/>
                  <a:pt x="10865" y="6559"/>
                  <a:pt x="10917" y="6439"/>
                </a:cubicBezTo>
                <a:cubicBezTo>
                  <a:pt x="10946" y="6297"/>
                  <a:pt x="10976" y="6161"/>
                  <a:pt x="11008" y="6032"/>
                </a:cubicBezTo>
                <a:cubicBezTo>
                  <a:pt x="11014" y="5989"/>
                  <a:pt x="11022" y="5955"/>
                  <a:pt x="11027" y="5905"/>
                </a:cubicBezTo>
                <a:cubicBezTo>
                  <a:pt x="11033" y="5846"/>
                  <a:pt x="11055" y="5789"/>
                  <a:pt x="11085" y="5734"/>
                </a:cubicBezTo>
                <a:cubicBezTo>
                  <a:pt x="11216" y="5224"/>
                  <a:pt x="11240" y="4571"/>
                  <a:pt x="11128" y="4369"/>
                </a:cubicBezTo>
                <a:cubicBezTo>
                  <a:pt x="10629" y="3470"/>
                  <a:pt x="10345" y="3113"/>
                  <a:pt x="9806" y="2714"/>
                </a:cubicBezTo>
                <a:cubicBezTo>
                  <a:pt x="9711" y="2675"/>
                  <a:pt x="9595" y="2615"/>
                  <a:pt x="9481" y="2541"/>
                </a:cubicBezTo>
                <a:cubicBezTo>
                  <a:pt x="8983" y="2217"/>
                  <a:pt x="7761" y="1834"/>
                  <a:pt x="7228" y="183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41" name="陈锐…"/>
          <p:cNvSpPr txBox="1"/>
          <p:nvPr/>
        </p:nvSpPr>
        <p:spPr>
          <a:xfrm>
            <a:off x="17873806" y="9141766"/>
            <a:ext cx="3924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陈锐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管理类沙盘资深讲师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高级人力资源师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职场模拟器产品设计师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5" name="目录"/>
          <p:cNvSpPr txBox="1"/>
          <p:nvPr/>
        </p:nvSpPr>
        <p:spPr>
          <a:xfrm>
            <a:off x="1645008" y="466939"/>
            <a:ext cx="2146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136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7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8" name="第一部分：产品概况"/>
          <p:cNvSpPr txBox="1"/>
          <p:nvPr/>
        </p:nvSpPr>
        <p:spPr>
          <a:xfrm>
            <a:off x="6987116" y="2874430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第一部分：产品概况</a:t>
            </a:r>
          </a:p>
        </p:txBody>
      </p:sp>
      <p:sp>
        <p:nvSpPr>
          <p:cNvPr id="139" name="第二部分：沙盘介绍"/>
          <p:cNvSpPr txBox="1"/>
          <p:nvPr/>
        </p:nvSpPr>
        <p:spPr>
          <a:xfrm>
            <a:off x="6987116" y="4820050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第二部分：沙盘介绍</a:t>
            </a:r>
          </a:p>
        </p:txBody>
      </p:sp>
      <p:sp>
        <p:nvSpPr>
          <p:cNvPr id="140" name="第三部分：实施细节"/>
          <p:cNvSpPr txBox="1"/>
          <p:nvPr/>
        </p:nvSpPr>
        <p:spPr>
          <a:xfrm>
            <a:off x="6987116" y="676566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第三部分：实施细节</a:t>
            </a:r>
          </a:p>
        </p:txBody>
      </p:sp>
      <p:sp>
        <p:nvSpPr>
          <p:cNvPr id="141" name="第四部分：关于我们"/>
          <p:cNvSpPr txBox="1"/>
          <p:nvPr/>
        </p:nvSpPr>
        <p:spPr>
          <a:xfrm>
            <a:off x="6987116" y="871128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第四部分：关于我们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第一部分：产品概况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第一部分：产品概况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6" name="“开盘”开发背景"/>
          <p:cNvSpPr txBox="1"/>
          <p:nvPr/>
        </p:nvSpPr>
        <p:spPr>
          <a:xfrm>
            <a:off x="2661008" y="466939"/>
            <a:ext cx="7151117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“开盘”开发背景</a:t>
            </a:r>
          </a:p>
        </p:txBody>
      </p:sp>
      <p:sp>
        <p:nvSpPr>
          <p:cNvPr id="147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8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9" name="数字化经济时代，对各个行业都产生了深刻的影响，房地产行业也不例外。…"/>
          <p:cNvSpPr txBox="1"/>
          <p:nvPr/>
        </p:nvSpPr>
        <p:spPr>
          <a:xfrm>
            <a:off x="12272498" y="3556268"/>
            <a:ext cx="11570112" cy="7576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indent="431800" algn="l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     数字化经济时代，对各个行业都产生了深刻的影响，房地产行业也不例外。</a:t>
            </a:r>
          </a:p>
          <a:p>
            <a:pPr indent="431800" algn="l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     随着社会经济的不断发展，国内政策的不断变化，新时代年轻人对置业理念的不断革新，房地产行业的从业者需要重新理解房地产行业，在运营、销售、设计等各个方面不断创新，持续变革，才能在强手如林的行业内占有一席之地。</a:t>
            </a:r>
          </a:p>
          <a:p>
            <a:pPr indent="431800" algn="l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      本沙盘通过对地产行业的全流程模拟体验，通过拿地、设计、建筑、营销等各个流程的模拟，了解地产行业，感受传统地产行业的痛点，寻求创新和变革。</a:t>
            </a:r>
          </a:p>
        </p:txBody>
      </p:sp>
      <p:pic>
        <p:nvPicPr>
          <p:cNvPr id="150" name="IMG_7891.jpeg" descr="IMG_789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24603" y="3197716"/>
            <a:ext cx="6823926" cy="90985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3" name="培训目标：认知行业  变革创新"/>
          <p:cNvSpPr txBox="1"/>
          <p:nvPr/>
        </p:nvSpPr>
        <p:spPr>
          <a:xfrm>
            <a:off x="1645007" y="466939"/>
            <a:ext cx="13887197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培训目标：认知行业  变革创新</a:t>
            </a:r>
          </a:p>
        </p:txBody>
      </p:sp>
      <p:sp>
        <p:nvSpPr>
          <p:cNvPr id="154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5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6" name="地产行业全流程模拟"/>
          <p:cNvSpPr txBox="1"/>
          <p:nvPr/>
        </p:nvSpPr>
        <p:spPr>
          <a:xfrm>
            <a:off x="12024548" y="2739290"/>
            <a:ext cx="35433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地产行业全流程模拟</a:t>
            </a:r>
          </a:p>
        </p:txBody>
      </p:sp>
      <p:sp>
        <p:nvSpPr>
          <p:cNvPr id="157" name="小组内部充分沟通思考"/>
          <p:cNvSpPr txBox="1"/>
          <p:nvPr/>
        </p:nvSpPr>
        <p:spPr>
          <a:xfrm>
            <a:off x="12124120" y="6151621"/>
            <a:ext cx="39243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小组内部充分沟通思考</a:t>
            </a:r>
          </a:p>
        </p:txBody>
      </p:sp>
      <p:sp>
        <p:nvSpPr>
          <p:cNvPr id="158" name="低成本试错和提升"/>
          <p:cNvSpPr txBox="1"/>
          <p:nvPr/>
        </p:nvSpPr>
        <p:spPr>
          <a:xfrm>
            <a:off x="12215048" y="9563952"/>
            <a:ext cx="31623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低成本试错和提升</a:t>
            </a:r>
          </a:p>
        </p:txBody>
      </p:sp>
      <p:sp>
        <p:nvSpPr>
          <p:cNvPr id="159" name="拿地、设计、施工、营销、回款等环节全流程模拟…"/>
          <p:cNvSpPr txBox="1"/>
          <p:nvPr/>
        </p:nvSpPr>
        <p:spPr>
          <a:xfrm>
            <a:off x="12010394" y="3666545"/>
            <a:ext cx="8893176" cy="1712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拿地、设计、施工、营销、回款等环节全流程模拟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通过“政策”的不断调整，适时作出调整和变化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了解IRR指标，明确行业考核方向</a:t>
            </a:r>
          </a:p>
        </p:txBody>
      </p:sp>
      <p:sp>
        <p:nvSpPr>
          <p:cNvPr id="160" name="市场开拓过程中的目标导向…"/>
          <p:cNvSpPr txBox="1"/>
          <p:nvPr/>
        </p:nvSpPr>
        <p:spPr>
          <a:xfrm>
            <a:off x="12010394" y="7138705"/>
            <a:ext cx="775017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市场开拓过程中的目标导向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市场竞争激烈时期的创新工具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感受不同的思维方式中的盲点和可提升空间</a:t>
            </a:r>
          </a:p>
        </p:txBody>
      </p:sp>
      <p:sp>
        <p:nvSpPr>
          <p:cNvPr id="161" name="情景实战演练，不断的试错并调整，找到最佳状态…"/>
          <p:cNvSpPr txBox="1"/>
          <p:nvPr/>
        </p:nvSpPr>
        <p:spPr>
          <a:xfrm>
            <a:off x="12010394" y="10599813"/>
            <a:ext cx="889317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情景实战演练，不断的试错并调整，找到最佳状态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思维方式碰撞，看到不同部门的不同思维方式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通过环境、沟通、目标等工具，实现市场占有</a:t>
            </a:r>
          </a:p>
        </p:txBody>
      </p:sp>
      <p:pic>
        <p:nvPicPr>
          <p:cNvPr id="162" name="IMG_7892.jpeg" descr="IMG_7892.jpeg"/>
          <p:cNvPicPr>
            <a:picLocks noChangeAspect="1"/>
          </p:cNvPicPr>
          <p:nvPr/>
        </p:nvPicPr>
        <p:blipFill>
          <a:blip r:embed="rId2">
            <a:extLst/>
          </a:blip>
          <a:srcRect l="0" t="11967" r="0" b="0"/>
          <a:stretch>
            <a:fillRect/>
          </a:stretch>
        </p:blipFill>
        <p:spPr>
          <a:xfrm rot="16200000">
            <a:off x="1490315" y="2563184"/>
            <a:ext cx="7947433" cy="93283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5" name="培训形式：沙盘模拟"/>
          <p:cNvSpPr txBox="1"/>
          <p:nvPr/>
        </p:nvSpPr>
        <p:spPr>
          <a:xfrm>
            <a:off x="1645008" y="46693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培训形式：沙盘模拟</a:t>
            </a:r>
          </a:p>
        </p:txBody>
      </p:sp>
      <p:sp>
        <p:nvSpPr>
          <p:cNvPr id="166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7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4921" t="10649" r="0" b="17970"/>
          <a:stretch>
            <a:fillRect/>
          </a:stretch>
        </p:blipFill>
        <p:spPr>
          <a:xfrm>
            <a:off x="401579" y="4487065"/>
            <a:ext cx="12859827" cy="8343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fill="norm" stroke="1" extrusionOk="0">
                <a:moveTo>
                  <a:pt x="21340" y="0"/>
                </a:moveTo>
                <a:lnTo>
                  <a:pt x="21340" y="11908"/>
                </a:lnTo>
                <a:lnTo>
                  <a:pt x="21340" y="21600"/>
                </a:lnTo>
                <a:lnTo>
                  <a:pt x="21585" y="21600"/>
                </a:lnTo>
                <a:lnTo>
                  <a:pt x="21585" y="11908"/>
                </a:lnTo>
                <a:lnTo>
                  <a:pt x="21585" y="0"/>
                </a:lnTo>
                <a:lnTo>
                  <a:pt x="21340" y="0"/>
                </a:lnTo>
                <a:close/>
                <a:moveTo>
                  <a:pt x="8814" y="787"/>
                </a:moveTo>
                <a:cubicBezTo>
                  <a:pt x="8363" y="787"/>
                  <a:pt x="7317" y="952"/>
                  <a:pt x="6654" y="1127"/>
                </a:cubicBezTo>
                <a:cubicBezTo>
                  <a:pt x="4705" y="1643"/>
                  <a:pt x="2966" y="2865"/>
                  <a:pt x="2009" y="4392"/>
                </a:cubicBezTo>
                <a:lnTo>
                  <a:pt x="1776" y="4763"/>
                </a:lnTo>
                <a:lnTo>
                  <a:pt x="1824" y="5741"/>
                </a:lnTo>
                <a:cubicBezTo>
                  <a:pt x="1851" y="6283"/>
                  <a:pt x="1854" y="6748"/>
                  <a:pt x="1831" y="6784"/>
                </a:cubicBezTo>
                <a:cubicBezTo>
                  <a:pt x="1807" y="6820"/>
                  <a:pt x="1567" y="6784"/>
                  <a:pt x="1290" y="6704"/>
                </a:cubicBezTo>
                <a:lnTo>
                  <a:pt x="792" y="6559"/>
                </a:lnTo>
                <a:lnTo>
                  <a:pt x="628" y="6907"/>
                </a:lnTo>
                <a:cubicBezTo>
                  <a:pt x="407" y="7373"/>
                  <a:pt x="184" y="8072"/>
                  <a:pt x="82" y="8615"/>
                </a:cubicBezTo>
                <a:cubicBezTo>
                  <a:pt x="-10" y="9103"/>
                  <a:pt x="-15" y="9366"/>
                  <a:pt x="19" y="12022"/>
                </a:cubicBezTo>
                <a:cubicBezTo>
                  <a:pt x="40" y="13736"/>
                  <a:pt x="49" y="13868"/>
                  <a:pt x="169" y="14390"/>
                </a:cubicBezTo>
                <a:cubicBezTo>
                  <a:pt x="536" y="15979"/>
                  <a:pt x="1535" y="17619"/>
                  <a:pt x="2579" y="18343"/>
                </a:cubicBezTo>
                <a:cubicBezTo>
                  <a:pt x="2689" y="18419"/>
                  <a:pt x="2811" y="18453"/>
                  <a:pt x="2863" y="18423"/>
                </a:cubicBezTo>
                <a:cubicBezTo>
                  <a:pt x="2914" y="18394"/>
                  <a:pt x="3399" y="17827"/>
                  <a:pt x="3941" y="17163"/>
                </a:cubicBezTo>
                <a:cubicBezTo>
                  <a:pt x="6152" y="14455"/>
                  <a:pt x="8177" y="11964"/>
                  <a:pt x="8220" y="11901"/>
                </a:cubicBezTo>
                <a:cubicBezTo>
                  <a:pt x="8248" y="11861"/>
                  <a:pt x="8242" y="11768"/>
                  <a:pt x="8206" y="11663"/>
                </a:cubicBezTo>
                <a:cubicBezTo>
                  <a:pt x="8166" y="11548"/>
                  <a:pt x="8151" y="11190"/>
                  <a:pt x="8161" y="10584"/>
                </a:cubicBezTo>
                <a:lnTo>
                  <a:pt x="8175" y="9676"/>
                </a:lnTo>
                <a:lnTo>
                  <a:pt x="8297" y="9686"/>
                </a:lnTo>
                <a:cubicBezTo>
                  <a:pt x="8365" y="9692"/>
                  <a:pt x="8554" y="9721"/>
                  <a:pt x="8719" y="9752"/>
                </a:cubicBezTo>
                <a:lnTo>
                  <a:pt x="9020" y="9809"/>
                </a:lnTo>
                <a:lnTo>
                  <a:pt x="9049" y="9175"/>
                </a:lnTo>
                <a:cubicBezTo>
                  <a:pt x="9115" y="7768"/>
                  <a:pt x="9144" y="3533"/>
                  <a:pt x="9088" y="3479"/>
                </a:cubicBezTo>
                <a:cubicBezTo>
                  <a:pt x="9050" y="3443"/>
                  <a:pt x="9033" y="3005"/>
                  <a:pt x="9033" y="2106"/>
                </a:cubicBezTo>
                <a:lnTo>
                  <a:pt x="9033" y="787"/>
                </a:lnTo>
                <a:lnTo>
                  <a:pt x="8814" y="787"/>
                </a:lnTo>
                <a:close/>
                <a:moveTo>
                  <a:pt x="11885" y="2338"/>
                </a:moveTo>
                <a:lnTo>
                  <a:pt x="11856" y="2602"/>
                </a:lnTo>
                <a:cubicBezTo>
                  <a:pt x="11841" y="2748"/>
                  <a:pt x="11828" y="3362"/>
                  <a:pt x="11828" y="3968"/>
                </a:cubicBezTo>
                <a:cubicBezTo>
                  <a:pt x="11827" y="4613"/>
                  <a:pt x="11806" y="5101"/>
                  <a:pt x="11777" y="5146"/>
                </a:cubicBezTo>
                <a:cubicBezTo>
                  <a:pt x="11743" y="5199"/>
                  <a:pt x="11743" y="5708"/>
                  <a:pt x="11776" y="6730"/>
                </a:cubicBezTo>
                <a:cubicBezTo>
                  <a:pt x="11804" y="7560"/>
                  <a:pt x="11826" y="8396"/>
                  <a:pt x="11826" y="8588"/>
                </a:cubicBezTo>
                <a:lnTo>
                  <a:pt x="11827" y="8937"/>
                </a:lnTo>
                <a:lnTo>
                  <a:pt x="9398" y="11987"/>
                </a:lnTo>
                <a:lnTo>
                  <a:pt x="6969" y="15036"/>
                </a:lnTo>
                <a:lnTo>
                  <a:pt x="7003" y="16600"/>
                </a:lnTo>
                <a:cubicBezTo>
                  <a:pt x="7028" y="17746"/>
                  <a:pt x="7021" y="18178"/>
                  <a:pt x="6980" y="18218"/>
                </a:cubicBezTo>
                <a:cubicBezTo>
                  <a:pt x="6857" y="18335"/>
                  <a:pt x="6938" y="18478"/>
                  <a:pt x="7255" y="18701"/>
                </a:cubicBezTo>
                <a:cubicBezTo>
                  <a:pt x="8318" y="19451"/>
                  <a:pt x="9777" y="20012"/>
                  <a:pt x="11018" y="20148"/>
                </a:cubicBezTo>
                <a:cubicBezTo>
                  <a:pt x="13909" y="20466"/>
                  <a:pt x="16379" y="19672"/>
                  <a:pt x="18177" y="17846"/>
                </a:cubicBezTo>
                <a:cubicBezTo>
                  <a:pt x="19413" y="16591"/>
                  <a:pt x="20170" y="14787"/>
                  <a:pt x="20175" y="13084"/>
                </a:cubicBezTo>
                <a:cubicBezTo>
                  <a:pt x="20176" y="12791"/>
                  <a:pt x="20178" y="12159"/>
                  <a:pt x="20181" y="11680"/>
                </a:cubicBezTo>
                <a:cubicBezTo>
                  <a:pt x="20194" y="8824"/>
                  <a:pt x="20194" y="8814"/>
                  <a:pt x="20030" y="8196"/>
                </a:cubicBezTo>
                <a:cubicBezTo>
                  <a:pt x="19750" y="7137"/>
                  <a:pt x="19322" y="6287"/>
                  <a:pt x="18659" y="5473"/>
                </a:cubicBezTo>
                <a:cubicBezTo>
                  <a:pt x="17212" y="3696"/>
                  <a:pt x="14985" y="2566"/>
                  <a:pt x="12579" y="2389"/>
                </a:cubicBezTo>
                <a:lnTo>
                  <a:pt x="11885" y="233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9" name="成人学习的规律"/>
          <p:cNvSpPr txBox="1"/>
          <p:nvPr/>
        </p:nvSpPr>
        <p:spPr>
          <a:xfrm>
            <a:off x="13339173" y="3304601"/>
            <a:ext cx="4687120" cy="8445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成人学习的规律　</a:t>
            </a:r>
          </a:p>
        </p:txBody>
      </p:sp>
      <p:sp>
        <p:nvSpPr>
          <p:cNvPr id="170" name="向他人学习…"/>
          <p:cNvSpPr txBox="1"/>
          <p:nvPr/>
        </p:nvSpPr>
        <p:spPr>
          <a:xfrm rot="20741371">
            <a:off x="2514814" y="5276063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向他人学习</a:t>
            </a:r>
          </a:p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1</a:t>
            </a:r>
            <a:r>
              <a:t>0%</a:t>
            </a:r>
          </a:p>
        </p:txBody>
      </p:sp>
      <p:sp>
        <p:nvSpPr>
          <p:cNvPr id="171" name="尝试和犯错误…"/>
          <p:cNvSpPr txBox="1"/>
          <p:nvPr/>
        </p:nvSpPr>
        <p:spPr>
          <a:xfrm>
            <a:off x="7112358" y="7887489"/>
            <a:ext cx="4918076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尝试和犯错误</a:t>
            </a:r>
          </a:p>
          <a:p>
            <a:pPr defTabSz="1828800">
              <a:defRPr b="0"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7</a:t>
            </a:r>
            <a:r>
              <a:t>0%</a:t>
            </a:r>
          </a:p>
        </p:txBody>
      </p:sp>
      <p:sp>
        <p:nvSpPr>
          <p:cNvPr id="172" name="课程、练习…"/>
          <p:cNvSpPr txBox="1"/>
          <p:nvPr/>
        </p:nvSpPr>
        <p:spPr>
          <a:xfrm>
            <a:off x="155933" y="7998614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课程、练习</a:t>
            </a:r>
          </a:p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20%</a:t>
            </a:r>
          </a:p>
        </p:txBody>
      </p:sp>
      <p:sp>
        <p:nvSpPr>
          <p:cNvPr id="173" name="尝试和犯错中学习：中国人有句俗话：“不撞南墙不回头”，在组织的实际发展中，我们需要强有力的执行者，也同时需要紧跟时代的变革者。沙盘模拟的过程，提供了低成本犯错的机会，让学员冲尝试和犯错中学习，又不会影响积极性和主动性。…"/>
          <p:cNvSpPr txBox="1"/>
          <p:nvPr/>
        </p:nvSpPr>
        <p:spPr>
          <a:xfrm>
            <a:off x="13187960" y="4550077"/>
            <a:ext cx="10456600" cy="7367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尝试和犯错中学习：中国人有句俗话：“不撞南墙不回头”，在组织的实际发展中，我们需要强有力的执行者，也同时需要紧跟时代的变革者。</a:t>
            </a:r>
            <a:r>
              <a:rPr u="sng"/>
              <a:t>沙盘模拟的过程，提供了低成本犯错的机会，让学员冲尝试和犯错中学习，又不会影响积极性和主动性。</a:t>
            </a:r>
            <a:endParaRPr u="sng"/>
          </a:p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课程和联系中学习：在沙盘模拟中，50%的时间用来体验，50%的时间用来授课和成果输出联系。</a:t>
            </a:r>
            <a:r>
              <a:rPr u="sng"/>
              <a:t>保证了课堂的经凑性，也提升了学员的主动学习动力和对接工作的链接性。</a:t>
            </a:r>
            <a:endParaRPr u="sng"/>
          </a:p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向他人学习：在沙盘模拟培训中，每一位参与者都有充足的时间可以将自己的经验表达出来，并用于场景模拟，以验证其合理性，同时，</a:t>
            </a:r>
            <a:r>
              <a:rPr u="sng"/>
              <a:t>参与者之间的经验交流又促进了组织内部的知识传递。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6" name="培训特点：企业运营的模拟舱"/>
          <p:cNvSpPr txBox="1"/>
          <p:nvPr/>
        </p:nvSpPr>
        <p:spPr>
          <a:xfrm>
            <a:off x="1645008" y="466939"/>
            <a:ext cx="1332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培训特点：企业运营的模拟舱</a:t>
            </a:r>
          </a:p>
        </p:txBody>
      </p:sp>
      <p:sp>
        <p:nvSpPr>
          <p:cNvPr id="177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8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9" name="极致体验"/>
          <p:cNvSpPr txBox="1"/>
          <p:nvPr/>
        </p:nvSpPr>
        <p:spPr>
          <a:xfrm>
            <a:off x="13081761" y="2884768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极致体验</a:t>
            </a:r>
          </a:p>
        </p:txBody>
      </p:sp>
      <p:sp>
        <p:nvSpPr>
          <p:cNvPr id="180" name="用最少的时间成本获得最高的学习受益…"/>
          <p:cNvSpPr txBox="1"/>
          <p:nvPr/>
        </p:nvSpPr>
        <p:spPr>
          <a:xfrm>
            <a:off x="12930547" y="4032095"/>
            <a:ext cx="10456600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用最少的时间成本获得最高的学习受益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实际经营中成本，比起模拟沙盘的成本，显示出沙盘模拟的优势</a:t>
            </a:r>
          </a:p>
        </p:txBody>
      </p:sp>
      <p:sp>
        <p:nvSpPr>
          <p:cNvPr id="181" name="效果明显"/>
          <p:cNvSpPr txBox="1"/>
          <p:nvPr/>
        </p:nvSpPr>
        <p:spPr>
          <a:xfrm>
            <a:off x="13081761" y="6189086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效果明显</a:t>
            </a:r>
          </a:p>
        </p:txBody>
      </p:sp>
      <p:sp>
        <p:nvSpPr>
          <p:cNvPr id="182" name="沙盘培训中的任何一次决策，都会在未来长期的工作中对学员起到警示作用…"/>
          <p:cNvSpPr txBox="1"/>
          <p:nvPr/>
        </p:nvSpPr>
        <p:spPr>
          <a:xfrm>
            <a:off x="12930547" y="7064188"/>
            <a:ext cx="10456600" cy="223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沙盘培训中的任何一次决策，都会在未来长期的工作中对学员起到警示作用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数字化的结果，清晰地呈现出任何一次决策所带来的收益，明确的回馈给学员决策的合理性</a:t>
            </a:r>
          </a:p>
        </p:txBody>
      </p:sp>
      <p:sp>
        <p:nvSpPr>
          <p:cNvPr id="183" name="现场热烈"/>
          <p:cNvSpPr txBox="1"/>
          <p:nvPr/>
        </p:nvSpPr>
        <p:spPr>
          <a:xfrm>
            <a:off x="13081761" y="9493405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现场热烈</a:t>
            </a:r>
          </a:p>
        </p:txBody>
      </p:sp>
      <p:sp>
        <p:nvSpPr>
          <p:cNvPr id="184" name="由于实战性强，学员感觉面对的沙盘就是一家企业的运营，现场讨论非常激烈有趣…"/>
          <p:cNvSpPr txBox="1"/>
          <p:nvPr/>
        </p:nvSpPr>
        <p:spPr>
          <a:xfrm>
            <a:off x="12930547" y="10374031"/>
            <a:ext cx="10456600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由于实战性强，学员感觉面对的沙盘就是一家企业的运营，现场讨论非常激烈有趣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思维、理念的碰撞和革新，在培训现场每一轮都在发生</a:t>
            </a:r>
          </a:p>
        </p:txBody>
      </p:sp>
      <p:pic>
        <p:nvPicPr>
          <p:cNvPr id="185" name="IMG_7897.jpeg" descr="IMG_789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54561" y="4328106"/>
            <a:ext cx="9117050" cy="6837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第二部分：沙盘介绍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第二部分：沙盘介绍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0" name="沙盘背景"/>
          <p:cNvSpPr txBox="1"/>
          <p:nvPr/>
        </p:nvSpPr>
        <p:spPr>
          <a:xfrm>
            <a:off x="1346230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沙盘背景</a:t>
            </a:r>
          </a:p>
        </p:txBody>
      </p:sp>
      <p:sp>
        <p:nvSpPr>
          <p:cNvPr id="191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2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3" name="模拟场景"/>
          <p:cNvSpPr txBox="1"/>
          <p:nvPr/>
        </p:nvSpPr>
        <p:spPr>
          <a:xfrm>
            <a:off x="10202746" y="3570115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模拟场景</a:t>
            </a:r>
          </a:p>
        </p:txBody>
      </p:sp>
      <p:sp>
        <p:nvSpPr>
          <p:cNvPr id="194" name="各小组模拟一家地产公司，通过分析市场，确定战略，为公司合规盈利。…"/>
          <p:cNvSpPr txBox="1"/>
          <p:nvPr/>
        </p:nvSpPr>
        <p:spPr>
          <a:xfrm>
            <a:off x="9999659" y="4497091"/>
            <a:ext cx="14074314" cy="2246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各小组模拟一家地产公司，通过分析市场，确定战略，为公司合规盈利。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NPC（教练）提供不同的需求群体、施工单位、设计团队、营销团队等供各组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选择。各小组需要深度分析客户需求，实现控制成本，扩大销售，提升利润的目标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复盘各小组在体验过程的问题，提升行业认知，实现变革创新</a:t>
            </a:r>
          </a:p>
        </p:txBody>
      </p:sp>
      <p:sp>
        <p:nvSpPr>
          <p:cNvPr id="195" name="沙盘逻辑"/>
          <p:cNvSpPr txBox="1"/>
          <p:nvPr/>
        </p:nvSpPr>
        <p:spPr>
          <a:xfrm>
            <a:off x="10202746" y="6978182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沙盘逻辑</a:t>
            </a:r>
          </a:p>
        </p:txBody>
      </p:sp>
      <p:sp>
        <p:nvSpPr>
          <p:cNvPr id="196" name="沙盘的每一轮模拟一个季度，通过沙盘的数据模拟真实的地产市场。…"/>
          <p:cNvSpPr txBox="1"/>
          <p:nvPr/>
        </p:nvSpPr>
        <p:spPr>
          <a:xfrm>
            <a:off x="9999659" y="8177383"/>
            <a:ext cx="14074314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沙盘的每一轮模拟一个季度，通过沙盘的数据模拟真实的地产市场。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分析政策导向带来的影响，合理控制风险和成本。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各组需要合理的分配资源，防止出现资金流断裂出现“烂尾”和被收购的场景。</a:t>
            </a:r>
          </a:p>
        </p:txBody>
      </p:sp>
      <p:pic>
        <p:nvPicPr>
          <p:cNvPr id="197" name="IMG_7898.jpeg" descr="IMG_789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2702" y="3920073"/>
            <a:ext cx="9077807" cy="68083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