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36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>
            <a:lvl1pPr marL="63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1pPr>
            <a:lvl2pPr marL="127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2pPr>
            <a:lvl3pPr marL="190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3pPr>
            <a:lvl4pPr marL="254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4pPr>
            <a:lvl5pPr marL="317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7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" name="幻灯片标题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幻灯片标题</a:t>
            </a:r>
          </a:p>
        </p:txBody>
      </p:sp>
      <p:sp>
        <p:nvSpPr>
          <p:cNvPr id="6" name="正文级别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" name="幻灯片编号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5.jpeg"/><Relationship Id="rId5" Type="http://schemas.openxmlformats.org/officeDocument/2006/relationships/image" Target="../media/image4.png"/><Relationship Id="rId6" Type="http://schemas.openxmlformats.org/officeDocument/2006/relationships/image" Target="../media/image6.jpeg"/><Relationship Id="rId7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  <a:alpha val="48423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28262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" name="精细化管理沙盘实战演练…"/>
          <p:cNvSpPr txBox="1"/>
          <p:nvPr/>
        </p:nvSpPr>
        <p:spPr>
          <a:xfrm>
            <a:off x="5567652" y="5363829"/>
            <a:ext cx="13248696" cy="2150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/>
          <a:p>
            <a:pPr>
              <a:defRPr b="1" spc="1482" sz="7800">
                <a:ln w="12700" cap="flat">
                  <a:solidFill>
                    <a:schemeClr val="accent2">
                      <a:hueOff val="-85258"/>
                      <a:satOff val="14347"/>
                      <a:lumOff val="22373"/>
                    </a:schemeClr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18900000">
                    <a:srgbClr val="000000">
                      <a:alpha val="81000"/>
                    </a:srgbClr>
                  </a:outerShdw>
                </a:effectLst>
              </a:defRPr>
            </a:pPr>
            <a:r>
              <a:t>精细化管理沙盘实战演练</a:t>
            </a:r>
          </a:p>
          <a:p>
            <a:pPr>
              <a:defRPr b="1" spc="722" sz="3800">
                <a:ln w="12700" cap="flat">
                  <a:solidFill>
                    <a:schemeClr val="accent2">
                      <a:hueOff val="-85258"/>
                      <a:satOff val="14347"/>
                      <a:lumOff val="22373"/>
                    </a:schemeClr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14300" dist="127000" dir="18900000">
                    <a:srgbClr val="000000">
                      <a:alpha val="81000"/>
                    </a:srgbClr>
                  </a:outerShdw>
                </a:effectLst>
              </a:defRPr>
            </a:pPr>
            <a:r>
              <a:t>《组织健康系列沙盘——建筑施工类企业版》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核心逻辑</a:t>
            </a:r>
          </a:p>
        </p:txBody>
      </p:sp>
      <p:pic>
        <p:nvPicPr>
          <p:cNvPr id="99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rcRect l="37621" t="31569" r="37621" b="32798"/>
          <a:stretch>
            <a:fillRect/>
          </a:stretch>
        </p:blipFill>
        <p:spPr>
          <a:xfrm>
            <a:off x="1444337" y="4077071"/>
            <a:ext cx="6803908" cy="5432246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核心能力区域是整个沙盘的重点…"/>
          <p:cNvSpPr txBox="1"/>
          <p:nvPr/>
        </p:nvSpPr>
        <p:spPr>
          <a:xfrm>
            <a:off x="8663069" y="3998561"/>
            <a:ext cx="14276595" cy="5718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核心能力区域是整个沙盘的重点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每一项能力设有三个级别，可以升级或降级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升级：通过高效完成任务升级</a:t>
            </a:r>
          </a:p>
          <a:p>
            <a:pPr algn="l" defTabSz="825500"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      降级：未能保质保量完成或遭遇随机事件就会降级</a:t>
            </a:r>
          </a:p>
          <a:p>
            <a:pPr marL="571500" indent="-571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执行力：按照项目任务各项指标完成任务的能力</a:t>
            </a:r>
          </a:p>
          <a:p>
            <a:pPr marL="571500" indent="-571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胜任力：人才培养和使用过程中的人均产出比</a:t>
            </a:r>
          </a:p>
          <a:p>
            <a:pPr marL="571500" indent="-571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周转率：施工物资的合理使用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采购</a:t>
            </a:r>
          </a:p>
        </p:txBody>
      </p:sp>
      <p:pic>
        <p:nvPicPr>
          <p:cNvPr id="103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rcRect l="717" t="63900" r="35816" b="467"/>
          <a:stretch>
            <a:fillRect/>
          </a:stretch>
        </p:blipFill>
        <p:spPr>
          <a:xfrm>
            <a:off x="3470870" y="1707392"/>
            <a:ext cx="17442195" cy="5432247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人才培养：为施工项目提前准备合适的人才，提升参与者人才培养意识…"/>
          <p:cNvSpPr txBox="1"/>
          <p:nvPr/>
        </p:nvSpPr>
        <p:spPr>
          <a:xfrm>
            <a:off x="2386888" y="7250311"/>
            <a:ext cx="19610224" cy="4935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人才培养：为施工项目提前准备合适的人才，提升参与者人才培养意识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施工材料：不同的项目需要准备ABCDEF等不同的施工材料，会占用一定的资金，提升参与者成本控制意识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施工技术：通过完成任务获取，完成的任务越多，技术也就越多，提升参与者“从做中学”的复盘意识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工具卡：抵御可能的风险，提升参与者风险控制意识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财务数据</a:t>
            </a:r>
          </a:p>
        </p:txBody>
      </p:sp>
      <p:pic>
        <p:nvPicPr>
          <p:cNvPr id="107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rcRect l="1021" t="35148" r="62390" b="35148"/>
          <a:stretch>
            <a:fillRect/>
          </a:stretch>
        </p:blipFill>
        <p:spPr>
          <a:xfrm rot="16200000">
            <a:off x="-1895805" y="4593711"/>
            <a:ext cx="10055368" cy="4528436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从财务角度，让参与者初步看到自己的每一项工作对财务数据的影响"/>
          <p:cNvSpPr txBox="1"/>
          <p:nvPr/>
        </p:nvSpPr>
        <p:spPr>
          <a:xfrm>
            <a:off x="5984902" y="5666138"/>
            <a:ext cx="14338060" cy="238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从财务角度，让参与者初步看到自己的每一项工作对财务数据的影响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计划及质量</a:t>
            </a:r>
          </a:p>
        </p:txBody>
      </p:sp>
      <p:pic>
        <p:nvPicPr>
          <p:cNvPr id="111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rcRect l="137" t="46" r="36395" b="67945"/>
          <a:stretch>
            <a:fillRect/>
          </a:stretch>
        </p:blipFill>
        <p:spPr>
          <a:xfrm rot="10800000">
            <a:off x="3470935" y="1865859"/>
            <a:ext cx="17442195" cy="487967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施工计划区域：模拟同时间完成多个项目时的场景，让参与者看到自己日常在一个项目中的工作场景换位成多个项目，提升认知，理解上级领导的同时更好的支持和配合他们的工作…"/>
          <p:cNvSpPr txBox="1"/>
          <p:nvPr/>
        </p:nvSpPr>
        <p:spPr>
          <a:xfrm>
            <a:off x="2386888" y="7250311"/>
            <a:ext cx="19610224" cy="490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施工计划区域：模拟同时间完成多个项目时的场景，让参与者看到自己日常在一个项目中的工作场景换位成多个项目，提升认知，理解上级领导的同时更好的支持和配合他们的工作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质量管理区域：通过安全、进度、预算、效率四个模块，全面的分析质量管理的内容，让参与者更加科学的协调施工过程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让参与者体验计划和质量是相辅相成的关系，需要更加精细的管理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计划及质量</a:t>
            </a:r>
          </a:p>
        </p:txBody>
      </p:sp>
      <p:pic>
        <p:nvPicPr>
          <p:cNvPr id="115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rcRect l="62563" t="391" r="201" b="264"/>
          <a:stretch>
            <a:fillRect/>
          </a:stretch>
        </p:blipFill>
        <p:spPr>
          <a:xfrm rot="5400000">
            <a:off x="2328732" y="1343212"/>
            <a:ext cx="7986781" cy="11820942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施工要素区域：将工作中单个模块的负责人放在整个施工要素区域里，考验协调能力和效率…"/>
          <p:cNvSpPr txBox="1"/>
          <p:nvPr/>
        </p:nvSpPr>
        <p:spPr>
          <a:xfrm>
            <a:off x="12717962" y="4006850"/>
            <a:ext cx="10372218" cy="5702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施工要素区域：将工作中单个模块的负责人放在整个施工要素区域里，考验协调能力和效率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通过人员、材料、技术的配合，提升利用率和协同度</a:t>
            </a:r>
          </a:p>
          <a:p>
            <a:pPr marL="952500" indent="-952500" algn="l" defTabSz="825500">
              <a:buSzPct val="40000"/>
              <a:buBlip>
                <a:blip r:embed="rId3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更加全面的视角理解个模块之间的关系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19" name="第三部分：流程及关联规则"/>
          <p:cNvSpPr txBox="1"/>
          <p:nvPr/>
        </p:nvSpPr>
        <p:spPr>
          <a:xfrm>
            <a:off x="6201637" y="5700379"/>
            <a:ext cx="11980727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第三部分：流程及关联规则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核心逻辑</a:t>
            </a:r>
          </a:p>
        </p:txBody>
      </p:sp>
      <p:sp>
        <p:nvSpPr>
          <p:cNvPr id="122" name="核心能力"/>
          <p:cNvSpPr/>
          <p:nvPr/>
        </p:nvSpPr>
        <p:spPr>
          <a:xfrm>
            <a:off x="1985822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核心能力</a:t>
            </a:r>
          </a:p>
        </p:txBody>
      </p:sp>
      <p:sp>
        <p:nvSpPr>
          <p:cNvPr id="123" name="箭头"/>
          <p:cNvSpPr/>
          <p:nvPr/>
        </p:nvSpPr>
        <p:spPr>
          <a:xfrm>
            <a:off x="4542008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4" name="可以接到的施工任务"/>
          <p:cNvSpPr/>
          <p:nvPr/>
        </p:nvSpPr>
        <p:spPr>
          <a:xfrm>
            <a:off x="6406607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可以接到的施工任务</a:t>
            </a:r>
          </a:p>
        </p:txBody>
      </p:sp>
      <p:sp>
        <p:nvSpPr>
          <p:cNvPr id="125" name="箭头"/>
          <p:cNvSpPr/>
          <p:nvPr/>
        </p:nvSpPr>
        <p:spPr>
          <a:xfrm>
            <a:off x="8962793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6" name="人、物资、技术的配合"/>
          <p:cNvSpPr/>
          <p:nvPr/>
        </p:nvSpPr>
        <p:spPr>
          <a:xfrm>
            <a:off x="10827391" y="5517740"/>
            <a:ext cx="1981411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人、物资、技术的配合</a:t>
            </a:r>
          </a:p>
        </p:txBody>
      </p:sp>
      <p:sp>
        <p:nvSpPr>
          <p:cNvPr id="127" name="箭头"/>
          <p:cNvSpPr/>
          <p:nvPr/>
        </p:nvSpPr>
        <p:spPr>
          <a:xfrm>
            <a:off x="13383578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8" name="保质保量完成任务"/>
          <p:cNvSpPr/>
          <p:nvPr/>
        </p:nvSpPr>
        <p:spPr>
          <a:xfrm>
            <a:off x="15248176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保质保量完成任务</a:t>
            </a:r>
          </a:p>
        </p:txBody>
      </p:sp>
      <p:sp>
        <p:nvSpPr>
          <p:cNvPr id="129" name="箭头"/>
          <p:cNvSpPr/>
          <p:nvPr/>
        </p:nvSpPr>
        <p:spPr>
          <a:xfrm>
            <a:off x="17804362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0" name="获得项目收益"/>
          <p:cNvSpPr/>
          <p:nvPr/>
        </p:nvSpPr>
        <p:spPr>
          <a:xfrm>
            <a:off x="19668962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获得项目收益</a:t>
            </a:r>
          </a:p>
        </p:txBody>
      </p:sp>
      <p:sp>
        <p:nvSpPr>
          <p:cNvPr id="131" name="线条"/>
          <p:cNvSpPr/>
          <p:nvPr/>
        </p:nvSpPr>
        <p:spPr>
          <a:xfrm>
            <a:off x="20659667" y="8155047"/>
            <a:ext cx="1" cy="1612550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2" name="线条"/>
          <p:cNvSpPr/>
          <p:nvPr/>
        </p:nvSpPr>
        <p:spPr>
          <a:xfrm>
            <a:off x="2974816" y="9736502"/>
            <a:ext cx="17686562" cy="1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3" name="线条"/>
          <p:cNvSpPr/>
          <p:nvPr/>
        </p:nvSpPr>
        <p:spPr>
          <a:xfrm flipH="1">
            <a:off x="2976526" y="8155047"/>
            <a:ext cx="1" cy="1612550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4" name="何为幸福力"/>
          <p:cNvSpPr txBox="1"/>
          <p:nvPr/>
        </p:nvSpPr>
        <p:spPr>
          <a:xfrm>
            <a:off x="9261479" y="9737163"/>
            <a:ext cx="5113235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4200">
                <a:solidFill>
                  <a:srgbClr val="4E405C"/>
                </a:solidFill>
              </a:defRPr>
            </a:lvl1pPr>
          </a:lstStyle>
          <a:p>
            <a:pPr/>
            <a:r>
              <a:t>升级</a:t>
            </a:r>
          </a:p>
        </p:txBody>
      </p:sp>
      <p:sp>
        <p:nvSpPr>
          <p:cNvPr id="135" name="推演点…"/>
          <p:cNvSpPr/>
          <p:nvPr/>
        </p:nvSpPr>
        <p:spPr>
          <a:xfrm>
            <a:off x="3625216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根据自身能力发现匹配的项目，</a:t>
            </a:r>
            <a:r>
              <a:rPr>
                <a:solidFill>
                  <a:srgbClr val="FFFFFF"/>
                </a:solidFill>
              </a:rPr>
              <a:t>需要个成员之间通畅沟通</a:t>
            </a:r>
            <a:r>
              <a:t>，避免出现接到过高或过低的任务的情况</a:t>
            </a:r>
          </a:p>
        </p:txBody>
      </p:sp>
      <p:sp>
        <p:nvSpPr>
          <p:cNvPr id="136" name="推演点…"/>
          <p:cNvSpPr/>
          <p:nvPr/>
        </p:nvSpPr>
        <p:spPr>
          <a:xfrm>
            <a:off x="8046001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接到施工任务后，通过采购、培训、升级，达到任务目标的要求，需要各成员</a:t>
            </a:r>
            <a:r>
              <a:rPr>
                <a:solidFill>
                  <a:srgbClr val="FFFFFF"/>
                </a:solidFill>
              </a:rPr>
              <a:t>盯紧目标，高效执行</a:t>
            </a:r>
          </a:p>
        </p:txBody>
      </p:sp>
      <p:sp>
        <p:nvSpPr>
          <p:cNvPr id="137" name="推演点…"/>
          <p:cNvSpPr/>
          <p:nvPr/>
        </p:nvSpPr>
        <p:spPr>
          <a:xfrm>
            <a:off x="12466786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各部门可以同时完成多个任务，在这个过程中，考验大家对</a:t>
            </a:r>
            <a:r>
              <a:rPr>
                <a:solidFill>
                  <a:srgbClr val="FFFFFF"/>
                </a:solidFill>
              </a:rPr>
              <a:t>施工要素额管理能力</a:t>
            </a:r>
          </a:p>
        </p:txBody>
      </p:sp>
      <p:sp>
        <p:nvSpPr>
          <p:cNvPr id="138" name="推演点…"/>
          <p:cNvSpPr/>
          <p:nvPr/>
        </p:nvSpPr>
        <p:spPr>
          <a:xfrm>
            <a:off x="16887570" y="2578667"/>
            <a:ext cx="3123408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体验过程中会遇到各种随机事件，这些随机事件可以通过“工具卡”提前规避。考验参与者对</a:t>
            </a:r>
            <a:r>
              <a:rPr>
                <a:solidFill>
                  <a:srgbClr val="FFFFFF"/>
                </a:solidFill>
              </a:rPr>
              <a:t>问题的分析和判断能力</a:t>
            </a:r>
          </a:p>
        </p:txBody>
      </p:sp>
      <p:sp>
        <p:nvSpPr>
          <p:cNvPr id="139" name="推演点…"/>
          <p:cNvSpPr/>
          <p:nvPr/>
        </p:nvSpPr>
        <p:spPr>
          <a:xfrm>
            <a:off x="8046001" y="9896529"/>
            <a:ext cx="3123407" cy="2918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18" y="0"/>
                </a:moveTo>
                <a:lnTo>
                  <a:pt x="8001" y="2902"/>
                </a:lnTo>
                <a:lnTo>
                  <a:pt x="439" y="2902"/>
                </a:lnTo>
                <a:cubicBezTo>
                  <a:pt x="197" y="2902"/>
                  <a:pt x="0" y="3113"/>
                  <a:pt x="0" y="3372"/>
                </a:cubicBezTo>
                <a:lnTo>
                  <a:pt x="0" y="21130"/>
                </a:lnTo>
                <a:cubicBezTo>
                  <a:pt x="0" y="21390"/>
                  <a:pt x="197" y="21600"/>
                  <a:pt x="439" y="21600"/>
                </a:cubicBezTo>
                <a:lnTo>
                  <a:pt x="21161" y="21600"/>
                </a:lnTo>
                <a:cubicBezTo>
                  <a:pt x="21403" y="21600"/>
                  <a:pt x="21600" y="21390"/>
                  <a:pt x="21600" y="21130"/>
                </a:cubicBezTo>
                <a:lnTo>
                  <a:pt x="21600" y="3372"/>
                </a:lnTo>
                <a:cubicBezTo>
                  <a:pt x="21600" y="3113"/>
                  <a:pt x="21403" y="2902"/>
                  <a:pt x="21161" y="2902"/>
                </a:cubicBezTo>
                <a:lnTo>
                  <a:pt x="13435" y="2902"/>
                </a:lnTo>
                <a:lnTo>
                  <a:pt x="10718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通过该环节，</a:t>
            </a:r>
            <a:r>
              <a:rPr>
                <a:solidFill>
                  <a:srgbClr val="FFFFFF"/>
                </a:solidFill>
              </a:rPr>
              <a:t>审视自身的能力定位和发展方向</a:t>
            </a:r>
            <a:r>
              <a:t>，做到个人和组织的发展方向一致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2" name="第四部分：沙盘预期效果"/>
          <p:cNvSpPr txBox="1"/>
          <p:nvPr/>
        </p:nvSpPr>
        <p:spPr>
          <a:xfrm>
            <a:off x="6696936" y="5700379"/>
            <a:ext cx="109901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第四部分：沙盘预期效果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预期效果</a:t>
            </a:r>
          </a:p>
        </p:txBody>
      </p:sp>
      <p:sp>
        <p:nvSpPr>
          <p:cNvPr id="145" name="通过…"/>
          <p:cNvSpPr txBox="1"/>
          <p:nvPr/>
        </p:nvSpPr>
        <p:spPr>
          <a:xfrm>
            <a:off x="477536" y="2552699"/>
            <a:ext cx="48768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通过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设计的体验</a:t>
            </a:r>
          </a:p>
        </p:txBody>
      </p:sp>
      <p:sp>
        <p:nvSpPr>
          <p:cNvPr id="146" name="激发…"/>
          <p:cNvSpPr txBox="1"/>
          <p:nvPr/>
        </p:nvSpPr>
        <p:spPr>
          <a:xfrm>
            <a:off x="6185328" y="2552699"/>
            <a:ext cx="582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激发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参与者意识流</a:t>
            </a:r>
          </a:p>
        </p:txBody>
      </p:sp>
      <p:sp>
        <p:nvSpPr>
          <p:cNvPr id="147" name="形成…"/>
          <p:cNvSpPr txBox="1"/>
          <p:nvPr/>
        </p:nvSpPr>
        <p:spPr>
          <a:xfrm>
            <a:off x="14274370" y="2552699"/>
            <a:ext cx="201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形成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觉察</a:t>
            </a:r>
          </a:p>
        </p:txBody>
      </p:sp>
      <p:sp>
        <p:nvSpPr>
          <p:cNvPr id="148" name="带来…"/>
          <p:cNvSpPr txBox="1"/>
          <p:nvPr/>
        </p:nvSpPr>
        <p:spPr>
          <a:xfrm>
            <a:off x="20458413" y="2552699"/>
            <a:ext cx="201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带来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改变</a:t>
            </a:r>
          </a:p>
        </p:txBody>
      </p:sp>
      <p:sp>
        <p:nvSpPr>
          <p:cNvPr id="149" name="沙盘元素…"/>
          <p:cNvSpPr/>
          <p:nvPr/>
        </p:nvSpPr>
        <p:spPr>
          <a:xfrm>
            <a:off x="537156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沙盘元素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体验流程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角色扮演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视角变换</a:t>
            </a:r>
          </a:p>
        </p:txBody>
      </p:sp>
      <p:sp>
        <p:nvSpPr>
          <p:cNvPr id="150" name="工作链接…"/>
          <p:cNvSpPr/>
          <p:nvPr/>
        </p:nvSpPr>
        <p:spPr>
          <a:xfrm>
            <a:off x="6721199" y="5448262"/>
            <a:ext cx="4757559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工作链接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工作流程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岗位角色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换位思考</a:t>
            </a:r>
          </a:p>
        </p:txBody>
      </p:sp>
      <p:sp>
        <p:nvSpPr>
          <p:cNvPr id="151" name="线条"/>
          <p:cNvSpPr/>
          <p:nvPr/>
        </p:nvSpPr>
        <p:spPr>
          <a:xfrm>
            <a:off x="5255378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2" name="线条"/>
          <p:cNvSpPr/>
          <p:nvPr/>
        </p:nvSpPr>
        <p:spPr>
          <a:xfrm>
            <a:off x="6721429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3" name="线条"/>
          <p:cNvSpPr/>
          <p:nvPr/>
        </p:nvSpPr>
        <p:spPr>
          <a:xfrm>
            <a:off x="4805854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4" name="线条"/>
          <p:cNvSpPr/>
          <p:nvPr/>
        </p:nvSpPr>
        <p:spPr>
          <a:xfrm>
            <a:off x="5255378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5" name="线条"/>
          <p:cNvSpPr/>
          <p:nvPr/>
        </p:nvSpPr>
        <p:spPr>
          <a:xfrm>
            <a:off x="6721429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6" name="线条"/>
          <p:cNvSpPr/>
          <p:nvPr/>
        </p:nvSpPr>
        <p:spPr>
          <a:xfrm>
            <a:off x="4805854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7" name="线条"/>
          <p:cNvSpPr/>
          <p:nvPr/>
        </p:nvSpPr>
        <p:spPr>
          <a:xfrm>
            <a:off x="5255378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8" name="线条"/>
          <p:cNvSpPr/>
          <p:nvPr/>
        </p:nvSpPr>
        <p:spPr>
          <a:xfrm>
            <a:off x="6721429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9" name="线条"/>
          <p:cNvSpPr/>
          <p:nvPr/>
        </p:nvSpPr>
        <p:spPr>
          <a:xfrm>
            <a:off x="4805854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0" name="线条"/>
          <p:cNvSpPr/>
          <p:nvPr/>
        </p:nvSpPr>
        <p:spPr>
          <a:xfrm>
            <a:off x="5255378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1" name="线条"/>
          <p:cNvSpPr/>
          <p:nvPr/>
        </p:nvSpPr>
        <p:spPr>
          <a:xfrm>
            <a:off x="6721429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2" name="线条"/>
          <p:cNvSpPr/>
          <p:nvPr/>
        </p:nvSpPr>
        <p:spPr>
          <a:xfrm>
            <a:off x="4805854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3" name="利润在哪？…"/>
          <p:cNvSpPr/>
          <p:nvPr/>
        </p:nvSpPr>
        <p:spPr>
          <a:xfrm>
            <a:off x="12905241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利润在哪？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效率提升？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如何协作？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如何沟通？</a:t>
            </a:r>
          </a:p>
        </p:txBody>
      </p:sp>
      <p:sp>
        <p:nvSpPr>
          <p:cNvPr id="164" name="成本控制…"/>
          <p:cNvSpPr/>
          <p:nvPr/>
        </p:nvSpPr>
        <p:spPr>
          <a:xfrm>
            <a:off x="19089284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成本控制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精细管理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发展方向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组织健康</a:t>
            </a:r>
          </a:p>
        </p:txBody>
      </p:sp>
      <p:sp>
        <p:nvSpPr>
          <p:cNvPr id="165" name="线条"/>
          <p:cNvSpPr/>
          <p:nvPr/>
        </p:nvSpPr>
        <p:spPr>
          <a:xfrm>
            <a:off x="11454069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6" name="线条"/>
          <p:cNvSpPr/>
          <p:nvPr/>
        </p:nvSpPr>
        <p:spPr>
          <a:xfrm>
            <a:off x="12920119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7" name="线条"/>
          <p:cNvSpPr/>
          <p:nvPr/>
        </p:nvSpPr>
        <p:spPr>
          <a:xfrm>
            <a:off x="11004543" y="6639819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8" name="线条"/>
          <p:cNvSpPr/>
          <p:nvPr/>
        </p:nvSpPr>
        <p:spPr>
          <a:xfrm>
            <a:off x="11454069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9" name="线条"/>
          <p:cNvSpPr/>
          <p:nvPr/>
        </p:nvSpPr>
        <p:spPr>
          <a:xfrm>
            <a:off x="12920119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0" name="线条"/>
          <p:cNvSpPr/>
          <p:nvPr/>
        </p:nvSpPr>
        <p:spPr>
          <a:xfrm>
            <a:off x="11004543" y="7912180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1" name="线条"/>
          <p:cNvSpPr/>
          <p:nvPr/>
        </p:nvSpPr>
        <p:spPr>
          <a:xfrm>
            <a:off x="11454069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2" name="线条"/>
          <p:cNvSpPr/>
          <p:nvPr/>
        </p:nvSpPr>
        <p:spPr>
          <a:xfrm>
            <a:off x="12920119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3" name="线条"/>
          <p:cNvSpPr/>
          <p:nvPr/>
        </p:nvSpPr>
        <p:spPr>
          <a:xfrm>
            <a:off x="11004543" y="9184540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4" name="线条"/>
          <p:cNvSpPr/>
          <p:nvPr/>
        </p:nvSpPr>
        <p:spPr>
          <a:xfrm>
            <a:off x="11454069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5" name="线条"/>
          <p:cNvSpPr/>
          <p:nvPr/>
        </p:nvSpPr>
        <p:spPr>
          <a:xfrm>
            <a:off x="12920119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6" name="线条"/>
          <p:cNvSpPr/>
          <p:nvPr/>
        </p:nvSpPr>
        <p:spPr>
          <a:xfrm>
            <a:off x="11004543" y="10553861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7" name="线条"/>
          <p:cNvSpPr/>
          <p:nvPr/>
        </p:nvSpPr>
        <p:spPr>
          <a:xfrm>
            <a:off x="17652758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8" name="线条"/>
          <p:cNvSpPr/>
          <p:nvPr/>
        </p:nvSpPr>
        <p:spPr>
          <a:xfrm>
            <a:off x="19118808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9" name="线条"/>
          <p:cNvSpPr/>
          <p:nvPr/>
        </p:nvSpPr>
        <p:spPr>
          <a:xfrm>
            <a:off x="17203233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0" name="线条"/>
          <p:cNvSpPr/>
          <p:nvPr/>
        </p:nvSpPr>
        <p:spPr>
          <a:xfrm>
            <a:off x="17652758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1" name="线条"/>
          <p:cNvSpPr/>
          <p:nvPr/>
        </p:nvSpPr>
        <p:spPr>
          <a:xfrm>
            <a:off x="19118808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2" name="线条"/>
          <p:cNvSpPr/>
          <p:nvPr/>
        </p:nvSpPr>
        <p:spPr>
          <a:xfrm>
            <a:off x="17203233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3" name="线条"/>
          <p:cNvSpPr/>
          <p:nvPr/>
        </p:nvSpPr>
        <p:spPr>
          <a:xfrm>
            <a:off x="17652758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4" name="线条"/>
          <p:cNvSpPr/>
          <p:nvPr/>
        </p:nvSpPr>
        <p:spPr>
          <a:xfrm>
            <a:off x="19118808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5" name="线条"/>
          <p:cNvSpPr/>
          <p:nvPr/>
        </p:nvSpPr>
        <p:spPr>
          <a:xfrm>
            <a:off x="17203233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6" name="线条"/>
          <p:cNvSpPr/>
          <p:nvPr/>
        </p:nvSpPr>
        <p:spPr>
          <a:xfrm>
            <a:off x="17652758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7" name="线条"/>
          <p:cNvSpPr/>
          <p:nvPr/>
        </p:nvSpPr>
        <p:spPr>
          <a:xfrm>
            <a:off x="19118808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8" name="线条"/>
          <p:cNvSpPr/>
          <p:nvPr/>
        </p:nvSpPr>
        <p:spPr>
          <a:xfrm>
            <a:off x="17203233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方案目录</a:t>
            </a:r>
          </a:p>
        </p:txBody>
      </p:sp>
      <p:sp>
        <p:nvSpPr>
          <p:cNvPr id="50" name="何为幸福力"/>
          <p:cNvSpPr txBox="1"/>
          <p:nvPr/>
        </p:nvSpPr>
        <p:spPr>
          <a:xfrm>
            <a:off x="5125704" y="2933699"/>
            <a:ext cx="16087360" cy="784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第一部分：沙盘产品概述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第二部分：沙盘元素介绍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第三部分：沙盘关联性规则简介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第四部分：沙盘预期效果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" name="第一部分：沙盘产品介绍"/>
          <p:cNvSpPr txBox="1"/>
          <p:nvPr/>
        </p:nvSpPr>
        <p:spPr>
          <a:xfrm>
            <a:off x="6696936" y="5700379"/>
            <a:ext cx="109901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第一部分：沙盘产品介绍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6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57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58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59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60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  <p:sp>
        <p:nvSpPr>
          <p:cNvPr id="61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产品有效性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产品特点</a:t>
            </a:r>
          </a:p>
        </p:txBody>
      </p:sp>
      <p:sp>
        <p:nvSpPr>
          <p:cNvPr id="64" name="军事沙盘"/>
          <p:cNvSpPr txBox="1"/>
          <p:nvPr/>
        </p:nvSpPr>
        <p:spPr>
          <a:xfrm>
            <a:off x="2518564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军事沙盘</a:t>
            </a:r>
          </a:p>
        </p:txBody>
      </p:sp>
      <p:pic>
        <p:nvPicPr>
          <p:cNvPr id="65" name="1410141340d3308703cb9daa47.jpg" descr="1410141340d3308703cb9daa47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4835"/>
          <a:stretch>
            <a:fillRect/>
          </a:stretch>
        </p:blipFill>
        <p:spPr>
          <a:xfrm>
            <a:off x="395450" y="4851965"/>
            <a:ext cx="7620001" cy="482229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沙盘模拟应用领域"/>
          <p:cNvSpPr txBox="1"/>
          <p:nvPr/>
        </p:nvSpPr>
        <p:spPr>
          <a:xfrm>
            <a:off x="8324849" y="2153076"/>
            <a:ext cx="773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沙盘模拟应用领域</a:t>
            </a:r>
          </a:p>
        </p:txBody>
      </p:sp>
      <p:sp>
        <p:nvSpPr>
          <p:cNvPr id="67" name="Sandbox"/>
          <p:cNvSpPr txBox="1"/>
          <p:nvPr/>
        </p:nvSpPr>
        <p:spPr>
          <a:xfrm>
            <a:off x="10141267" y="10554013"/>
            <a:ext cx="4101466" cy="1229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Sandbox</a:t>
            </a:r>
          </a:p>
        </p:txBody>
      </p:sp>
      <p:pic>
        <p:nvPicPr>
          <p:cNvPr id="68" name="7acb0a46f21fbe09fd1b566164600c338744ad7a.jpeg" descr="7acb0a46f21fbe09fd1b566164600c338744ad7a.jpeg"/>
          <p:cNvPicPr>
            <a:picLocks noChangeAspect="1"/>
          </p:cNvPicPr>
          <p:nvPr/>
        </p:nvPicPr>
        <p:blipFill>
          <a:blip r:embed="rId3">
            <a:extLst/>
          </a:blip>
          <a:srcRect l="0" t="0" r="10059" b="0"/>
          <a:stretch>
            <a:fillRect/>
          </a:stretch>
        </p:blipFill>
        <p:spPr>
          <a:xfrm>
            <a:off x="8548434" y="4854848"/>
            <a:ext cx="7689151" cy="4816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u=277988697,2980670789&amp;fm=26&amp;gp=0.jpg" descr="u=277988697,2980670789&amp;fm=26&amp;gp=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70475" y="4854743"/>
            <a:ext cx="7218076" cy="4816873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商业展览"/>
          <p:cNvSpPr txBox="1"/>
          <p:nvPr/>
        </p:nvSpPr>
        <p:spPr>
          <a:xfrm>
            <a:off x="18417362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商业展览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应用场景</a:t>
            </a:r>
          </a:p>
        </p:txBody>
      </p:sp>
      <p:sp>
        <p:nvSpPr>
          <p:cNvPr id="73" name="沙盘模拟的应用领域"/>
          <p:cNvSpPr txBox="1"/>
          <p:nvPr/>
        </p:nvSpPr>
        <p:spPr>
          <a:xfrm>
            <a:off x="7848599" y="2153076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沙盘模拟的应用领域</a:t>
            </a:r>
          </a:p>
        </p:txBody>
      </p:sp>
      <p:grpSp>
        <p:nvGrpSpPr>
          <p:cNvPr id="76" name="u=2189903444,242686822&amp;fm=26&amp;gp=0.jpg"/>
          <p:cNvGrpSpPr/>
          <p:nvPr/>
        </p:nvGrpSpPr>
        <p:grpSpPr>
          <a:xfrm>
            <a:off x="1083963" y="4356100"/>
            <a:ext cx="6350001" cy="5156200"/>
            <a:chOff x="0" y="0"/>
            <a:chExt cx="6350000" cy="5156200"/>
          </a:xfrm>
        </p:grpSpPr>
        <p:pic>
          <p:nvPicPr>
            <p:cNvPr id="75" name="u=2189903444,242686822&amp;fm=26&amp;gp=0.jpg" descr="u=2189903444,242686822&amp;fm=26&amp;gp=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096000" cy="4826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4" name="u=2189903444,242686822&amp;fm=26&amp;gp=0.jpg" descr="u=2189903444,242686822&amp;fm=26&amp;gp=0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50000" cy="5156200"/>
            </a:xfrm>
            <a:prstGeom prst="rect">
              <a:avLst/>
            </a:prstGeom>
            <a:effectLst/>
          </p:spPr>
        </p:pic>
      </p:grpSp>
      <p:sp>
        <p:nvSpPr>
          <p:cNvPr id="77" name="测评"/>
          <p:cNvSpPr txBox="1"/>
          <p:nvPr/>
        </p:nvSpPr>
        <p:spPr>
          <a:xfrm>
            <a:off x="3820812" y="10228418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测评</a:t>
            </a:r>
          </a:p>
        </p:txBody>
      </p:sp>
      <p:grpSp>
        <p:nvGrpSpPr>
          <p:cNvPr id="80" name="WechatIMG53.jpeg"/>
          <p:cNvGrpSpPr/>
          <p:nvPr/>
        </p:nvGrpSpPr>
        <p:grpSpPr>
          <a:xfrm>
            <a:off x="8627533" y="4191000"/>
            <a:ext cx="7128934" cy="5486400"/>
            <a:chOff x="0" y="0"/>
            <a:chExt cx="7128933" cy="5486400"/>
          </a:xfrm>
        </p:grpSpPr>
        <p:pic>
          <p:nvPicPr>
            <p:cNvPr id="79" name="WechatIMG53.jpeg" descr="WechatIMG53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874934" cy="5156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8" name="WechatIMG53.jpeg" descr="WechatIMG53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28934" cy="5486400"/>
            </a:xfrm>
            <a:prstGeom prst="rect">
              <a:avLst/>
            </a:prstGeom>
            <a:effectLst/>
          </p:spPr>
        </p:pic>
      </p:grpSp>
      <p:sp>
        <p:nvSpPr>
          <p:cNvPr id="81" name="培训"/>
          <p:cNvSpPr txBox="1"/>
          <p:nvPr/>
        </p:nvSpPr>
        <p:spPr>
          <a:xfrm>
            <a:off x="11753850" y="10032104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</a:t>
            </a:r>
          </a:p>
        </p:txBody>
      </p:sp>
      <p:grpSp>
        <p:nvGrpSpPr>
          <p:cNvPr id="84" name="u=3338689473,1095394260&amp;fm=26&amp;gp=0.jpg"/>
          <p:cNvGrpSpPr/>
          <p:nvPr/>
        </p:nvGrpSpPr>
        <p:grpSpPr>
          <a:xfrm>
            <a:off x="16950037" y="4190999"/>
            <a:ext cx="6955585" cy="5486401"/>
            <a:chOff x="0" y="0"/>
            <a:chExt cx="6955583" cy="5486400"/>
          </a:xfrm>
        </p:grpSpPr>
        <p:pic>
          <p:nvPicPr>
            <p:cNvPr id="83" name="u=3338689473,1095394260&amp;fm=26&amp;gp=0.jpg" descr="u=3338689473,1095394260&amp;fm=26&amp;gp=0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3864" t="0" r="17889" b="0"/>
            <a:stretch>
              <a:fillRect/>
            </a:stretch>
          </p:blipFill>
          <p:spPr>
            <a:xfrm>
              <a:off x="127000" y="88899"/>
              <a:ext cx="6701584" cy="51562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82" name="u=3338689473,1095394260&amp;fm=26&amp;gp=0.jpg" descr="u=3338689473,1095394260&amp;fm=26&amp;gp=0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6955584" cy="5486401"/>
            </a:xfrm>
            <a:prstGeom prst="rect">
              <a:avLst/>
            </a:prstGeom>
            <a:effectLst/>
          </p:spPr>
        </p:pic>
      </p:grpSp>
      <p:sp>
        <p:nvSpPr>
          <p:cNvPr id="85" name="辅助决策"/>
          <p:cNvSpPr txBox="1"/>
          <p:nvPr/>
        </p:nvSpPr>
        <p:spPr>
          <a:xfrm>
            <a:off x="19608679" y="10032104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辅助决策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8" name="第二部分：盘面、道具摆放及基本规则"/>
          <p:cNvSpPr txBox="1"/>
          <p:nvPr/>
        </p:nvSpPr>
        <p:spPr>
          <a:xfrm>
            <a:off x="3725136" y="5700379"/>
            <a:ext cx="169337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第二部分：盘面、道具摆放及基本规则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91" name="沙盘背景"/>
          <p:cNvSpPr txBox="1"/>
          <p:nvPr/>
        </p:nvSpPr>
        <p:spPr>
          <a:xfrm>
            <a:off x="10229850" y="2153076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92" name="各小组模拟一家施工单位的分公司…"/>
          <p:cNvSpPr txBox="1"/>
          <p:nvPr/>
        </p:nvSpPr>
        <p:spPr>
          <a:xfrm>
            <a:off x="2876577" y="3768072"/>
            <a:ext cx="18630846" cy="730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各小组模拟一家施工单位的分公司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总公司会有各项施工任务分发给各子公司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各子公司需要不断提升自己的能力，保障在安全的前提下，按进度高质量的完成任务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安全、进度、都需要结合目标不断提升技术、人才、管理能力，不断的精细化管控才能保质保量完成任务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沙盘推演的过程，将整个施工项目的元素和过程抽象化的展现在盘面上，让每一位参与者可以提升认知，换位思考的重新审视自己的工作，提升绩效表现。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盘面：每组一份，提前摆放在桌子正中间"/>
          <p:cNvSpPr txBox="1"/>
          <p:nvPr/>
        </p:nvSpPr>
        <p:spPr>
          <a:xfrm>
            <a:off x="8248649" y="11845718"/>
            <a:ext cx="78867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/>
            </a:lvl1pPr>
          </a:lstStyle>
          <a:p>
            <a:pPr/>
            <a:r>
              <a:t>盘面：每组一份，提前摆放在桌子正中间</a:t>
            </a:r>
          </a:p>
        </p:txBody>
      </p:sp>
      <p:sp>
        <p:nvSpPr>
          <p:cNvPr id="95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盘面</a:t>
            </a:r>
          </a:p>
        </p:txBody>
      </p:sp>
      <p:pic>
        <p:nvPicPr>
          <p:cNvPr id="96" name="施工企业精细化管理沙盘.001.jpeg" descr="施工企业精细化管理沙盘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28500" y="2440442"/>
            <a:ext cx="15927000" cy="8835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