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1.jpeg" ContentType="image/jpeg"/>
  <Override PartName="/ppt/media/image42.jpeg" ContentType="image/jpeg"/>
  <Override PartName="/ppt/media/image43.jpeg" ContentType="image/jpeg"/>
  <Override PartName="/ppt/media/image44.jpeg" ContentType="image/jpeg"/>
  <Override PartName="/ppt/media/image45.jpeg" ContentType="image/jpeg"/>
  <Override PartName="/ppt/media/image46.jpeg" ContentType="image/jpeg"/>
  <Override PartName="/ppt/media/image47.jpeg" ContentType="image/jpeg"/>
  <Override PartName="/ppt/media/image48.jpeg" ContentType="image/jpeg"/>
  <Override PartName="/ppt/media/image49.jpeg" ContentType="image/jpeg"/>
  <Override PartName="/ppt/media/image50.jpeg" ContentType="image/jpeg"/>
  <Override PartName="/ppt/media/image51.jpeg" ContentType="image/jpeg"/>
  <Override PartName="/ppt/media/image52.jpeg" ContentType="image/jpeg"/>
  <Override PartName="/ppt/media/image53.jpeg" ContentType="image/jpeg"/>
  <Override PartName="/ppt/media/image5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在此键入引文。”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“在此键入引文。”</a:t>
            </a:r>
          </a:p>
        </p:txBody>
      </p:sp>
      <p:sp>
        <p:nvSpPr>
          <p:cNvPr id="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图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标题文本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 anchor="t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18" name="正文级别 1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9" indent="-640079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9" name="幻灯片编号"/>
          <p:cNvSpPr txBox="1"/>
          <p:nvPr>
            <p:ph type="sldNum" sz="quarter" idx="2"/>
          </p:nvPr>
        </p:nvSpPr>
        <p:spPr>
          <a:xfrm>
            <a:off x="17221200" y="12712700"/>
            <a:ext cx="675105" cy="716280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像"/>
          <p:cNvSpPr/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标题文本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22" name="正文级别 1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文本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像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标题文本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标题文本</a:t>
            </a:r>
          </a:p>
        </p:txBody>
      </p:sp>
      <p:sp>
        <p:nvSpPr>
          <p:cNvPr id="40" name="正文级别 1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正文级别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67" name="正文级别 1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正文级别 1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图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图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图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Relationship Id="rId4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7" Type="http://schemas.openxmlformats.org/officeDocument/2006/relationships/image" Target="../media/image12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6" Type="http://schemas.openxmlformats.org/officeDocument/2006/relationships/image" Target="../media/image24.jpeg"/><Relationship Id="rId7" Type="http://schemas.openxmlformats.org/officeDocument/2006/relationships/image" Target="../media/image25.jpeg"/><Relationship Id="rId8" Type="http://schemas.openxmlformats.org/officeDocument/2006/relationships/image" Target="../media/image26.jpeg"/><Relationship Id="rId9" Type="http://schemas.openxmlformats.org/officeDocument/2006/relationships/image" Target="../media/image27.jpe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jpeg"/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jpeg"/><Relationship Id="rId6" Type="http://schemas.openxmlformats.org/officeDocument/2006/relationships/image" Target="../media/image32.jpeg"/><Relationship Id="rId7" Type="http://schemas.openxmlformats.org/officeDocument/2006/relationships/image" Target="../media/image33.jpeg"/><Relationship Id="rId8" Type="http://schemas.openxmlformats.org/officeDocument/2006/relationships/image" Target="../media/image34.jpeg"/><Relationship Id="rId9" Type="http://schemas.openxmlformats.org/officeDocument/2006/relationships/image" Target="../media/image35.jpe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5" Type="http://schemas.openxmlformats.org/officeDocument/2006/relationships/image" Target="../media/image4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4.jpeg"/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5" Type="http://schemas.openxmlformats.org/officeDocument/2006/relationships/image" Target="../media/image47.jpeg"/><Relationship Id="rId6" Type="http://schemas.openxmlformats.org/officeDocument/2006/relationships/image" Target="../media/image48.jpeg"/><Relationship Id="rId7" Type="http://schemas.openxmlformats.org/officeDocument/2006/relationships/image" Target="../media/image49.jpeg"/><Relationship Id="rId8" Type="http://schemas.openxmlformats.org/officeDocument/2006/relationships/image" Target="../media/image50.jpe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1.jpeg"/><Relationship Id="rId3" Type="http://schemas.openxmlformats.org/officeDocument/2006/relationships/image" Target="../media/image52.jpeg"/><Relationship Id="rId4" Type="http://schemas.openxmlformats.org/officeDocument/2006/relationships/image" Target="../media/image53.jpe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4.jpeg"/><Relationship Id="rId3" Type="http://schemas.openxmlformats.org/officeDocument/2006/relationships/hyperlink" Target="mailto:hejuzixun@hejuzixun.com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5c3fd7790b150.png" descr="5c3fd7790b150.png"/>
          <p:cNvPicPr>
            <a:picLocks noChangeAspect="1"/>
          </p:cNvPicPr>
          <p:nvPr/>
        </p:nvPicPr>
        <p:blipFill>
          <a:blip r:embed="rId2">
            <a:extLst/>
          </a:blip>
          <a:srcRect l="0" t="3518" r="0" b="3518"/>
          <a:stretch>
            <a:fillRect/>
          </a:stretch>
        </p:blipFill>
        <p:spPr>
          <a:xfrm>
            <a:off x="187" y="6235"/>
            <a:ext cx="24383626" cy="13703437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矩形"/>
          <p:cNvSpPr/>
          <p:nvPr/>
        </p:nvSpPr>
        <p:spPr>
          <a:xfrm>
            <a:off x="0" y="4563350"/>
            <a:ext cx="24384001" cy="45893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30" name="u=3098922650,229974370&amp;fm=72.jpeg" descr="u=3098922650,229974370&amp;fm=72.jpeg"/>
          <p:cNvPicPr>
            <a:picLocks noChangeAspect="1"/>
          </p:cNvPicPr>
          <p:nvPr/>
        </p:nvPicPr>
        <p:blipFill>
          <a:blip r:embed="rId3">
            <a:extLst/>
          </a:blip>
          <a:srcRect l="8825" t="0" r="19491" b="1"/>
          <a:stretch>
            <a:fillRect/>
          </a:stretch>
        </p:blipFill>
        <p:spPr>
          <a:xfrm>
            <a:off x="1659657" y="2721573"/>
            <a:ext cx="7851541" cy="77981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fill="norm" stroke="1" extrusionOk="0">
                <a:moveTo>
                  <a:pt x="8715" y="0"/>
                </a:moveTo>
                <a:cubicBezTo>
                  <a:pt x="6584" y="269"/>
                  <a:pt x="4516" y="1304"/>
                  <a:pt x="2882" y="3111"/>
                </a:cubicBezTo>
                <a:cubicBezTo>
                  <a:pt x="-961" y="7358"/>
                  <a:pt x="-961" y="14243"/>
                  <a:pt x="2882" y="18489"/>
                </a:cubicBezTo>
                <a:cubicBezTo>
                  <a:pt x="4516" y="20296"/>
                  <a:pt x="6584" y="21331"/>
                  <a:pt x="8715" y="21600"/>
                </a:cubicBezTo>
                <a:lnTo>
                  <a:pt x="10964" y="21600"/>
                </a:lnTo>
                <a:cubicBezTo>
                  <a:pt x="13095" y="21331"/>
                  <a:pt x="15162" y="20296"/>
                  <a:pt x="16796" y="18489"/>
                </a:cubicBezTo>
                <a:cubicBezTo>
                  <a:pt x="20639" y="14243"/>
                  <a:pt x="20639" y="7357"/>
                  <a:pt x="16796" y="3111"/>
                </a:cubicBezTo>
                <a:cubicBezTo>
                  <a:pt x="15162" y="1304"/>
                  <a:pt x="13095" y="269"/>
                  <a:pt x="10964" y="0"/>
                </a:cubicBezTo>
                <a:lnTo>
                  <a:pt x="8715" y="0"/>
                </a:lnTo>
                <a:close/>
              </a:path>
            </a:pathLst>
          </a:custGeom>
          <a:ln w="139700">
            <a:solidFill>
              <a:schemeClr val="accent1">
                <a:lumOff val="-13575"/>
              </a:schemeClr>
            </a:solidFill>
            <a:miter lim="400000"/>
          </a:ln>
        </p:spPr>
      </p:pic>
      <p:sp>
        <p:nvSpPr>
          <p:cNvPr id="131" name="“情景化”人才测评产品手册"/>
          <p:cNvSpPr txBox="1"/>
          <p:nvPr/>
        </p:nvSpPr>
        <p:spPr>
          <a:xfrm>
            <a:off x="11703430" y="6235699"/>
            <a:ext cx="9807754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4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“情景化”人才测评产品手册</a:t>
            </a:r>
          </a:p>
        </p:txBody>
      </p:sp>
      <p:sp>
        <p:nvSpPr>
          <p:cNvPr id="132" name="组织能力优化系统解决方案之测评模块"/>
          <p:cNvSpPr txBox="1"/>
          <p:nvPr/>
        </p:nvSpPr>
        <p:spPr>
          <a:xfrm>
            <a:off x="13311657" y="7556500"/>
            <a:ext cx="6591301" cy="63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组织能力优化系统解决方案之测评模块</a:t>
            </a:r>
          </a:p>
        </p:txBody>
      </p:sp>
      <p:sp>
        <p:nvSpPr>
          <p:cNvPr id="133" name="文本框 15"/>
          <p:cNvSpPr txBox="1"/>
          <p:nvPr/>
        </p:nvSpPr>
        <p:spPr>
          <a:xfrm>
            <a:off x="14800738" y="5455927"/>
            <a:ext cx="4314646" cy="7035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86" tIns="34286" rIns="34286" bIns="34286">
            <a:spAutoFit/>
          </a:bodyPr>
          <a:lstStyle>
            <a:lvl1pPr defTabSz="685800">
              <a:defRPr sz="3600">
                <a:solidFill>
                  <a:schemeClr val="accent1">
                    <a:hueOff val="114395"/>
                    <a:lumOff val="-24975"/>
                  </a:schemeClr>
                </a:solidFill>
                <a:latin typeface="方正黑体简体"/>
                <a:ea typeface="方正黑体简体"/>
                <a:cs typeface="方正黑体简体"/>
                <a:sym typeface="方正黑体简体"/>
              </a:defRPr>
            </a:lvl1pPr>
          </a:lstStyle>
          <a:p>
            <a:pPr/>
            <a:r>
              <a:t>职场模拟器原创产品</a:t>
            </a:r>
          </a:p>
        </p:txBody>
      </p:sp>
      <p:pic>
        <p:nvPicPr>
          <p:cNvPr id="134" name="屏幕快照 2020-03-07 20.18.22.png" descr="屏幕快照 2020-03-07 20.18.22.png"/>
          <p:cNvPicPr>
            <a:picLocks noChangeAspect="1"/>
          </p:cNvPicPr>
          <p:nvPr/>
        </p:nvPicPr>
        <p:blipFill>
          <a:blip r:embed="rId4">
            <a:extLst/>
          </a:blip>
          <a:srcRect l="19378" t="5449" r="17802" b="28100"/>
          <a:stretch>
            <a:fillRect/>
          </a:stretch>
        </p:blipFill>
        <p:spPr>
          <a:xfrm>
            <a:off x="14099230" y="5492917"/>
            <a:ext cx="629742" cy="6295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4" fill="norm" stroke="1" extrusionOk="0">
                <a:moveTo>
                  <a:pt x="9839" y="0"/>
                </a:moveTo>
                <a:cubicBezTo>
                  <a:pt x="7321" y="0"/>
                  <a:pt x="4803" y="1001"/>
                  <a:pt x="2882" y="3012"/>
                </a:cubicBezTo>
                <a:cubicBezTo>
                  <a:pt x="-961" y="7034"/>
                  <a:pt x="-961" y="13555"/>
                  <a:pt x="2882" y="17578"/>
                </a:cubicBezTo>
                <a:cubicBezTo>
                  <a:pt x="6724" y="21600"/>
                  <a:pt x="12954" y="21600"/>
                  <a:pt x="16796" y="17578"/>
                </a:cubicBezTo>
                <a:cubicBezTo>
                  <a:pt x="20639" y="13555"/>
                  <a:pt x="20639" y="7034"/>
                  <a:pt x="16796" y="3012"/>
                </a:cubicBezTo>
                <a:cubicBezTo>
                  <a:pt x="14875" y="1001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矩形"/>
          <p:cNvSpPr/>
          <p:nvPr/>
        </p:nvSpPr>
        <p:spPr>
          <a:xfrm>
            <a:off x="3150" y="4761431"/>
            <a:ext cx="24377700" cy="4193139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6" name="第三章"/>
          <p:cNvSpPr/>
          <p:nvPr/>
        </p:nvSpPr>
        <p:spPr>
          <a:xfrm>
            <a:off x="1878251" y="4361109"/>
            <a:ext cx="4993782" cy="4993783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2032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0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第三章</a:t>
            </a:r>
          </a:p>
        </p:txBody>
      </p:sp>
      <p:sp>
        <p:nvSpPr>
          <p:cNvPr id="257" name="“情景化”测评实施流程"/>
          <p:cNvSpPr txBox="1"/>
          <p:nvPr/>
        </p:nvSpPr>
        <p:spPr>
          <a:xfrm>
            <a:off x="7714433" y="5829299"/>
            <a:ext cx="13980923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000">
                <a:solidFill>
                  <a:srgbClr val="FFFFFF"/>
                </a:solidFill>
              </a:defRPr>
            </a:lvl1pPr>
          </a:lstStyle>
          <a:p>
            <a:pPr/>
            <a:r>
              <a:t>“情景化”测评实施流程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0" name="“情景化”测评实施流程"/>
          <p:cNvSpPr txBox="1"/>
          <p:nvPr/>
        </p:nvSpPr>
        <p:spPr>
          <a:xfrm>
            <a:off x="1194682" y="441045"/>
            <a:ext cx="8938515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“情景化”测评实施流程</a:t>
            </a:r>
          </a:p>
        </p:txBody>
      </p:sp>
      <p:sp>
        <p:nvSpPr>
          <p:cNvPr id="261" name="确定人才测评标准"/>
          <p:cNvSpPr/>
          <p:nvPr/>
        </p:nvSpPr>
        <p:spPr>
          <a:xfrm>
            <a:off x="1484786" y="47518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确定人才测评标准</a:t>
            </a:r>
          </a:p>
        </p:txBody>
      </p:sp>
      <p:sp>
        <p:nvSpPr>
          <p:cNvPr id="262" name="线条"/>
          <p:cNvSpPr/>
          <p:nvPr/>
        </p:nvSpPr>
        <p:spPr>
          <a:xfrm>
            <a:off x="2741233" y="6839648"/>
            <a:ext cx="1270001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3" name="建立关键行为模型"/>
          <p:cNvSpPr/>
          <p:nvPr/>
        </p:nvSpPr>
        <p:spPr>
          <a:xfrm>
            <a:off x="3997680" y="47518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建立关键行为模型</a:t>
            </a:r>
          </a:p>
        </p:txBody>
      </p:sp>
      <p:sp>
        <p:nvSpPr>
          <p:cNvPr id="264" name="线条"/>
          <p:cNvSpPr/>
          <p:nvPr/>
        </p:nvSpPr>
        <p:spPr>
          <a:xfrm>
            <a:off x="5244556" y="6839648"/>
            <a:ext cx="800434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5" name="线条"/>
          <p:cNvSpPr/>
          <p:nvPr/>
        </p:nvSpPr>
        <p:spPr>
          <a:xfrm flipV="1">
            <a:off x="6072228" y="4751881"/>
            <a:ext cx="1" cy="4175534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6" name="线条"/>
          <p:cNvSpPr/>
          <p:nvPr/>
        </p:nvSpPr>
        <p:spPr>
          <a:xfrm>
            <a:off x="6110176" y="8904033"/>
            <a:ext cx="800434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7" name="线条"/>
          <p:cNvSpPr/>
          <p:nvPr/>
        </p:nvSpPr>
        <p:spPr>
          <a:xfrm>
            <a:off x="6097476" y="4786566"/>
            <a:ext cx="800434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8" name="使用已有情景工具"/>
          <p:cNvSpPr/>
          <p:nvPr/>
        </p:nvSpPr>
        <p:spPr>
          <a:xfrm>
            <a:off x="6876775" y="3324202"/>
            <a:ext cx="1270001" cy="2975529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使用已有情景工具</a:t>
            </a:r>
          </a:p>
        </p:txBody>
      </p:sp>
      <p:sp>
        <p:nvSpPr>
          <p:cNvPr id="269" name="开发定制情景工具"/>
          <p:cNvSpPr/>
          <p:nvPr/>
        </p:nvSpPr>
        <p:spPr>
          <a:xfrm>
            <a:off x="6876775" y="7416269"/>
            <a:ext cx="1270001" cy="2975529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开发定制情景工具</a:t>
            </a:r>
          </a:p>
        </p:txBody>
      </p:sp>
      <p:sp>
        <p:nvSpPr>
          <p:cNvPr id="270" name="线条"/>
          <p:cNvSpPr/>
          <p:nvPr/>
        </p:nvSpPr>
        <p:spPr>
          <a:xfrm flipV="1">
            <a:off x="8951323" y="4751881"/>
            <a:ext cx="1" cy="4175534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1" name="线条"/>
          <p:cNvSpPr/>
          <p:nvPr/>
        </p:nvSpPr>
        <p:spPr>
          <a:xfrm>
            <a:off x="8133222" y="8904033"/>
            <a:ext cx="800435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2" name="线条"/>
          <p:cNvSpPr/>
          <p:nvPr/>
        </p:nvSpPr>
        <p:spPr>
          <a:xfrm>
            <a:off x="8133222" y="4786566"/>
            <a:ext cx="800435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3" name="线条"/>
          <p:cNvSpPr/>
          <p:nvPr/>
        </p:nvSpPr>
        <p:spPr>
          <a:xfrm>
            <a:off x="8922384" y="6839648"/>
            <a:ext cx="800435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4" name="培养内部测评师团队"/>
          <p:cNvSpPr/>
          <p:nvPr/>
        </p:nvSpPr>
        <p:spPr>
          <a:xfrm>
            <a:off x="9743171" y="47518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培养内部测评师团队</a:t>
            </a:r>
          </a:p>
        </p:txBody>
      </p:sp>
      <p:sp>
        <p:nvSpPr>
          <p:cNvPr id="275" name="线条"/>
          <p:cNvSpPr/>
          <p:nvPr/>
        </p:nvSpPr>
        <p:spPr>
          <a:xfrm>
            <a:off x="10966636" y="6839648"/>
            <a:ext cx="800435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6" name="模拟演练"/>
          <p:cNvSpPr/>
          <p:nvPr/>
        </p:nvSpPr>
        <p:spPr>
          <a:xfrm>
            <a:off x="11760568" y="47518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模拟演练</a:t>
            </a:r>
          </a:p>
        </p:txBody>
      </p:sp>
      <p:sp>
        <p:nvSpPr>
          <p:cNvPr id="277" name="线条"/>
          <p:cNvSpPr/>
          <p:nvPr/>
        </p:nvSpPr>
        <p:spPr>
          <a:xfrm>
            <a:off x="13032936" y="6839648"/>
            <a:ext cx="800434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8" name="实施情景测评"/>
          <p:cNvSpPr/>
          <p:nvPr/>
        </p:nvSpPr>
        <p:spPr>
          <a:xfrm>
            <a:off x="13737933" y="47518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实施情景测评</a:t>
            </a:r>
          </a:p>
        </p:txBody>
      </p:sp>
      <p:sp>
        <p:nvSpPr>
          <p:cNvPr id="279" name="线条"/>
          <p:cNvSpPr/>
          <p:nvPr/>
        </p:nvSpPr>
        <p:spPr>
          <a:xfrm>
            <a:off x="14992119" y="6852348"/>
            <a:ext cx="800434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0" name="数据归纳整理"/>
          <p:cNvSpPr/>
          <p:nvPr/>
        </p:nvSpPr>
        <p:spPr>
          <a:xfrm>
            <a:off x="15715299" y="47645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数据归纳整理</a:t>
            </a:r>
          </a:p>
        </p:txBody>
      </p:sp>
      <p:sp>
        <p:nvSpPr>
          <p:cNvPr id="281" name="线条"/>
          <p:cNvSpPr/>
          <p:nvPr/>
        </p:nvSpPr>
        <p:spPr>
          <a:xfrm>
            <a:off x="16978797" y="6852348"/>
            <a:ext cx="800435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2" name="导出雷达图"/>
          <p:cNvSpPr/>
          <p:nvPr/>
        </p:nvSpPr>
        <p:spPr>
          <a:xfrm>
            <a:off x="17732697" y="47645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导出雷达图</a:t>
            </a:r>
          </a:p>
        </p:txBody>
      </p:sp>
      <p:sp>
        <p:nvSpPr>
          <p:cNvPr id="283" name="线条"/>
          <p:cNvSpPr/>
          <p:nvPr/>
        </p:nvSpPr>
        <p:spPr>
          <a:xfrm>
            <a:off x="18965476" y="6852348"/>
            <a:ext cx="800434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4" name="情景测评复盘"/>
          <p:cNvSpPr/>
          <p:nvPr/>
        </p:nvSpPr>
        <p:spPr>
          <a:xfrm>
            <a:off x="19670030" y="47645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情景测评复盘</a:t>
            </a:r>
          </a:p>
        </p:txBody>
      </p:sp>
      <p:sp>
        <p:nvSpPr>
          <p:cNvPr id="285" name="线条"/>
          <p:cNvSpPr/>
          <p:nvPr/>
        </p:nvSpPr>
        <p:spPr>
          <a:xfrm>
            <a:off x="20924659" y="6852348"/>
            <a:ext cx="800434" cy="1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6" name="测评标准迭代"/>
          <p:cNvSpPr/>
          <p:nvPr/>
        </p:nvSpPr>
        <p:spPr>
          <a:xfrm>
            <a:off x="21629213" y="47645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测评标准迭代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9" name="确定人才测评标准，建立行为要项"/>
          <p:cNvSpPr txBox="1"/>
          <p:nvPr/>
        </p:nvSpPr>
        <p:spPr>
          <a:xfrm>
            <a:off x="1015158" y="441045"/>
            <a:ext cx="13449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确定人才测评标准，建立行为要项</a:t>
            </a:r>
          </a:p>
        </p:txBody>
      </p:sp>
      <p:sp>
        <p:nvSpPr>
          <p:cNvPr id="290" name="级别角色定义"/>
          <p:cNvSpPr/>
          <p:nvPr/>
        </p:nvSpPr>
        <p:spPr>
          <a:xfrm>
            <a:off x="1484786" y="4751882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级别角色定义</a:t>
            </a:r>
          </a:p>
        </p:txBody>
      </p:sp>
      <p:sp>
        <p:nvSpPr>
          <p:cNvPr id="291" name="划分业务行为域和行为模块"/>
          <p:cNvSpPr/>
          <p:nvPr/>
        </p:nvSpPr>
        <p:spPr>
          <a:xfrm>
            <a:off x="5173595" y="4751882"/>
            <a:ext cx="1689422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划分业务行为域和行为模块</a:t>
            </a:r>
          </a:p>
        </p:txBody>
      </p:sp>
      <p:sp>
        <p:nvSpPr>
          <p:cNvPr id="292" name="技能要求和分析"/>
          <p:cNvSpPr/>
          <p:nvPr/>
        </p:nvSpPr>
        <p:spPr>
          <a:xfrm>
            <a:off x="9072115" y="4770233"/>
            <a:ext cx="168942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技能要求和分析</a:t>
            </a:r>
          </a:p>
        </p:txBody>
      </p:sp>
      <p:sp>
        <p:nvSpPr>
          <p:cNvPr id="293" name="知识要求和分析"/>
          <p:cNvSpPr/>
          <p:nvPr/>
        </p:nvSpPr>
        <p:spPr>
          <a:xfrm>
            <a:off x="12970634" y="4751882"/>
            <a:ext cx="168942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知识要求和分析</a:t>
            </a:r>
          </a:p>
        </p:txBody>
      </p:sp>
      <p:sp>
        <p:nvSpPr>
          <p:cNvPr id="294" name="经验和专业成果分析"/>
          <p:cNvSpPr/>
          <p:nvPr/>
        </p:nvSpPr>
        <p:spPr>
          <a:xfrm>
            <a:off x="16869154" y="4770233"/>
            <a:ext cx="1689422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经验和专业成果分析</a:t>
            </a:r>
          </a:p>
        </p:txBody>
      </p:sp>
      <p:sp>
        <p:nvSpPr>
          <p:cNvPr id="295" name="能力素质模型标准文本"/>
          <p:cNvSpPr/>
          <p:nvPr/>
        </p:nvSpPr>
        <p:spPr>
          <a:xfrm>
            <a:off x="20767673" y="4770233"/>
            <a:ext cx="168942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能力素质模型标准文本</a:t>
            </a:r>
          </a:p>
        </p:txBody>
      </p:sp>
      <p:sp>
        <p:nvSpPr>
          <p:cNvPr id="296" name="箭头"/>
          <p:cNvSpPr/>
          <p:nvPr/>
        </p:nvSpPr>
        <p:spPr>
          <a:xfrm>
            <a:off x="3309369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7" name="箭头"/>
          <p:cNvSpPr/>
          <p:nvPr/>
        </p:nvSpPr>
        <p:spPr>
          <a:xfrm>
            <a:off x="7417599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8" name="箭头"/>
          <p:cNvSpPr/>
          <p:nvPr/>
        </p:nvSpPr>
        <p:spPr>
          <a:xfrm>
            <a:off x="11525828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9" name="箭头"/>
          <p:cNvSpPr/>
          <p:nvPr/>
        </p:nvSpPr>
        <p:spPr>
          <a:xfrm>
            <a:off x="15109783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0" name="箭头"/>
          <p:cNvSpPr/>
          <p:nvPr/>
        </p:nvSpPr>
        <p:spPr>
          <a:xfrm>
            <a:off x="19008301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1" name="业务分析…"/>
          <p:cNvSpPr/>
          <p:nvPr/>
        </p:nvSpPr>
        <p:spPr>
          <a:xfrm>
            <a:off x="4229759" y="2953283"/>
            <a:ext cx="3577094" cy="1973489"/>
          </a:xfrm>
          <a:prstGeom prst="ellipse">
            <a:avLst/>
          </a:prstGeom>
          <a:solidFill>
            <a:srgbClr val="FFFFFF"/>
          </a:solidFill>
          <a:ln w="762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业务分析</a:t>
            </a:r>
          </a:p>
          <a:p>
            <a:pPr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行为要项</a:t>
            </a:r>
          </a:p>
        </p:txBody>
      </p:sp>
      <p:sp>
        <p:nvSpPr>
          <p:cNvPr id="302" name="技能要项"/>
          <p:cNvSpPr/>
          <p:nvPr/>
        </p:nvSpPr>
        <p:spPr>
          <a:xfrm>
            <a:off x="8128279" y="2953283"/>
            <a:ext cx="3577094" cy="1973489"/>
          </a:xfrm>
          <a:prstGeom prst="ellipse">
            <a:avLst/>
          </a:prstGeom>
          <a:solidFill>
            <a:srgbClr val="FFFFFF"/>
          </a:solidFill>
          <a:ln w="762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技能要项</a:t>
            </a:r>
          </a:p>
        </p:txBody>
      </p:sp>
      <p:sp>
        <p:nvSpPr>
          <p:cNvPr id="303" name="知识要求"/>
          <p:cNvSpPr/>
          <p:nvPr/>
        </p:nvSpPr>
        <p:spPr>
          <a:xfrm>
            <a:off x="12026798" y="2953283"/>
            <a:ext cx="3577094" cy="1973489"/>
          </a:xfrm>
          <a:prstGeom prst="ellipse">
            <a:avLst/>
          </a:prstGeom>
          <a:solidFill>
            <a:srgbClr val="FFFFFF"/>
          </a:solidFill>
          <a:ln w="762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知识要求</a:t>
            </a:r>
          </a:p>
        </p:txBody>
      </p:sp>
      <p:sp>
        <p:nvSpPr>
          <p:cNvPr id="304" name="经验要求"/>
          <p:cNvSpPr/>
          <p:nvPr/>
        </p:nvSpPr>
        <p:spPr>
          <a:xfrm>
            <a:off x="15925317" y="2953283"/>
            <a:ext cx="3577095" cy="1973489"/>
          </a:xfrm>
          <a:prstGeom prst="ellipse">
            <a:avLst/>
          </a:prstGeom>
          <a:solidFill>
            <a:srgbClr val="FFFFFF"/>
          </a:solidFill>
          <a:ln w="762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经验要求</a:t>
            </a:r>
          </a:p>
        </p:txBody>
      </p:sp>
      <p:sp>
        <p:nvSpPr>
          <p:cNvPr id="305" name="主要职责"/>
          <p:cNvSpPr/>
          <p:nvPr/>
        </p:nvSpPr>
        <p:spPr>
          <a:xfrm>
            <a:off x="4229759" y="8789228"/>
            <a:ext cx="3577094" cy="1973489"/>
          </a:xfrm>
          <a:prstGeom prst="ellipse">
            <a:avLst/>
          </a:prstGeom>
          <a:solidFill>
            <a:srgbClr val="FFFFFF"/>
          </a:solidFill>
          <a:ln w="762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主要职责</a:t>
            </a:r>
          </a:p>
        </p:txBody>
      </p:sp>
      <p:sp>
        <p:nvSpPr>
          <p:cNvPr id="306" name="技能标准"/>
          <p:cNvSpPr/>
          <p:nvPr/>
        </p:nvSpPr>
        <p:spPr>
          <a:xfrm>
            <a:off x="8128279" y="8789228"/>
            <a:ext cx="3577094" cy="1973489"/>
          </a:xfrm>
          <a:prstGeom prst="ellipse">
            <a:avLst/>
          </a:prstGeom>
          <a:solidFill>
            <a:srgbClr val="FFFFFF"/>
          </a:solidFill>
          <a:ln w="762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技能标准</a:t>
            </a:r>
          </a:p>
        </p:txBody>
      </p:sp>
      <p:sp>
        <p:nvSpPr>
          <p:cNvPr id="307" name="知识标准"/>
          <p:cNvSpPr/>
          <p:nvPr/>
        </p:nvSpPr>
        <p:spPr>
          <a:xfrm>
            <a:off x="12026798" y="8789228"/>
            <a:ext cx="3577094" cy="1973489"/>
          </a:xfrm>
          <a:prstGeom prst="ellipse">
            <a:avLst/>
          </a:prstGeom>
          <a:solidFill>
            <a:srgbClr val="FFFFFF"/>
          </a:solidFill>
          <a:ln w="762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知识标准</a:t>
            </a:r>
          </a:p>
        </p:txBody>
      </p:sp>
      <p:sp>
        <p:nvSpPr>
          <p:cNvPr id="308" name="专业成果"/>
          <p:cNvSpPr/>
          <p:nvPr/>
        </p:nvSpPr>
        <p:spPr>
          <a:xfrm>
            <a:off x="15925317" y="8789228"/>
            <a:ext cx="3577095" cy="1973489"/>
          </a:xfrm>
          <a:prstGeom prst="ellipse">
            <a:avLst/>
          </a:prstGeom>
          <a:solidFill>
            <a:srgbClr val="FFFFFF"/>
          </a:solidFill>
          <a:ln w="762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专业成果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1" name="定制情景化测评工具"/>
          <p:cNvSpPr txBox="1"/>
          <p:nvPr/>
        </p:nvSpPr>
        <p:spPr>
          <a:xfrm>
            <a:off x="1114635" y="441045"/>
            <a:ext cx="8115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定制情景化测评工具</a:t>
            </a:r>
          </a:p>
        </p:txBody>
      </p:sp>
      <p:sp>
        <p:nvSpPr>
          <p:cNvPr id="312" name="设定情景逻辑"/>
          <p:cNvSpPr/>
          <p:nvPr/>
        </p:nvSpPr>
        <p:spPr>
          <a:xfrm>
            <a:off x="3664632" y="4761057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设定情景逻辑</a:t>
            </a:r>
          </a:p>
        </p:txBody>
      </p:sp>
      <p:sp>
        <p:nvSpPr>
          <p:cNvPr id="313" name="确定测评要点"/>
          <p:cNvSpPr/>
          <p:nvPr/>
        </p:nvSpPr>
        <p:spPr>
          <a:xfrm>
            <a:off x="6295421" y="4779409"/>
            <a:ext cx="1270001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确定测评要点</a:t>
            </a:r>
          </a:p>
        </p:txBody>
      </p:sp>
      <p:sp>
        <p:nvSpPr>
          <p:cNvPr id="314" name="预设行为要项"/>
          <p:cNvSpPr/>
          <p:nvPr/>
        </p:nvSpPr>
        <p:spPr>
          <a:xfrm>
            <a:off x="8926210" y="4779408"/>
            <a:ext cx="1270001" cy="4175535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预设行为要项</a:t>
            </a:r>
          </a:p>
        </p:txBody>
      </p:sp>
      <p:sp>
        <p:nvSpPr>
          <p:cNvPr id="315" name="明确测评指标"/>
          <p:cNvSpPr/>
          <p:nvPr/>
        </p:nvSpPr>
        <p:spPr>
          <a:xfrm>
            <a:off x="11557000" y="4761057"/>
            <a:ext cx="1270000" cy="4175534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明确测评指标</a:t>
            </a:r>
          </a:p>
        </p:txBody>
      </p:sp>
      <p:sp>
        <p:nvSpPr>
          <p:cNvPr id="316" name="设计测评问卷"/>
          <p:cNvSpPr/>
          <p:nvPr/>
        </p:nvSpPr>
        <p:spPr>
          <a:xfrm>
            <a:off x="14187789" y="4779408"/>
            <a:ext cx="1270001" cy="4175535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设计测评问卷</a:t>
            </a:r>
          </a:p>
        </p:txBody>
      </p:sp>
      <p:sp>
        <p:nvSpPr>
          <p:cNvPr id="317" name="模拟演练"/>
          <p:cNvSpPr/>
          <p:nvPr/>
        </p:nvSpPr>
        <p:spPr>
          <a:xfrm>
            <a:off x="16818578" y="4779408"/>
            <a:ext cx="1270001" cy="4175535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模拟演练</a:t>
            </a:r>
          </a:p>
        </p:txBody>
      </p:sp>
      <p:sp>
        <p:nvSpPr>
          <p:cNvPr id="318" name="复盘总结"/>
          <p:cNvSpPr/>
          <p:nvPr/>
        </p:nvSpPr>
        <p:spPr>
          <a:xfrm>
            <a:off x="19449367" y="4779408"/>
            <a:ext cx="1270001" cy="4175535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复盘总结</a:t>
            </a:r>
          </a:p>
        </p:txBody>
      </p:sp>
      <p:sp>
        <p:nvSpPr>
          <p:cNvPr id="319" name="箭头"/>
          <p:cNvSpPr/>
          <p:nvPr/>
        </p:nvSpPr>
        <p:spPr>
          <a:xfrm>
            <a:off x="5002841" y="6232175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0" name="箭头"/>
          <p:cNvSpPr/>
          <p:nvPr/>
        </p:nvSpPr>
        <p:spPr>
          <a:xfrm>
            <a:off x="7590994" y="6232175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1" name="箭头"/>
          <p:cNvSpPr/>
          <p:nvPr/>
        </p:nvSpPr>
        <p:spPr>
          <a:xfrm>
            <a:off x="10221783" y="6232175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2" name="箭头"/>
          <p:cNvSpPr/>
          <p:nvPr/>
        </p:nvSpPr>
        <p:spPr>
          <a:xfrm>
            <a:off x="12852572" y="6213824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3" name="箭头"/>
          <p:cNvSpPr/>
          <p:nvPr/>
        </p:nvSpPr>
        <p:spPr>
          <a:xfrm>
            <a:off x="15483361" y="6232175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4" name="箭头"/>
          <p:cNvSpPr/>
          <p:nvPr/>
        </p:nvSpPr>
        <p:spPr>
          <a:xfrm>
            <a:off x="18114151" y="6232175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矩形"/>
          <p:cNvSpPr/>
          <p:nvPr/>
        </p:nvSpPr>
        <p:spPr>
          <a:xfrm>
            <a:off x="3150" y="4761431"/>
            <a:ext cx="24377700" cy="4193139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7" name="第四章"/>
          <p:cNvSpPr/>
          <p:nvPr/>
        </p:nvSpPr>
        <p:spPr>
          <a:xfrm>
            <a:off x="1878251" y="4361109"/>
            <a:ext cx="4993782" cy="4993783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2032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0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第四章</a:t>
            </a:r>
          </a:p>
        </p:txBody>
      </p:sp>
      <p:sp>
        <p:nvSpPr>
          <p:cNvPr id="328" name="测评工具"/>
          <p:cNvSpPr txBox="1"/>
          <p:nvPr/>
        </p:nvSpPr>
        <p:spPr>
          <a:xfrm>
            <a:off x="7729321" y="5829299"/>
            <a:ext cx="5702301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000">
                <a:solidFill>
                  <a:srgbClr val="FFFFFF"/>
                </a:solidFill>
              </a:defRPr>
            </a:lvl1pPr>
          </a:lstStyle>
          <a:p>
            <a:pPr/>
            <a:r>
              <a:t>测评工具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1" name="七巧板"/>
          <p:cNvSpPr txBox="1"/>
          <p:nvPr/>
        </p:nvSpPr>
        <p:spPr>
          <a:xfrm>
            <a:off x="1459940" y="441045"/>
            <a:ext cx="2781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七巧板</a:t>
            </a:r>
          </a:p>
        </p:txBody>
      </p:sp>
      <p:pic>
        <p:nvPicPr>
          <p:cNvPr id="332" name="IMG_2937.jpeg" descr="IMG_2937.jpeg"/>
          <p:cNvPicPr>
            <a:picLocks noChangeAspect="1"/>
          </p:cNvPicPr>
          <p:nvPr/>
        </p:nvPicPr>
        <p:blipFill>
          <a:blip r:embed="rId2">
            <a:extLst/>
          </a:blip>
          <a:srcRect l="461" t="0" r="0" b="1608"/>
          <a:stretch>
            <a:fillRect/>
          </a:stretch>
        </p:blipFill>
        <p:spPr>
          <a:xfrm>
            <a:off x="5447307" y="2063396"/>
            <a:ext cx="13489286" cy="10000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474" y="0"/>
                </a:moveTo>
                <a:cubicBezTo>
                  <a:pt x="2454" y="0"/>
                  <a:pt x="1843" y="0"/>
                  <a:pt x="1435" y="230"/>
                </a:cubicBezTo>
                <a:cubicBezTo>
                  <a:pt x="847" y="518"/>
                  <a:pt x="384" y="1143"/>
                  <a:pt x="170" y="1936"/>
                </a:cubicBezTo>
                <a:cubicBezTo>
                  <a:pt x="0" y="2486"/>
                  <a:pt x="0" y="3310"/>
                  <a:pt x="0" y="4686"/>
                </a:cubicBezTo>
                <a:lnTo>
                  <a:pt x="0" y="16914"/>
                </a:lnTo>
                <a:cubicBezTo>
                  <a:pt x="0" y="18289"/>
                  <a:pt x="0" y="19114"/>
                  <a:pt x="170" y="19664"/>
                </a:cubicBezTo>
                <a:cubicBezTo>
                  <a:pt x="384" y="20456"/>
                  <a:pt x="847" y="21082"/>
                  <a:pt x="1435" y="21370"/>
                </a:cubicBezTo>
                <a:cubicBezTo>
                  <a:pt x="1843" y="21600"/>
                  <a:pt x="2454" y="21600"/>
                  <a:pt x="3474" y="21600"/>
                </a:cubicBezTo>
                <a:lnTo>
                  <a:pt x="18126" y="21600"/>
                </a:lnTo>
                <a:cubicBezTo>
                  <a:pt x="19145" y="21600"/>
                  <a:pt x="19757" y="21600"/>
                  <a:pt x="20165" y="21370"/>
                </a:cubicBezTo>
                <a:cubicBezTo>
                  <a:pt x="20753" y="21082"/>
                  <a:pt x="21216" y="20456"/>
                  <a:pt x="21430" y="19664"/>
                </a:cubicBezTo>
                <a:cubicBezTo>
                  <a:pt x="21600" y="19114"/>
                  <a:pt x="21600" y="18289"/>
                  <a:pt x="21600" y="16914"/>
                </a:cubicBezTo>
                <a:lnTo>
                  <a:pt x="21600" y="4686"/>
                </a:lnTo>
                <a:cubicBezTo>
                  <a:pt x="21600" y="3310"/>
                  <a:pt x="21600" y="2486"/>
                  <a:pt x="21430" y="1936"/>
                </a:cubicBezTo>
                <a:cubicBezTo>
                  <a:pt x="21216" y="1143"/>
                  <a:pt x="20753" y="518"/>
                  <a:pt x="20165" y="230"/>
                </a:cubicBezTo>
                <a:cubicBezTo>
                  <a:pt x="19757" y="0"/>
                  <a:pt x="19145" y="0"/>
                  <a:pt x="18126" y="0"/>
                </a:cubicBezTo>
                <a:lnTo>
                  <a:pt x="3474" y="0"/>
                </a:lnTo>
                <a:close/>
              </a:path>
            </a:pathLst>
          </a:cu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椭圆形"/>
          <p:cNvSpPr/>
          <p:nvPr/>
        </p:nvSpPr>
        <p:spPr>
          <a:xfrm>
            <a:off x="4855992" y="9672687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5" name="椭圆形"/>
          <p:cNvSpPr/>
          <p:nvPr/>
        </p:nvSpPr>
        <p:spPr>
          <a:xfrm>
            <a:off x="4855992" y="8816839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6" name="椭圆形"/>
          <p:cNvSpPr/>
          <p:nvPr/>
        </p:nvSpPr>
        <p:spPr>
          <a:xfrm>
            <a:off x="4042665" y="8345696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7" name="椭圆形"/>
          <p:cNvSpPr/>
          <p:nvPr/>
        </p:nvSpPr>
        <p:spPr>
          <a:xfrm>
            <a:off x="3293851" y="8816839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8" name="椭圆形"/>
          <p:cNvSpPr/>
          <p:nvPr/>
        </p:nvSpPr>
        <p:spPr>
          <a:xfrm>
            <a:off x="3293851" y="9672687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9" name="椭圆形"/>
          <p:cNvSpPr/>
          <p:nvPr/>
        </p:nvSpPr>
        <p:spPr>
          <a:xfrm>
            <a:off x="4042665" y="9875644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0" name="椭圆形"/>
          <p:cNvSpPr/>
          <p:nvPr/>
        </p:nvSpPr>
        <p:spPr>
          <a:xfrm>
            <a:off x="7134690" y="8109132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1" name="椭圆形"/>
          <p:cNvSpPr/>
          <p:nvPr/>
        </p:nvSpPr>
        <p:spPr>
          <a:xfrm>
            <a:off x="7134690" y="7253284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2" name="椭圆形"/>
          <p:cNvSpPr/>
          <p:nvPr/>
        </p:nvSpPr>
        <p:spPr>
          <a:xfrm>
            <a:off x="6321363" y="6782141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3" name="椭圆形"/>
          <p:cNvSpPr/>
          <p:nvPr/>
        </p:nvSpPr>
        <p:spPr>
          <a:xfrm>
            <a:off x="5572549" y="7253284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4" name="椭圆形"/>
          <p:cNvSpPr/>
          <p:nvPr/>
        </p:nvSpPr>
        <p:spPr>
          <a:xfrm>
            <a:off x="5572549" y="8109132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5" name="椭圆形"/>
          <p:cNvSpPr/>
          <p:nvPr/>
        </p:nvSpPr>
        <p:spPr>
          <a:xfrm>
            <a:off x="6321363" y="8312089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6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7" name="项目介绍"/>
          <p:cNvSpPr txBox="1"/>
          <p:nvPr/>
        </p:nvSpPr>
        <p:spPr>
          <a:xfrm>
            <a:off x="1015440" y="441045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项目介绍</a:t>
            </a:r>
          </a:p>
        </p:txBody>
      </p:sp>
      <p:sp>
        <p:nvSpPr>
          <p:cNvPr id="348" name="领导组"/>
          <p:cNvSpPr/>
          <p:nvPr/>
        </p:nvSpPr>
        <p:spPr>
          <a:xfrm>
            <a:off x="3498702" y="5943648"/>
            <a:ext cx="1820294" cy="1223589"/>
          </a:xfrm>
          <a:prstGeom prst="roundRect">
            <a:avLst>
              <a:gd name="adj" fmla="val 24787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领导组</a:t>
            </a:r>
          </a:p>
        </p:txBody>
      </p:sp>
      <p:sp>
        <p:nvSpPr>
          <p:cNvPr id="349" name="任务组1"/>
          <p:cNvSpPr/>
          <p:nvPr/>
        </p:nvSpPr>
        <p:spPr>
          <a:xfrm>
            <a:off x="6020291" y="4583456"/>
            <a:ext cx="1270001" cy="127000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2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任务组1</a:t>
            </a:r>
          </a:p>
        </p:txBody>
      </p:sp>
      <p:sp>
        <p:nvSpPr>
          <p:cNvPr id="350" name="任务组2"/>
          <p:cNvSpPr/>
          <p:nvPr/>
        </p:nvSpPr>
        <p:spPr>
          <a:xfrm>
            <a:off x="6020291" y="7360320"/>
            <a:ext cx="1270001" cy="127000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2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任务组2</a:t>
            </a:r>
          </a:p>
        </p:txBody>
      </p:sp>
      <p:sp>
        <p:nvSpPr>
          <p:cNvPr id="351" name="任务组5"/>
          <p:cNvSpPr/>
          <p:nvPr/>
        </p:nvSpPr>
        <p:spPr>
          <a:xfrm>
            <a:off x="1226334" y="4583456"/>
            <a:ext cx="1270001" cy="127000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2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任务组5</a:t>
            </a:r>
          </a:p>
        </p:txBody>
      </p:sp>
      <p:sp>
        <p:nvSpPr>
          <p:cNvPr id="352" name="任务组4"/>
          <p:cNvSpPr/>
          <p:nvPr/>
        </p:nvSpPr>
        <p:spPr>
          <a:xfrm>
            <a:off x="1226334" y="7112000"/>
            <a:ext cx="1270001" cy="1270000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2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任务组4</a:t>
            </a:r>
          </a:p>
        </p:txBody>
      </p:sp>
      <p:sp>
        <p:nvSpPr>
          <p:cNvPr id="353" name="任务组6"/>
          <p:cNvSpPr/>
          <p:nvPr/>
        </p:nvSpPr>
        <p:spPr>
          <a:xfrm>
            <a:off x="3744159" y="3115821"/>
            <a:ext cx="1270001" cy="127000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2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任务组6</a:t>
            </a:r>
          </a:p>
        </p:txBody>
      </p:sp>
      <p:sp>
        <p:nvSpPr>
          <p:cNvPr id="354" name="任务组3"/>
          <p:cNvSpPr/>
          <p:nvPr/>
        </p:nvSpPr>
        <p:spPr>
          <a:xfrm>
            <a:off x="3757721" y="8847675"/>
            <a:ext cx="1270001" cy="127000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2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任务组3</a:t>
            </a:r>
          </a:p>
        </p:txBody>
      </p:sp>
      <p:sp>
        <p:nvSpPr>
          <p:cNvPr id="355" name="椭圆形"/>
          <p:cNvSpPr/>
          <p:nvPr/>
        </p:nvSpPr>
        <p:spPr>
          <a:xfrm>
            <a:off x="7166947" y="5379096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6" name="椭圆形"/>
          <p:cNvSpPr/>
          <p:nvPr/>
        </p:nvSpPr>
        <p:spPr>
          <a:xfrm>
            <a:off x="7166947" y="4523247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7" name="椭圆形"/>
          <p:cNvSpPr/>
          <p:nvPr/>
        </p:nvSpPr>
        <p:spPr>
          <a:xfrm>
            <a:off x="6353620" y="4052104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8" name="椭圆形"/>
          <p:cNvSpPr/>
          <p:nvPr/>
        </p:nvSpPr>
        <p:spPr>
          <a:xfrm>
            <a:off x="5604806" y="4523247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9" name="椭圆形"/>
          <p:cNvSpPr/>
          <p:nvPr/>
        </p:nvSpPr>
        <p:spPr>
          <a:xfrm>
            <a:off x="5604806" y="5379096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0" name="椭圆形"/>
          <p:cNvSpPr/>
          <p:nvPr/>
        </p:nvSpPr>
        <p:spPr>
          <a:xfrm>
            <a:off x="6353620" y="5582052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1" name="椭圆形"/>
          <p:cNvSpPr/>
          <p:nvPr/>
        </p:nvSpPr>
        <p:spPr>
          <a:xfrm>
            <a:off x="2340734" y="7975112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2" name="椭圆形"/>
          <p:cNvSpPr/>
          <p:nvPr/>
        </p:nvSpPr>
        <p:spPr>
          <a:xfrm>
            <a:off x="2340734" y="7119263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3" name="椭圆形"/>
          <p:cNvSpPr/>
          <p:nvPr/>
        </p:nvSpPr>
        <p:spPr>
          <a:xfrm>
            <a:off x="1527407" y="6648121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4" name="椭圆形"/>
          <p:cNvSpPr/>
          <p:nvPr/>
        </p:nvSpPr>
        <p:spPr>
          <a:xfrm>
            <a:off x="778593" y="7119263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5" name="椭圆形"/>
          <p:cNvSpPr/>
          <p:nvPr/>
        </p:nvSpPr>
        <p:spPr>
          <a:xfrm>
            <a:off x="778593" y="7975112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6" name="椭圆形"/>
          <p:cNvSpPr/>
          <p:nvPr/>
        </p:nvSpPr>
        <p:spPr>
          <a:xfrm>
            <a:off x="1527407" y="8178069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7" name="椭圆形"/>
          <p:cNvSpPr/>
          <p:nvPr/>
        </p:nvSpPr>
        <p:spPr>
          <a:xfrm>
            <a:off x="2308477" y="5446569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8" name="椭圆形"/>
          <p:cNvSpPr/>
          <p:nvPr/>
        </p:nvSpPr>
        <p:spPr>
          <a:xfrm>
            <a:off x="2308477" y="4590720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9" name="椭圆形"/>
          <p:cNvSpPr/>
          <p:nvPr/>
        </p:nvSpPr>
        <p:spPr>
          <a:xfrm>
            <a:off x="1495150" y="4119578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0" name="椭圆形"/>
          <p:cNvSpPr/>
          <p:nvPr/>
        </p:nvSpPr>
        <p:spPr>
          <a:xfrm>
            <a:off x="746337" y="4590720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1" name="椭圆形"/>
          <p:cNvSpPr/>
          <p:nvPr/>
        </p:nvSpPr>
        <p:spPr>
          <a:xfrm>
            <a:off x="746337" y="5446569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2" name="椭圆形"/>
          <p:cNvSpPr/>
          <p:nvPr/>
        </p:nvSpPr>
        <p:spPr>
          <a:xfrm>
            <a:off x="1495150" y="5649525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3" name="椭圆形"/>
          <p:cNvSpPr/>
          <p:nvPr/>
        </p:nvSpPr>
        <p:spPr>
          <a:xfrm>
            <a:off x="4858559" y="3894421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4" name="椭圆形"/>
          <p:cNvSpPr/>
          <p:nvPr/>
        </p:nvSpPr>
        <p:spPr>
          <a:xfrm>
            <a:off x="4858559" y="3038573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5" name="椭圆形"/>
          <p:cNvSpPr/>
          <p:nvPr/>
        </p:nvSpPr>
        <p:spPr>
          <a:xfrm>
            <a:off x="4045232" y="2567430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6" name="椭圆形"/>
          <p:cNvSpPr/>
          <p:nvPr/>
        </p:nvSpPr>
        <p:spPr>
          <a:xfrm>
            <a:off x="3296418" y="3038573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7" name="椭圆形"/>
          <p:cNvSpPr/>
          <p:nvPr/>
        </p:nvSpPr>
        <p:spPr>
          <a:xfrm>
            <a:off x="3296418" y="3894421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8" name="椭圆形"/>
          <p:cNvSpPr/>
          <p:nvPr/>
        </p:nvSpPr>
        <p:spPr>
          <a:xfrm>
            <a:off x="4045232" y="4097378"/>
            <a:ext cx="603343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9" name="椭圆形"/>
          <p:cNvSpPr/>
          <p:nvPr/>
        </p:nvSpPr>
        <p:spPr>
          <a:xfrm>
            <a:off x="4823736" y="6783554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0" name="椭圆形"/>
          <p:cNvSpPr/>
          <p:nvPr/>
        </p:nvSpPr>
        <p:spPr>
          <a:xfrm>
            <a:off x="4823736" y="5927706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1" name="椭圆形"/>
          <p:cNvSpPr/>
          <p:nvPr/>
        </p:nvSpPr>
        <p:spPr>
          <a:xfrm>
            <a:off x="4010409" y="5456563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2" name="椭圆形"/>
          <p:cNvSpPr/>
          <p:nvPr/>
        </p:nvSpPr>
        <p:spPr>
          <a:xfrm>
            <a:off x="3261595" y="5927706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3" name="椭圆形"/>
          <p:cNvSpPr/>
          <p:nvPr/>
        </p:nvSpPr>
        <p:spPr>
          <a:xfrm>
            <a:off x="3261595" y="6783554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4" name="椭圆形"/>
          <p:cNvSpPr/>
          <p:nvPr/>
        </p:nvSpPr>
        <p:spPr>
          <a:xfrm>
            <a:off x="4010409" y="6986511"/>
            <a:ext cx="603342" cy="667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5" name="名称：七巧板"/>
          <p:cNvSpPr txBox="1"/>
          <p:nvPr/>
        </p:nvSpPr>
        <p:spPr>
          <a:xfrm>
            <a:off x="9250017" y="2087065"/>
            <a:ext cx="3924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名称：七巧板</a:t>
            </a:r>
          </a:p>
        </p:txBody>
      </p:sp>
      <p:sp>
        <p:nvSpPr>
          <p:cNvPr id="386" name="时间：60分钟"/>
          <p:cNvSpPr txBox="1"/>
          <p:nvPr/>
        </p:nvSpPr>
        <p:spPr>
          <a:xfrm>
            <a:off x="9250017" y="3055329"/>
            <a:ext cx="399542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时间：60分钟</a:t>
            </a:r>
          </a:p>
        </p:txBody>
      </p:sp>
      <p:sp>
        <p:nvSpPr>
          <p:cNvPr id="387" name="人数：可同时开展200人"/>
          <p:cNvSpPr txBox="1"/>
          <p:nvPr/>
        </p:nvSpPr>
        <p:spPr>
          <a:xfrm>
            <a:off x="9216547" y="3958182"/>
            <a:ext cx="688848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人数：可同时开展200人</a:t>
            </a:r>
          </a:p>
        </p:txBody>
      </p:sp>
      <p:sp>
        <p:nvSpPr>
          <p:cNvPr id="388" name="分组：每50人随机分为7个小组"/>
          <p:cNvSpPr txBox="1"/>
          <p:nvPr/>
        </p:nvSpPr>
        <p:spPr>
          <a:xfrm>
            <a:off x="9250017" y="5005631"/>
            <a:ext cx="879348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分组：每50人随机分为7个小组</a:t>
            </a:r>
          </a:p>
        </p:txBody>
      </p:sp>
      <p:sp>
        <p:nvSpPr>
          <p:cNvPr id="389" name="评分：满分1046分，常规得分500～800分"/>
          <p:cNvSpPr txBox="1"/>
          <p:nvPr/>
        </p:nvSpPr>
        <p:spPr>
          <a:xfrm>
            <a:off x="9250016" y="6053080"/>
            <a:ext cx="118999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评分：满分1046分，常规得分500～800分</a:t>
            </a:r>
          </a:p>
        </p:txBody>
      </p:sp>
      <p:sp>
        <p:nvSpPr>
          <p:cNvPr id="390" name="测评指标：…"/>
          <p:cNvSpPr txBox="1"/>
          <p:nvPr/>
        </p:nvSpPr>
        <p:spPr>
          <a:xfrm>
            <a:off x="9250017" y="6955934"/>
            <a:ext cx="7452361" cy="6416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测评指标：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1、任务解读能力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2、团队协调沟通能力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3、问题的分析与解决能力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4、团队资源获取能力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5、大局观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6、执行能力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93" name="操作流程"/>
          <p:cNvSpPr txBox="1"/>
          <p:nvPr/>
        </p:nvSpPr>
        <p:spPr>
          <a:xfrm>
            <a:off x="1015440" y="441045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操作流程</a:t>
            </a:r>
          </a:p>
        </p:txBody>
      </p:sp>
      <p:graphicFrame>
        <p:nvGraphicFramePr>
          <p:cNvPr id="394" name="表格"/>
          <p:cNvGraphicFramePr/>
          <p:nvPr/>
        </p:nvGraphicFramePr>
        <p:xfrm>
          <a:off x="2124511" y="3098800"/>
          <a:ext cx="21206366" cy="92964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4373101"/>
                <a:gridCol w="16833262"/>
              </a:tblGrid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时间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0～5分钟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入场分小组，讲解规则：“不能挪动位置”“手对手传递”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5～10分钟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各小组选出小组长，领取道具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10～50分钟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完成项目体验，统计各组积分及总分，观察员根据观察表格记录表现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50～60分钟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回收道具，离场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97" name="观察表格（例）"/>
          <p:cNvSpPr txBox="1"/>
          <p:nvPr/>
        </p:nvSpPr>
        <p:spPr>
          <a:xfrm>
            <a:off x="1018076" y="441045"/>
            <a:ext cx="6337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观察表格（例）</a:t>
            </a:r>
          </a:p>
        </p:txBody>
      </p:sp>
      <p:pic>
        <p:nvPicPr>
          <p:cNvPr id="398" name="屏幕快照 2019-10-15 22.01.30.png" descr="屏幕快照 2019-10-15 22.01.30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36377"/>
          <a:stretch>
            <a:fillRect/>
          </a:stretch>
        </p:blipFill>
        <p:spPr>
          <a:xfrm>
            <a:off x="1908166" y="1959508"/>
            <a:ext cx="20567701" cy="114104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01" name="观察员介绍"/>
          <p:cNvSpPr txBox="1"/>
          <p:nvPr/>
        </p:nvSpPr>
        <p:spPr>
          <a:xfrm>
            <a:off x="947629" y="441045"/>
            <a:ext cx="4559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观察员介绍</a:t>
            </a:r>
          </a:p>
        </p:txBody>
      </p:sp>
      <p:sp>
        <p:nvSpPr>
          <p:cNvPr id="402" name="测评须知：…"/>
          <p:cNvSpPr txBox="1"/>
          <p:nvPr/>
        </p:nvSpPr>
        <p:spPr>
          <a:xfrm>
            <a:off x="5235614" y="7512336"/>
            <a:ext cx="13802361" cy="4601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测评须知：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1、一位观察员面对7～9名被测者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2、输入设备的数据，通过表格函数换算成总得分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3、观察过程中不许要与学员交流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4、提前经过2～3次模拟测评</a:t>
            </a:r>
          </a:p>
        </p:txBody>
      </p:sp>
      <p:sp>
        <p:nvSpPr>
          <p:cNvPr id="403" name="人数：40～50人观察员4～7人"/>
          <p:cNvSpPr txBox="1"/>
          <p:nvPr/>
        </p:nvSpPr>
        <p:spPr>
          <a:xfrm>
            <a:off x="5237349" y="2764723"/>
            <a:ext cx="858266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人数：40～50人观察员4～7人</a:t>
            </a:r>
          </a:p>
        </p:txBody>
      </p:sp>
      <p:sp>
        <p:nvSpPr>
          <p:cNvPr id="404" name="分组：随机分为7个小组"/>
          <p:cNvSpPr txBox="1"/>
          <p:nvPr/>
        </p:nvSpPr>
        <p:spPr>
          <a:xfrm>
            <a:off x="5237703" y="3812173"/>
            <a:ext cx="681736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分组：随机分为7个小组</a:t>
            </a:r>
          </a:p>
        </p:txBody>
      </p:sp>
      <p:sp>
        <p:nvSpPr>
          <p:cNvPr id="405" name="积分：通过“滑块”“复选框”“星级评分”为学员打分"/>
          <p:cNvSpPr txBox="1"/>
          <p:nvPr/>
        </p:nvSpPr>
        <p:spPr>
          <a:xfrm>
            <a:off x="5220148" y="4859622"/>
            <a:ext cx="1394333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积分：通过“滑块”“复选框”“星级评分”为学员打分</a:t>
            </a:r>
          </a:p>
        </p:txBody>
      </p:sp>
      <p:sp>
        <p:nvSpPr>
          <p:cNvPr id="406" name="设备：平板"/>
          <p:cNvSpPr txBox="1"/>
          <p:nvPr/>
        </p:nvSpPr>
        <p:spPr>
          <a:xfrm>
            <a:off x="5169496" y="5770065"/>
            <a:ext cx="328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设备：平板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7" name="目录"/>
          <p:cNvSpPr txBox="1"/>
          <p:nvPr/>
        </p:nvSpPr>
        <p:spPr>
          <a:xfrm>
            <a:off x="1030390" y="441045"/>
            <a:ext cx="1892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目录</a:t>
            </a:r>
          </a:p>
        </p:txBody>
      </p:sp>
      <p:sp>
        <p:nvSpPr>
          <p:cNvPr id="138" name="第一章"/>
          <p:cNvSpPr txBox="1"/>
          <p:nvPr/>
        </p:nvSpPr>
        <p:spPr>
          <a:xfrm>
            <a:off x="6448843" y="2534657"/>
            <a:ext cx="2781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第一章</a:t>
            </a:r>
          </a:p>
        </p:txBody>
      </p:sp>
      <p:sp>
        <p:nvSpPr>
          <p:cNvPr id="139" name="“情景化”测评模型介绍"/>
          <p:cNvSpPr txBox="1"/>
          <p:nvPr/>
        </p:nvSpPr>
        <p:spPr>
          <a:xfrm>
            <a:off x="10207623" y="4204902"/>
            <a:ext cx="8938515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“情景化”测评模型介绍</a:t>
            </a:r>
          </a:p>
        </p:txBody>
      </p:sp>
      <p:sp>
        <p:nvSpPr>
          <p:cNvPr id="140" name="第二章"/>
          <p:cNvSpPr txBox="1"/>
          <p:nvPr/>
        </p:nvSpPr>
        <p:spPr>
          <a:xfrm>
            <a:off x="6448843" y="4204902"/>
            <a:ext cx="2781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第二章</a:t>
            </a:r>
          </a:p>
        </p:txBody>
      </p:sp>
      <p:sp>
        <p:nvSpPr>
          <p:cNvPr id="141" name="第三章"/>
          <p:cNvSpPr txBox="1"/>
          <p:nvPr/>
        </p:nvSpPr>
        <p:spPr>
          <a:xfrm>
            <a:off x="6448843" y="5875146"/>
            <a:ext cx="2781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第三章</a:t>
            </a:r>
          </a:p>
        </p:txBody>
      </p:sp>
      <p:sp>
        <p:nvSpPr>
          <p:cNvPr id="142" name="“情景化”测评实施流程"/>
          <p:cNvSpPr txBox="1"/>
          <p:nvPr/>
        </p:nvSpPr>
        <p:spPr>
          <a:xfrm>
            <a:off x="10207623" y="5875146"/>
            <a:ext cx="8938515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“情景化”测评实施流程</a:t>
            </a:r>
          </a:p>
        </p:txBody>
      </p:sp>
      <p:sp>
        <p:nvSpPr>
          <p:cNvPr id="143" name="第四章"/>
          <p:cNvSpPr txBox="1"/>
          <p:nvPr/>
        </p:nvSpPr>
        <p:spPr>
          <a:xfrm>
            <a:off x="6448843" y="7545391"/>
            <a:ext cx="2781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第四章</a:t>
            </a:r>
          </a:p>
        </p:txBody>
      </p:sp>
      <p:sp>
        <p:nvSpPr>
          <p:cNvPr id="144" name="“情景化”测评介绍"/>
          <p:cNvSpPr txBox="1"/>
          <p:nvPr/>
        </p:nvSpPr>
        <p:spPr>
          <a:xfrm>
            <a:off x="10207624" y="2534657"/>
            <a:ext cx="7160515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“情景化”测评介绍</a:t>
            </a:r>
          </a:p>
        </p:txBody>
      </p:sp>
      <p:sp>
        <p:nvSpPr>
          <p:cNvPr id="145" name="测评工具"/>
          <p:cNvSpPr txBox="1"/>
          <p:nvPr/>
        </p:nvSpPr>
        <p:spPr>
          <a:xfrm>
            <a:off x="10207624" y="7545391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测评工具</a:t>
            </a:r>
          </a:p>
        </p:txBody>
      </p:sp>
      <p:sp>
        <p:nvSpPr>
          <p:cNvPr id="146" name="第五章"/>
          <p:cNvSpPr txBox="1"/>
          <p:nvPr/>
        </p:nvSpPr>
        <p:spPr>
          <a:xfrm>
            <a:off x="6448843" y="9215635"/>
            <a:ext cx="2781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第五章</a:t>
            </a:r>
          </a:p>
        </p:txBody>
      </p:sp>
      <p:sp>
        <p:nvSpPr>
          <p:cNvPr id="147" name="实施流程"/>
          <p:cNvSpPr txBox="1"/>
          <p:nvPr/>
        </p:nvSpPr>
        <p:spPr>
          <a:xfrm>
            <a:off x="10207624" y="9215635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实施流程</a:t>
            </a:r>
          </a:p>
        </p:txBody>
      </p:sp>
      <p:sp>
        <p:nvSpPr>
          <p:cNvPr id="148" name="第六章"/>
          <p:cNvSpPr txBox="1"/>
          <p:nvPr/>
        </p:nvSpPr>
        <p:spPr>
          <a:xfrm>
            <a:off x="6505640" y="10606298"/>
            <a:ext cx="2781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第六章</a:t>
            </a:r>
          </a:p>
        </p:txBody>
      </p:sp>
      <p:sp>
        <p:nvSpPr>
          <p:cNvPr id="149" name="关于我们"/>
          <p:cNvSpPr txBox="1"/>
          <p:nvPr/>
        </p:nvSpPr>
        <p:spPr>
          <a:xfrm>
            <a:off x="10264420" y="10606298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关于我们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09" name="现场照片"/>
          <p:cNvSpPr txBox="1"/>
          <p:nvPr/>
        </p:nvSpPr>
        <p:spPr>
          <a:xfrm>
            <a:off x="1392128" y="441045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现场照片</a:t>
            </a:r>
          </a:p>
        </p:txBody>
      </p:sp>
      <p:pic>
        <p:nvPicPr>
          <p:cNvPr id="410" name="WechatIMG537.jpeg" descr="WechatIMG53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18653" y="2692839"/>
            <a:ext cx="5868010" cy="4401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1" name="WechatIMG538.jpeg" descr="WechatIMG53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73190" y="2692839"/>
            <a:ext cx="5868010" cy="4401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WechatIMG540.jpeg" descr="WechatIMG540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027727" y="2692839"/>
            <a:ext cx="5868010" cy="4401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3" name="WechatIMG546.jpeg" descr="WechatIMG546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18653" y="7449610"/>
            <a:ext cx="5868010" cy="4401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4" name="WechatIMG545.jpeg" descr="WechatIMG545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873190" y="7449610"/>
            <a:ext cx="5868010" cy="4401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5" name="WechatIMG542.jpeg" descr="WechatIMG542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6027727" y="7449610"/>
            <a:ext cx="5868010" cy="44010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18" name="七巧板"/>
          <p:cNvSpPr txBox="1"/>
          <p:nvPr/>
        </p:nvSpPr>
        <p:spPr>
          <a:xfrm>
            <a:off x="1459940" y="441045"/>
            <a:ext cx="2781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七巧板</a:t>
            </a:r>
          </a:p>
        </p:txBody>
      </p:sp>
      <p:pic>
        <p:nvPicPr>
          <p:cNvPr id="419" name="ID3A1402.jpeg" descr="ID3A1402.jpeg"/>
          <p:cNvPicPr>
            <a:picLocks noChangeAspect="1"/>
          </p:cNvPicPr>
          <p:nvPr/>
        </p:nvPicPr>
        <p:blipFill>
          <a:blip r:embed="rId2">
            <a:extLst/>
          </a:blip>
          <a:srcRect l="5813" t="0" r="4259" b="0"/>
          <a:stretch>
            <a:fillRect/>
          </a:stretch>
        </p:blipFill>
        <p:spPr>
          <a:xfrm>
            <a:off x="5447307" y="2063396"/>
            <a:ext cx="13489386" cy="100002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474" y="0"/>
                </a:moveTo>
                <a:cubicBezTo>
                  <a:pt x="2454" y="0"/>
                  <a:pt x="1843" y="0"/>
                  <a:pt x="1435" y="230"/>
                </a:cubicBezTo>
                <a:cubicBezTo>
                  <a:pt x="847" y="518"/>
                  <a:pt x="384" y="1143"/>
                  <a:pt x="170" y="1936"/>
                </a:cubicBezTo>
                <a:cubicBezTo>
                  <a:pt x="0" y="2486"/>
                  <a:pt x="0" y="3310"/>
                  <a:pt x="0" y="4686"/>
                </a:cubicBezTo>
                <a:lnTo>
                  <a:pt x="0" y="16914"/>
                </a:lnTo>
                <a:cubicBezTo>
                  <a:pt x="0" y="18289"/>
                  <a:pt x="0" y="19114"/>
                  <a:pt x="170" y="19664"/>
                </a:cubicBezTo>
                <a:cubicBezTo>
                  <a:pt x="384" y="20456"/>
                  <a:pt x="847" y="21082"/>
                  <a:pt x="1435" y="21370"/>
                </a:cubicBezTo>
                <a:cubicBezTo>
                  <a:pt x="1843" y="21600"/>
                  <a:pt x="2454" y="21600"/>
                  <a:pt x="3474" y="21600"/>
                </a:cubicBezTo>
                <a:lnTo>
                  <a:pt x="18126" y="21600"/>
                </a:lnTo>
                <a:cubicBezTo>
                  <a:pt x="19145" y="21600"/>
                  <a:pt x="19757" y="21600"/>
                  <a:pt x="20165" y="21370"/>
                </a:cubicBezTo>
                <a:cubicBezTo>
                  <a:pt x="20753" y="21082"/>
                  <a:pt x="21216" y="20456"/>
                  <a:pt x="21430" y="19664"/>
                </a:cubicBezTo>
                <a:cubicBezTo>
                  <a:pt x="21600" y="19114"/>
                  <a:pt x="21600" y="18289"/>
                  <a:pt x="21600" y="16914"/>
                </a:cubicBezTo>
                <a:lnTo>
                  <a:pt x="21600" y="4686"/>
                </a:lnTo>
                <a:cubicBezTo>
                  <a:pt x="21600" y="3310"/>
                  <a:pt x="21600" y="2486"/>
                  <a:pt x="21430" y="1936"/>
                </a:cubicBezTo>
                <a:cubicBezTo>
                  <a:pt x="21216" y="1143"/>
                  <a:pt x="20753" y="518"/>
                  <a:pt x="20165" y="230"/>
                </a:cubicBezTo>
                <a:cubicBezTo>
                  <a:pt x="19757" y="0"/>
                  <a:pt x="19145" y="0"/>
                  <a:pt x="18126" y="0"/>
                </a:cubicBezTo>
                <a:lnTo>
                  <a:pt x="3474" y="0"/>
                </a:lnTo>
                <a:close/>
              </a:path>
            </a:pathLst>
          </a:cu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22" name="项目介绍"/>
          <p:cNvSpPr txBox="1"/>
          <p:nvPr/>
        </p:nvSpPr>
        <p:spPr>
          <a:xfrm>
            <a:off x="1015440" y="441045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项目介绍</a:t>
            </a:r>
          </a:p>
        </p:txBody>
      </p:sp>
      <p:sp>
        <p:nvSpPr>
          <p:cNvPr id="423" name="名称：沙漠掘金"/>
          <p:cNvSpPr txBox="1"/>
          <p:nvPr/>
        </p:nvSpPr>
        <p:spPr>
          <a:xfrm>
            <a:off x="11385391" y="2689246"/>
            <a:ext cx="455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名称：沙漠掘金</a:t>
            </a:r>
          </a:p>
        </p:txBody>
      </p:sp>
      <p:sp>
        <p:nvSpPr>
          <p:cNvPr id="424" name="时间：90分钟"/>
          <p:cNvSpPr txBox="1"/>
          <p:nvPr/>
        </p:nvSpPr>
        <p:spPr>
          <a:xfrm>
            <a:off x="11385392" y="3634108"/>
            <a:ext cx="399542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时间：90分钟</a:t>
            </a:r>
          </a:p>
        </p:txBody>
      </p:sp>
      <p:sp>
        <p:nvSpPr>
          <p:cNvPr id="425" name="人数：100人（可同时开展）"/>
          <p:cNvSpPr txBox="1"/>
          <p:nvPr/>
        </p:nvSpPr>
        <p:spPr>
          <a:xfrm>
            <a:off x="11409402" y="4538651"/>
            <a:ext cx="815848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人数：100人（可同时开展）</a:t>
            </a:r>
          </a:p>
        </p:txBody>
      </p:sp>
      <p:sp>
        <p:nvSpPr>
          <p:cNvPr id="426" name="分组：8人一组"/>
          <p:cNvSpPr txBox="1"/>
          <p:nvPr/>
        </p:nvSpPr>
        <p:spPr>
          <a:xfrm>
            <a:off x="11385392" y="5439595"/>
            <a:ext cx="427736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分组：8人一组</a:t>
            </a:r>
          </a:p>
        </p:txBody>
      </p:sp>
      <p:sp>
        <p:nvSpPr>
          <p:cNvPr id="427" name="测评指标：…"/>
          <p:cNvSpPr txBox="1"/>
          <p:nvPr/>
        </p:nvSpPr>
        <p:spPr>
          <a:xfrm>
            <a:off x="11449725" y="6388057"/>
            <a:ext cx="7452361" cy="6416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测评指标：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1、任务解读能力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2、团队协调沟通能力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3、问题的分析与解决能力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4、战略规划能力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5、情绪管理能力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6、抗压能力</a:t>
            </a:r>
          </a:p>
        </p:txBody>
      </p:sp>
      <p:pic>
        <p:nvPicPr>
          <p:cNvPr id="428" name="图像" descr="图像"/>
          <p:cNvPicPr>
            <a:picLocks noChangeAspect="1"/>
          </p:cNvPicPr>
          <p:nvPr/>
        </p:nvPicPr>
        <p:blipFill>
          <a:blip r:embed="rId2">
            <a:extLst/>
          </a:blip>
          <a:srcRect l="7236" t="7451" r="7862" b="5581"/>
          <a:stretch>
            <a:fillRect/>
          </a:stretch>
        </p:blipFill>
        <p:spPr>
          <a:xfrm>
            <a:off x="1261993" y="3618872"/>
            <a:ext cx="6817357" cy="64782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570" fill="norm" stroke="1" extrusionOk="0">
                <a:moveTo>
                  <a:pt x="12902" y="1"/>
                </a:moveTo>
                <a:cubicBezTo>
                  <a:pt x="12837" y="-8"/>
                  <a:pt x="12776" y="86"/>
                  <a:pt x="12681" y="301"/>
                </a:cubicBezTo>
                <a:cubicBezTo>
                  <a:pt x="12464" y="792"/>
                  <a:pt x="12260" y="1051"/>
                  <a:pt x="12160" y="963"/>
                </a:cubicBezTo>
                <a:cubicBezTo>
                  <a:pt x="12114" y="922"/>
                  <a:pt x="12092" y="836"/>
                  <a:pt x="12111" y="772"/>
                </a:cubicBezTo>
                <a:cubicBezTo>
                  <a:pt x="12130" y="708"/>
                  <a:pt x="12117" y="637"/>
                  <a:pt x="12081" y="614"/>
                </a:cubicBezTo>
                <a:cubicBezTo>
                  <a:pt x="12045" y="590"/>
                  <a:pt x="12028" y="501"/>
                  <a:pt x="12042" y="416"/>
                </a:cubicBezTo>
                <a:cubicBezTo>
                  <a:pt x="12079" y="202"/>
                  <a:pt x="11943" y="87"/>
                  <a:pt x="11769" y="186"/>
                </a:cubicBezTo>
                <a:cubicBezTo>
                  <a:pt x="11665" y="245"/>
                  <a:pt x="11605" y="240"/>
                  <a:pt x="11490" y="161"/>
                </a:cubicBezTo>
                <a:cubicBezTo>
                  <a:pt x="11351" y="64"/>
                  <a:pt x="11342" y="67"/>
                  <a:pt x="11278" y="260"/>
                </a:cubicBezTo>
                <a:cubicBezTo>
                  <a:pt x="11242" y="370"/>
                  <a:pt x="11156" y="476"/>
                  <a:pt x="11087" y="495"/>
                </a:cubicBezTo>
                <a:cubicBezTo>
                  <a:pt x="10952" y="532"/>
                  <a:pt x="10923" y="613"/>
                  <a:pt x="11023" y="679"/>
                </a:cubicBezTo>
                <a:cubicBezTo>
                  <a:pt x="11058" y="701"/>
                  <a:pt x="11071" y="785"/>
                  <a:pt x="11052" y="865"/>
                </a:cubicBezTo>
                <a:cubicBezTo>
                  <a:pt x="11007" y="1057"/>
                  <a:pt x="11271" y="1331"/>
                  <a:pt x="11444" y="1273"/>
                </a:cubicBezTo>
                <a:cubicBezTo>
                  <a:pt x="11587" y="1226"/>
                  <a:pt x="11757" y="1393"/>
                  <a:pt x="11643" y="1467"/>
                </a:cubicBezTo>
                <a:cubicBezTo>
                  <a:pt x="11552" y="1527"/>
                  <a:pt x="10662" y="1439"/>
                  <a:pt x="10620" y="1367"/>
                </a:cubicBezTo>
                <a:cubicBezTo>
                  <a:pt x="10602" y="1337"/>
                  <a:pt x="10622" y="1232"/>
                  <a:pt x="10664" y="1136"/>
                </a:cubicBezTo>
                <a:cubicBezTo>
                  <a:pt x="10728" y="985"/>
                  <a:pt x="10724" y="952"/>
                  <a:pt x="10630" y="897"/>
                </a:cubicBezTo>
                <a:cubicBezTo>
                  <a:pt x="10541" y="844"/>
                  <a:pt x="10534" y="813"/>
                  <a:pt x="10597" y="733"/>
                </a:cubicBezTo>
                <a:cubicBezTo>
                  <a:pt x="10655" y="659"/>
                  <a:pt x="10657" y="606"/>
                  <a:pt x="10605" y="517"/>
                </a:cubicBezTo>
                <a:cubicBezTo>
                  <a:pt x="10561" y="443"/>
                  <a:pt x="10557" y="377"/>
                  <a:pt x="10595" y="338"/>
                </a:cubicBezTo>
                <a:cubicBezTo>
                  <a:pt x="10632" y="298"/>
                  <a:pt x="10609" y="231"/>
                  <a:pt x="10530" y="155"/>
                </a:cubicBezTo>
                <a:cubicBezTo>
                  <a:pt x="10433" y="63"/>
                  <a:pt x="10386" y="54"/>
                  <a:pt x="10319" y="113"/>
                </a:cubicBezTo>
                <a:cubicBezTo>
                  <a:pt x="10271" y="155"/>
                  <a:pt x="10190" y="171"/>
                  <a:pt x="10138" y="150"/>
                </a:cubicBezTo>
                <a:cubicBezTo>
                  <a:pt x="10086" y="129"/>
                  <a:pt x="10024" y="144"/>
                  <a:pt x="10000" y="184"/>
                </a:cubicBezTo>
                <a:cubicBezTo>
                  <a:pt x="9969" y="237"/>
                  <a:pt x="9935" y="239"/>
                  <a:pt x="9875" y="187"/>
                </a:cubicBezTo>
                <a:cubicBezTo>
                  <a:pt x="9812" y="132"/>
                  <a:pt x="9771" y="163"/>
                  <a:pt x="9694" y="324"/>
                </a:cubicBezTo>
                <a:cubicBezTo>
                  <a:pt x="9587" y="551"/>
                  <a:pt x="9567" y="749"/>
                  <a:pt x="9644" y="800"/>
                </a:cubicBezTo>
                <a:cubicBezTo>
                  <a:pt x="9704" y="839"/>
                  <a:pt x="9698" y="1115"/>
                  <a:pt x="9634" y="1223"/>
                </a:cubicBezTo>
                <a:cubicBezTo>
                  <a:pt x="9609" y="1266"/>
                  <a:pt x="9533" y="1301"/>
                  <a:pt x="9466" y="1301"/>
                </a:cubicBezTo>
                <a:cubicBezTo>
                  <a:pt x="9283" y="1301"/>
                  <a:pt x="8840" y="1559"/>
                  <a:pt x="8886" y="1638"/>
                </a:cubicBezTo>
                <a:cubicBezTo>
                  <a:pt x="8908" y="1676"/>
                  <a:pt x="8993" y="1687"/>
                  <a:pt x="9075" y="1666"/>
                </a:cubicBezTo>
                <a:cubicBezTo>
                  <a:pt x="9193" y="1634"/>
                  <a:pt x="9239" y="1661"/>
                  <a:pt x="9296" y="1794"/>
                </a:cubicBezTo>
                <a:cubicBezTo>
                  <a:pt x="9422" y="2087"/>
                  <a:pt x="9757" y="2249"/>
                  <a:pt x="10310" y="2285"/>
                </a:cubicBezTo>
                <a:cubicBezTo>
                  <a:pt x="10790" y="2317"/>
                  <a:pt x="10807" y="2324"/>
                  <a:pt x="10806" y="2482"/>
                </a:cubicBezTo>
                <a:cubicBezTo>
                  <a:pt x="10805" y="2640"/>
                  <a:pt x="10788" y="2648"/>
                  <a:pt x="10368" y="2666"/>
                </a:cubicBezTo>
                <a:cubicBezTo>
                  <a:pt x="9992" y="2682"/>
                  <a:pt x="9914" y="2666"/>
                  <a:pt x="9816" y="2551"/>
                </a:cubicBezTo>
                <a:cubicBezTo>
                  <a:pt x="9752" y="2477"/>
                  <a:pt x="9634" y="2418"/>
                  <a:pt x="9553" y="2418"/>
                </a:cubicBezTo>
                <a:cubicBezTo>
                  <a:pt x="9472" y="2418"/>
                  <a:pt x="9389" y="2373"/>
                  <a:pt x="9370" y="2318"/>
                </a:cubicBezTo>
                <a:cubicBezTo>
                  <a:pt x="9350" y="2264"/>
                  <a:pt x="9284" y="2221"/>
                  <a:pt x="9223" y="2221"/>
                </a:cubicBezTo>
                <a:cubicBezTo>
                  <a:pt x="9163" y="2221"/>
                  <a:pt x="9083" y="2179"/>
                  <a:pt x="9044" y="2130"/>
                </a:cubicBezTo>
                <a:cubicBezTo>
                  <a:pt x="8933" y="1989"/>
                  <a:pt x="8629" y="1953"/>
                  <a:pt x="8404" y="2053"/>
                </a:cubicBezTo>
                <a:cubicBezTo>
                  <a:pt x="8263" y="2116"/>
                  <a:pt x="8165" y="2123"/>
                  <a:pt x="8086" y="2078"/>
                </a:cubicBezTo>
                <a:cubicBezTo>
                  <a:pt x="8023" y="2042"/>
                  <a:pt x="7934" y="2029"/>
                  <a:pt x="7888" y="2048"/>
                </a:cubicBezTo>
                <a:cubicBezTo>
                  <a:pt x="7842" y="2066"/>
                  <a:pt x="7769" y="2037"/>
                  <a:pt x="7726" y="1983"/>
                </a:cubicBezTo>
                <a:cubicBezTo>
                  <a:pt x="7650" y="1886"/>
                  <a:pt x="7310" y="1671"/>
                  <a:pt x="7224" y="1666"/>
                </a:cubicBezTo>
                <a:cubicBezTo>
                  <a:pt x="7200" y="1664"/>
                  <a:pt x="7143" y="1616"/>
                  <a:pt x="7099" y="1560"/>
                </a:cubicBezTo>
                <a:cubicBezTo>
                  <a:pt x="6945" y="1365"/>
                  <a:pt x="6521" y="1126"/>
                  <a:pt x="6263" y="1090"/>
                </a:cubicBezTo>
                <a:cubicBezTo>
                  <a:pt x="6040" y="1058"/>
                  <a:pt x="5960" y="1085"/>
                  <a:pt x="5684" y="1281"/>
                </a:cubicBezTo>
                <a:cubicBezTo>
                  <a:pt x="5497" y="1414"/>
                  <a:pt x="5324" y="1492"/>
                  <a:pt x="5267" y="1469"/>
                </a:cubicBezTo>
                <a:cubicBezTo>
                  <a:pt x="5213" y="1447"/>
                  <a:pt x="5187" y="1412"/>
                  <a:pt x="5208" y="1390"/>
                </a:cubicBezTo>
                <a:cubicBezTo>
                  <a:pt x="5229" y="1367"/>
                  <a:pt x="5194" y="1272"/>
                  <a:pt x="5132" y="1178"/>
                </a:cubicBezTo>
                <a:cubicBezTo>
                  <a:pt x="5069" y="1084"/>
                  <a:pt x="5030" y="973"/>
                  <a:pt x="5044" y="931"/>
                </a:cubicBezTo>
                <a:cubicBezTo>
                  <a:pt x="5102" y="759"/>
                  <a:pt x="4912" y="763"/>
                  <a:pt x="4781" y="938"/>
                </a:cubicBezTo>
                <a:cubicBezTo>
                  <a:pt x="4694" y="1053"/>
                  <a:pt x="4629" y="1092"/>
                  <a:pt x="4602" y="1046"/>
                </a:cubicBezTo>
                <a:cubicBezTo>
                  <a:pt x="4531" y="924"/>
                  <a:pt x="4309" y="965"/>
                  <a:pt x="4093" y="1140"/>
                </a:cubicBezTo>
                <a:lnTo>
                  <a:pt x="3888" y="1305"/>
                </a:lnTo>
                <a:lnTo>
                  <a:pt x="3723" y="1042"/>
                </a:lnTo>
                <a:cubicBezTo>
                  <a:pt x="3567" y="793"/>
                  <a:pt x="3449" y="747"/>
                  <a:pt x="3449" y="935"/>
                </a:cubicBezTo>
                <a:cubicBezTo>
                  <a:pt x="3449" y="981"/>
                  <a:pt x="3393" y="1071"/>
                  <a:pt x="3326" y="1136"/>
                </a:cubicBezTo>
                <a:cubicBezTo>
                  <a:pt x="3189" y="1266"/>
                  <a:pt x="3140" y="1243"/>
                  <a:pt x="2825" y="898"/>
                </a:cubicBezTo>
                <a:cubicBezTo>
                  <a:pt x="2697" y="758"/>
                  <a:pt x="2582" y="714"/>
                  <a:pt x="2234" y="672"/>
                </a:cubicBezTo>
                <a:cubicBezTo>
                  <a:pt x="1997" y="643"/>
                  <a:pt x="1775" y="631"/>
                  <a:pt x="1741" y="643"/>
                </a:cubicBezTo>
                <a:cubicBezTo>
                  <a:pt x="1707" y="655"/>
                  <a:pt x="1503" y="659"/>
                  <a:pt x="1289" y="653"/>
                </a:cubicBezTo>
                <a:cubicBezTo>
                  <a:pt x="811" y="641"/>
                  <a:pt x="721" y="689"/>
                  <a:pt x="411" y="1124"/>
                </a:cubicBezTo>
                <a:cubicBezTo>
                  <a:pt x="107" y="1549"/>
                  <a:pt x="-23" y="2003"/>
                  <a:pt x="86" y="2256"/>
                </a:cubicBezTo>
                <a:cubicBezTo>
                  <a:pt x="136" y="2372"/>
                  <a:pt x="141" y="2458"/>
                  <a:pt x="101" y="2509"/>
                </a:cubicBezTo>
                <a:cubicBezTo>
                  <a:pt x="45" y="2579"/>
                  <a:pt x="56" y="3232"/>
                  <a:pt x="116" y="3467"/>
                </a:cubicBezTo>
                <a:cubicBezTo>
                  <a:pt x="130" y="3521"/>
                  <a:pt x="162" y="3692"/>
                  <a:pt x="188" y="3846"/>
                </a:cubicBezTo>
                <a:cubicBezTo>
                  <a:pt x="215" y="4000"/>
                  <a:pt x="262" y="4142"/>
                  <a:pt x="292" y="4162"/>
                </a:cubicBezTo>
                <a:cubicBezTo>
                  <a:pt x="322" y="4182"/>
                  <a:pt x="326" y="4233"/>
                  <a:pt x="301" y="4276"/>
                </a:cubicBezTo>
                <a:cubicBezTo>
                  <a:pt x="275" y="4318"/>
                  <a:pt x="246" y="4411"/>
                  <a:pt x="236" y="4482"/>
                </a:cubicBezTo>
                <a:cubicBezTo>
                  <a:pt x="225" y="4553"/>
                  <a:pt x="166" y="4671"/>
                  <a:pt x="105" y="4745"/>
                </a:cubicBezTo>
                <a:cubicBezTo>
                  <a:pt x="-99" y="4987"/>
                  <a:pt x="19" y="5750"/>
                  <a:pt x="246" y="5658"/>
                </a:cubicBezTo>
                <a:cubicBezTo>
                  <a:pt x="289" y="5640"/>
                  <a:pt x="356" y="5667"/>
                  <a:pt x="396" y="5717"/>
                </a:cubicBezTo>
                <a:cubicBezTo>
                  <a:pt x="450" y="5787"/>
                  <a:pt x="437" y="5875"/>
                  <a:pt x="334" y="6098"/>
                </a:cubicBezTo>
                <a:cubicBezTo>
                  <a:pt x="261" y="6257"/>
                  <a:pt x="193" y="6476"/>
                  <a:pt x="185" y="6584"/>
                </a:cubicBezTo>
                <a:cubicBezTo>
                  <a:pt x="160" y="6894"/>
                  <a:pt x="86" y="7207"/>
                  <a:pt x="27" y="7245"/>
                </a:cubicBezTo>
                <a:cubicBezTo>
                  <a:pt x="-2" y="7264"/>
                  <a:pt x="12" y="7344"/>
                  <a:pt x="60" y="7423"/>
                </a:cubicBezTo>
                <a:cubicBezTo>
                  <a:pt x="132" y="7543"/>
                  <a:pt x="191" y="7969"/>
                  <a:pt x="251" y="8815"/>
                </a:cubicBezTo>
                <a:cubicBezTo>
                  <a:pt x="256" y="8887"/>
                  <a:pt x="280" y="9079"/>
                  <a:pt x="306" y="9241"/>
                </a:cubicBezTo>
                <a:cubicBezTo>
                  <a:pt x="342" y="9473"/>
                  <a:pt x="319" y="9642"/>
                  <a:pt x="198" y="10028"/>
                </a:cubicBezTo>
                <a:cubicBezTo>
                  <a:pt x="59" y="10475"/>
                  <a:pt x="53" y="10531"/>
                  <a:pt x="141" y="10634"/>
                </a:cubicBezTo>
                <a:cubicBezTo>
                  <a:pt x="217" y="10724"/>
                  <a:pt x="222" y="10767"/>
                  <a:pt x="162" y="10843"/>
                </a:cubicBezTo>
                <a:cubicBezTo>
                  <a:pt x="121" y="10896"/>
                  <a:pt x="96" y="10993"/>
                  <a:pt x="106" y="11058"/>
                </a:cubicBezTo>
                <a:cubicBezTo>
                  <a:pt x="116" y="11124"/>
                  <a:pt x="104" y="11209"/>
                  <a:pt x="81" y="11249"/>
                </a:cubicBezTo>
                <a:cubicBezTo>
                  <a:pt x="57" y="11288"/>
                  <a:pt x="65" y="11420"/>
                  <a:pt x="97" y="11543"/>
                </a:cubicBezTo>
                <a:cubicBezTo>
                  <a:pt x="129" y="11666"/>
                  <a:pt x="167" y="12323"/>
                  <a:pt x="182" y="13002"/>
                </a:cubicBezTo>
                <a:cubicBezTo>
                  <a:pt x="197" y="13682"/>
                  <a:pt x="226" y="14255"/>
                  <a:pt x="246" y="14276"/>
                </a:cubicBezTo>
                <a:cubicBezTo>
                  <a:pt x="266" y="14297"/>
                  <a:pt x="282" y="14380"/>
                  <a:pt x="282" y="14460"/>
                </a:cubicBezTo>
                <a:cubicBezTo>
                  <a:pt x="282" y="14540"/>
                  <a:pt x="325" y="14643"/>
                  <a:pt x="378" y="14690"/>
                </a:cubicBezTo>
                <a:cubicBezTo>
                  <a:pt x="489" y="14787"/>
                  <a:pt x="450" y="15081"/>
                  <a:pt x="291" y="15337"/>
                </a:cubicBezTo>
                <a:cubicBezTo>
                  <a:pt x="174" y="15525"/>
                  <a:pt x="130" y="16637"/>
                  <a:pt x="233" y="16770"/>
                </a:cubicBezTo>
                <a:cubicBezTo>
                  <a:pt x="276" y="16824"/>
                  <a:pt x="277" y="16880"/>
                  <a:pt x="236" y="16935"/>
                </a:cubicBezTo>
                <a:cubicBezTo>
                  <a:pt x="141" y="17061"/>
                  <a:pt x="159" y="18873"/>
                  <a:pt x="257" y="19073"/>
                </a:cubicBezTo>
                <a:cubicBezTo>
                  <a:pt x="301" y="19163"/>
                  <a:pt x="320" y="19269"/>
                  <a:pt x="297" y="19308"/>
                </a:cubicBezTo>
                <a:cubicBezTo>
                  <a:pt x="274" y="19347"/>
                  <a:pt x="263" y="19447"/>
                  <a:pt x="273" y="19530"/>
                </a:cubicBezTo>
                <a:cubicBezTo>
                  <a:pt x="283" y="19613"/>
                  <a:pt x="264" y="19716"/>
                  <a:pt x="229" y="19760"/>
                </a:cubicBezTo>
                <a:cubicBezTo>
                  <a:pt x="155" y="19854"/>
                  <a:pt x="167" y="21045"/>
                  <a:pt x="243" y="21171"/>
                </a:cubicBezTo>
                <a:cubicBezTo>
                  <a:pt x="273" y="21221"/>
                  <a:pt x="353" y="21245"/>
                  <a:pt x="429" y="21224"/>
                </a:cubicBezTo>
                <a:cubicBezTo>
                  <a:pt x="503" y="21205"/>
                  <a:pt x="633" y="21231"/>
                  <a:pt x="718" y="21282"/>
                </a:cubicBezTo>
                <a:cubicBezTo>
                  <a:pt x="803" y="21334"/>
                  <a:pt x="956" y="21420"/>
                  <a:pt x="1059" y="21474"/>
                </a:cubicBezTo>
                <a:cubicBezTo>
                  <a:pt x="1274" y="21587"/>
                  <a:pt x="1302" y="21592"/>
                  <a:pt x="1359" y="21532"/>
                </a:cubicBezTo>
                <a:cubicBezTo>
                  <a:pt x="1411" y="21477"/>
                  <a:pt x="1711" y="21460"/>
                  <a:pt x="1741" y="21511"/>
                </a:cubicBezTo>
                <a:cubicBezTo>
                  <a:pt x="1766" y="21554"/>
                  <a:pt x="2799" y="21467"/>
                  <a:pt x="3176" y="21389"/>
                </a:cubicBezTo>
                <a:cubicBezTo>
                  <a:pt x="3316" y="21361"/>
                  <a:pt x="3483" y="21357"/>
                  <a:pt x="3548" y="21381"/>
                </a:cubicBezTo>
                <a:cubicBezTo>
                  <a:pt x="3637" y="21415"/>
                  <a:pt x="6210" y="21413"/>
                  <a:pt x="6864" y="21379"/>
                </a:cubicBezTo>
                <a:cubicBezTo>
                  <a:pt x="6915" y="21376"/>
                  <a:pt x="7404" y="21382"/>
                  <a:pt x="7951" y="21391"/>
                </a:cubicBezTo>
                <a:cubicBezTo>
                  <a:pt x="8497" y="21400"/>
                  <a:pt x="9182" y="21403"/>
                  <a:pt x="9472" y="21397"/>
                </a:cubicBezTo>
                <a:cubicBezTo>
                  <a:pt x="9762" y="21392"/>
                  <a:pt x="10307" y="21389"/>
                  <a:pt x="10682" y="21391"/>
                </a:cubicBezTo>
                <a:cubicBezTo>
                  <a:pt x="11058" y="21392"/>
                  <a:pt x="11660" y="21385"/>
                  <a:pt x="12021" y="21375"/>
                </a:cubicBezTo>
                <a:cubicBezTo>
                  <a:pt x="12382" y="21365"/>
                  <a:pt x="12711" y="21379"/>
                  <a:pt x="12753" y="21407"/>
                </a:cubicBezTo>
                <a:cubicBezTo>
                  <a:pt x="12795" y="21434"/>
                  <a:pt x="12864" y="21427"/>
                  <a:pt x="12907" y="21389"/>
                </a:cubicBezTo>
                <a:cubicBezTo>
                  <a:pt x="12960" y="21343"/>
                  <a:pt x="13067" y="21343"/>
                  <a:pt x="13250" y="21392"/>
                </a:cubicBezTo>
                <a:cubicBezTo>
                  <a:pt x="13442" y="21443"/>
                  <a:pt x="13534" y="21444"/>
                  <a:pt x="13582" y="21392"/>
                </a:cubicBezTo>
                <a:cubicBezTo>
                  <a:pt x="13622" y="21350"/>
                  <a:pt x="13692" y="21342"/>
                  <a:pt x="13750" y="21373"/>
                </a:cubicBezTo>
                <a:cubicBezTo>
                  <a:pt x="13836" y="21420"/>
                  <a:pt x="15790" y="21427"/>
                  <a:pt x="15959" y="21381"/>
                </a:cubicBezTo>
                <a:cubicBezTo>
                  <a:pt x="15993" y="21372"/>
                  <a:pt x="16036" y="21370"/>
                  <a:pt x="16053" y="21379"/>
                </a:cubicBezTo>
                <a:cubicBezTo>
                  <a:pt x="16174" y="21438"/>
                  <a:pt x="17287" y="21427"/>
                  <a:pt x="17403" y="21366"/>
                </a:cubicBezTo>
                <a:cubicBezTo>
                  <a:pt x="17521" y="21303"/>
                  <a:pt x="17567" y="21316"/>
                  <a:pt x="17692" y="21440"/>
                </a:cubicBezTo>
                <a:cubicBezTo>
                  <a:pt x="17795" y="21542"/>
                  <a:pt x="17855" y="21564"/>
                  <a:pt x="17885" y="21511"/>
                </a:cubicBezTo>
                <a:cubicBezTo>
                  <a:pt x="17910" y="21469"/>
                  <a:pt x="17993" y="21452"/>
                  <a:pt x="18071" y="21473"/>
                </a:cubicBezTo>
                <a:cubicBezTo>
                  <a:pt x="18239" y="21517"/>
                  <a:pt x="19513" y="21521"/>
                  <a:pt x="19871" y="21478"/>
                </a:cubicBezTo>
                <a:cubicBezTo>
                  <a:pt x="20008" y="21461"/>
                  <a:pt x="20320" y="21425"/>
                  <a:pt x="20564" y="21397"/>
                </a:cubicBezTo>
                <a:cubicBezTo>
                  <a:pt x="20809" y="21369"/>
                  <a:pt x="21028" y="21328"/>
                  <a:pt x="21049" y="21306"/>
                </a:cubicBezTo>
                <a:cubicBezTo>
                  <a:pt x="21070" y="21284"/>
                  <a:pt x="21110" y="21111"/>
                  <a:pt x="21138" y="20924"/>
                </a:cubicBezTo>
                <a:cubicBezTo>
                  <a:pt x="21166" y="20737"/>
                  <a:pt x="21221" y="20550"/>
                  <a:pt x="21260" y="20509"/>
                </a:cubicBezTo>
                <a:cubicBezTo>
                  <a:pt x="21299" y="20468"/>
                  <a:pt x="21330" y="20339"/>
                  <a:pt x="21330" y="20223"/>
                </a:cubicBezTo>
                <a:cubicBezTo>
                  <a:pt x="21330" y="20106"/>
                  <a:pt x="21358" y="19991"/>
                  <a:pt x="21392" y="19969"/>
                </a:cubicBezTo>
                <a:cubicBezTo>
                  <a:pt x="21474" y="19916"/>
                  <a:pt x="21404" y="19611"/>
                  <a:pt x="21273" y="19444"/>
                </a:cubicBezTo>
                <a:cubicBezTo>
                  <a:pt x="21150" y="19288"/>
                  <a:pt x="21116" y="18816"/>
                  <a:pt x="21200" y="18420"/>
                </a:cubicBezTo>
                <a:cubicBezTo>
                  <a:pt x="21241" y="18227"/>
                  <a:pt x="21241" y="18109"/>
                  <a:pt x="21196" y="18053"/>
                </a:cubicBezTo>
                <a:cubicBezTo>
                  <a:pt x="21150" y="17994"/>
                  <a:pt x="21164" y="17874"/>
                  <a:pt x="21244" y="17639"/>
                </a:cubicBezTo>
                <a:cubicBezTo>
                  <a:pt x="21351" y="17324"/>
                  <a:pt x="21351" y="17300"/>
                  <a:pt x="21248" y="17115"/>
                </a:cubicBezTo>
                <a:cubicBezTo>
                  <a:pt x="21134" y="16912"/>
                  <a:pt x="21164" y="16764"/>
                  <a:pt x="21349" y="16602"/>
                </a:cubicBezTo>
                <a:cubicBezTo>
                  <a:pt x="21487" y="16481"/>
                  <a:pt x="21445" y="15216"/>
                  <a:pt x="21288" y="14736"/>
                </a:cubicBezTo>
                <a:cubicBezTo>
                  <a:pt x="21175" y="14393"/>
                  <a:pt x="21172" y="14346"/>
                  <a:pt x="21259" y="14215"/>
                </a:cubicBezTo>
                <a:cubicBezTo>
                  <a:pt x="21311" y="14136"/>
                  <a:pt x="21356" y="13991"/>
                  <a:pt x="21358" y="13893"/>
                </a:cubicBezTo>
                <a:cubicBezTo>
                  <a:pt x="21359" y="13795"/>
                  <a:pt x="21382" y="13691"/>
                  <a:pt x="21407" y="13664"/>
                </a:cubicBezTo>
                <a:cubicBezTo>
                  <a:pt x="21501" y="13566"/>
                  <a:pt x="21450" y="13295"/>
                  <a:pt x="21299" y="13085"/>
                </a:cubicBezTo>
                <a:cubicBezTo>
                  <a:pt x="21121" y="12839"/>
                  <a:pt x="21091" y="12453"/>
                  <a:pt x="21239" y="12323"/>
                </a:cubicBezTo>
                <a:cubicBezTo>
                  <a:pt x="21319" y="12253"/>
                  <a:pt x="21330" y="12087"/>
                  <a:pt x="21306" y="11282"/>
                </a:cubicBezTo>
                <a:cubicBezTo>
                  <a:pt x="21275" y="10234"/>
                  <a:pt x="21252" y="10119"/>
                  <a:pt x="21037" y="9939"/>
                </a:cubicBezTo>
                <a:cubicBezTo>
                  <a:pt x="20924" y="9845"/>
                  <a:pt x="20906" y="9798"/>
                  <a:pt x="20960" y="9729"/>
                </a:cubicBezTo>
                <a:cubicBezTo>
                  <a:pt x="20999" y="9680"/>
                  <a:pt x="21014" y="9612"/>
                  <a:pt x="20993" y="9576"/>
                </a:cubicBezTo>
                <a:cubicBezTo>
                  <a:pt x="20972" y="9540"/>
                  <a:pt x="21006" y="9481"/>
                  <a:pt x="21069" y="9445"/>
                </a:cubicBezTo>
                <a:cubicBezTo>
                  <a:pt x="21202" y="9370"/>
                  <a:pt x="21350" y="8912"/>
                  <a:pt x="21293" y="8754"/>
                </a:cubicBezTo>
                <a:cubicBezTo>
                  <a:pt x="21271" y="8695"/>
                  <a:pt x="21296" y="8595"/>
                  <a:pt x="21349" y="8533"/>
                </a:cubicBezTo>
                <a:cubicBezTo>
                  <a:pt x="21418" y="8453"/>
                  <a:pt x="21439" y="8319"/>
                  <a:pt x="21424" y="8060"/>
                </a:cubicBezTo>
                <a:cubicBezTo>
                  <a:pt x="21412" y="7862"/>
                  <a:pt x="21400" y="7691"/>
                  <a:pt x="21397" y="7682"/>
                </a:cubicBezTo>
                <a:cubicBezTo>
                  <a:pt x="21395" y="7673"/>
                  <a:pt x="21390" y="7644"/>
                  <a:pt x="21387" y="7617"/>
                </a:cubicBezTo>
                <a:cubicBezTo>
                  <a:pt x="21385" y="7590"/>
                  <a:pt x="21355" y="7532"/>
                  <a:pt x="21321" y="7489"/>
                </a:cubicBezTo>
                <a:cubicBezTo>
                  <a:pt x="21288" y="7446"/>
                  <a:pt x="21251" y="7203"/>
                  <a:pt x="21241" y="6947"/>
                </a:cubicBezTo>
                <a:cubicBezTo>
                  <a:pt x="21231" y="6674"/>
                  <a:pt x="21188" y="6435"/>
                  <a:pt x="21136" y="6369"/>
                </a:cubicBezTo>
                <a:cubicBezTo>
                  <a:pt x="20944" y="6117"/>
                  <a:pt x="20849" y="5850"/>
                  <a:pt x="20864" y="5602"/>
                </a:cubicBezTo>
                <a:cubicBezTo>
                  <a:pt x="20881" y="5328"/>
                  <a:pt x="20969" y="5243"/>
                  <a:pt x="21108" y="5364"/>
                </a:cubicBezTo>
                <a:cubicBezTo>
                  <a:pt x="21172" y="5421"/>
                  <a:pt x="21202" y="5405"/>
                  <a:pt x="21239" y="5289"/>
                </a:cubicBezTo>
                <a:cubicBezTo>
                  <a:pt x="21316" y="5047"/>
                  <a:pt x="21321" y="4759"/>
                  <a:pt x="21251" y="4560"/>
                </a:cubicBezTo>
                <a:cubicBezTo>
                  <a:pt x="21200" y="4412"/>
                  <a:pt x="21209" y="4335"/>
                  <a:pt x="21293" y="4184"/>
                </a:cubicBezTo>
                <a:cubicBezTo>
                  <a:pt x="21369" y="4048"/>
                  <a:pt x="21381" y="3962"/>
                  <a:pt x="21338" y="3875"/>
                </a:cubicBezTo>
                <a:cubicBezTo>
                  <a:pt x="21264" y="3731"/>
                  <a:pt x="21249" y="3225"/>
                  <a:pt x="21290" y="2233"/>
                </a:cubicBezTo>
                <a:cubicBezTo>
                  <a:pt x="21317" y="1579"/>
                  <a:pt x="21309" y="1487"/>
                  <a:pt x="21218" y="1457"/>
                </a:cubicBezTo>
                <a:cubicBezTo>
                  <a:pt x="21160" y="1438"/>
                  <a:pt x="21062" y="1394"/>
                  <a:pt x="20999" y="1358"/>
                </a:cubicBezTo>
                <a:cubicBezTo>
                  <a:pt x="20936" y="1322"/>
                  <a:pt x="20868" y="1308"/>
                  <a:pt x="20850" y="1327"/>
                </a:cubicBezTo>
                <a:cubicBezTo>
                  <a:pt x="20832" y="1347"/>
                  <a:pt x="20742" y="1320"/>
                  <a:pt x="20649" y="1269"/>
                </a:cubicBezTo>
                <a:cubicBezTo>
                  <a:pt x="20494" y="1185"/>
                  <a:pt x="20275" y="1195"/>
                  <a:pt x="20120" y="1294"/>
                </a:cubicBezTo>
                <a:cubicBezTo>
                  <a:pt x="20086" y="1316"/>
                  <a:pt x="19848" y="1327"/>
                  <a:pt x="19591" y="1317"/>
                </a:cubicBezTo>
                <a:cubicBezTo>
                  <a:pt x="18814" y="1287"/>
                  <a:pt x="18327" y="1276"/>
                  <a:pt x="18164" y="1286"/>
                </a:cubicBezTo>
                <a:cubicBezTo>
                  <a:pt x="18014" y="1296"/>
                  <a:pt x="17512" y="1256"/>
                  <a:pt x="17512" y="1235"/>
                </a:cubicBezTo>
                <a:cubicBezTo>
                  <a:pt x="17512" y="1189"/>
                  <a:pt x="16036" y="1191"/>
                  <a:pt x="15867" y="1238"/>
                </a:cubicBezTo>
                <a:cubicBezTo>
                  <a:pt x="15546" y="1326"/>
                  <a:pt x="14819" y="1369"/>
                  <a:pt x="14780" y="1302"/>
                </a:cubicBezTo>
                <a:cubicBezTo>
                  <a:pt x="14762" y="1271"/>
                  <a:pt x="14447" y="1261"/>
                  <a:pt x="14081" y="1280"/>
                </a:cubicBezTo>
                <a:cubicBezTo>
                  <a:pt x="13331" y="1319"/>
                  <a:pt x="13163" y="1260"/>
                  <a:pt x="13263" y="990"/>
                </a:cubicBezTo>
                <a:cubicBezTo>
                  <a:pt x="13302" y="885"/>
                  <a:pt x="13368" y="842"/>
                  <a:pt x="13495" y="842"/>
                </a:cubicBezTo>
                <a:cubicBezTo>
                  <a:pt x="13784" y="842"/>
                  <a:pt x="13772" y="771"/>
                  <a:pt x="13436" y="507"/>
                </a:cubicBezTo>
                <a:cubicBezTo>
                  <a:pt x="13262" y="369"/>
                  <a:pt x="13079" y="197"/>
                  <a:pt x="13030" y="124"/>
                </a:cubicBezTo>
                <a:cubicBezTo>
                  <a:pt x="12981" y="49"/>
                  <a:pt x="12941" y="6"/>
                  <a:pt x="12902" y="1"/>
                </a:cubicBezTo>
                <a:close/>
                <a:moveTo>
                  <a:pt x="8809" y="134"/>
                </a:moveTo>
                <a:cubicBezTo>
                  <a:pt x="8798" y="123"/>
                  <a:pt x="8791" y="123"/>
                  <a:pt x="8790" y="137"/>
                </a:cubicBezTo>
                <a:cubicBezTo>
                  <a:pt x="8789" y="164"/>
                  <a:pt x="8795" y="197"/>
                  <a:pt x="8804" y="209"/>
                </a:cubicBezTo>
                <a:cubicBezTo>
                  <a:pt x="8812" y="222"/>
                  <a:pt x="8780" y="281"/>
                  <a:pt x="8733" y="342"/>
                </a:cubicBezTo>
                <a:cubicBezTo>
                  <a:pt x="8653" y="443"/>
                  <a:pt x="8638" y="444"/>
                  <a:pt x="8535" y="346"/>
                </a:cubicBezTo>
                <a:cubicBezTo>
                  <a:pt x="8413" y="228"/>
                  <a:pt x="8264" y="279"/>
                  <a:pt x="8315" y="421"/>
                </a:cubicBezTo>
                <a:cubicBezTo>
                  <a:pt x="8333" y="470"/>
                  <a:pt x="8322" y="528"/>
                  <a:pt x="8289" y="549"/>
                </a:cubicBezTo>
                <a:cubicBezTo>
                  <a:pt x="8192" y="612"/>
                  <a:pt x="8218" y="1144"/>
                  <a:pt x="8323" y="1236"/>
                </a:cubicBezTo>
                <a:cubicBezTo>
                  <a:pt x="8394" y="1299"/>
                  <a:pt x="8400" y="1341"/>
                  <a:pt x="8347" y="1409"/>
                </a:cubicBezTo>
                <a:cubicBezTo>
                  <a:pt x="8292" y="1479"/>
                  <a:pt x="8299" y="1498"/>
                  <a:pt x="8374" y="1498"/>
                </a:cubicBezTo>
                <a:cubicBezTo>
                  <a:pt x="8567" y="1498"/>
                  <a:pt x="8921" y="1215"/>
                  <a:pt x="9042" y="963"/>
                </a:cubicBezTo>
                <a:cubicBezTo>
                  <a:pt x="9111" y="821"/>
                  <a:pt x="9208" y="688"/>
                  <a:pt x="9257" y="668"/>
                </a:cubicBezTo>
                <a:cubicBezTo>
                  <a:pt x="9480" y="578"/>
                  <a:pt x="9274" y="205"/>
                  <a:pt x="9037" y="270"/>
                </a:cubicBezTo>
                <a:cubicBezTo>
                  <a:pt x="8960" y="292"/>
                  <a:pt x="8890" y="264"/>
                  <a:pt x="8853" y="196"/>
                </a:cubicBezTo>
                <a:cubicBezTo>
                  <a:pt x="8836" y="166"/>
                  <a:pt x="8820" y="145"/>
                  <a:pt x="8809" y="134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31" name="项目介绍"/>
          <p:cNvSpPr txBox="1"/>
          <p:nvPr/>
        </p:nvSpPr>
        <p:spPr>
          <a:xfrm>
            <a:off x="1015440" y="441045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项目介绍</a:t>
            </a:r>
          </a:p>
        </p:txBody>
      </p:sp>
      <p:sp>
        <p:nvSpPr>
          <p:cNvPr id="432" name="椭圆形"/>
          <p:cNvSpPr/>
          <p:nvPr/>
        </p:nvSpPr>
        <p:spPr>
          <a:xfrm>
            <a:off x="2921000" y="3469640"/>
            <a:ext cx="419100" cy="426721"/>
          </a:xfrm>
          <a:prstGeom prst="ellipse">
            <a:avLst/>
          </a:prstGeom>
          <a:solidFill>
            <a:srgbClr val="51A7F9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p:spPr>
        <p:txBody>
          <a:bodyPr lIns="71437" tIns="71437" rIns="71437" bIns="71437" anchor="ctr"/>
          <a:lstStyle/>
          <a:p>
            <a:pPr defTabSz="821531">
              <a:defRPr b="0"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pic>
        <p:nvPicPr>
          <p:cNvPr id="433" name="图像" descr="图像"/>
          <p:cNvPicPr>
            <a:picLocks noChangeAspect="1"/>
          </p:cNvPicPr>
          <p:nvPr/>
        </p:nvPicPr>
        <p:blipFill>
          <a:blip r:embed="rId2">
            <a:extLst/>
          </a:blip>
          <a:srcRect l="7236" t="7453" r="7860" b="5582"/>
          <a:stretch>
            <a:fillRect/>
          </a:stretch>
        </p:blipFill>
        <p:spPr>
          <a:xfrm>
            <a:off x="401364" y="2689216"/>
            <a:ext cx="8774638" cy="83377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570" fill="norm" stroke="1" extrusionOk="0">
                <a:moveTo>
                  <a:pt x="12901" y="1"/>
                </a:moveTo>
                <a:cubicBezTo>
                  <a:pt x="12836" y="-8"/>
                  <a:pt x="12776" y="85"/>
                  <a:pt x="12681" y="300"/>
                </a:cubicBezTo>
                <a:cubicBezTo>
                  <a:pt x="12464" y="792"/>
                  <a:pt x="12260" y="1051"/>
                  <a:pt x="12160" y="963"/>
                </a:cubicBezTo>
                <a:cubicBezTo>
                  <a:pt x="12114" y="922"/>
                  <a:pt x="12092" y="837"/>
                  <a:pt x="12111" y="773"/>
                </a:cubicBezTo>
                <a:cubicBezTo>
                  <a:pt x="12130" y="709"/>
                  <a:pt x="12117" y="637"/>
                  <a:pt x="12081" y="614"/>
                </a:cubicBezTo>
                <a:cubicBezTo>
                  <a:pt x="12045" y="590"/>
                  <a:pt x="12028" y="501"/>
                  <a:pt x="12042" y="415"/>
                </a:cubicBezTo>
                <a:cubicBezTo>
                  <a:pt x="12079" y="202"/>
                  <a:pt x="11943" y="87"/>
                  <a:pt x="11769" y="186"/>
                </a:cubicBezTo>
                <a:cubicBezTo>
                  <a:pt x="11664" y="244"/>
                  <a:pt x="11605" y="239"/>
                  <a:pt x="11490" y="160"/>
                </a:cubicBezTo>
                <a:cubicBezTo>
                  <a:pt x="11350" y="63"/>
                  <a:pt x="11342" y="67"/>
                  <a:pt x="11279" y="259"/>
                </a:cubicBezTo>
                <a:cubicBezTo>
                  <a:pt x="11242" y="370"/>
                  <a:pt x="11155" y="475"/>
                  <a:pt x="11086" y="495"/>
                </a:cubicBezTo>
                <a:cubicBezTo>
                  <a:pt x="10951" y="532"/>
                  <a:pt x="10923" y="613"/>
                  <a:pt x="11023" y="678"/>
                </a:cubicBezTo>
                <a:cubicBezTo>
                  <a:pt x="11058" y="701"/>
                  <a:pt x="11070" y="784"/>
                  <a:pt x="11052" y="864"/>
                </a:cubicBezTo>
                <a:cubicBezTo>
                  <a:pt x="11006" y="1056"/>
                  <a:pt x="11270" y="1331"/>
                  <a:pt x="11444" y="1273"/>
                </a:cubicBezTo>
                <a:cubicBezTo>
                  <a:pt x="11586" y="1225"/>
                  <a:pt x="11757" y="1392"/>
                  <a:pt x="11642" y="1467"/>
                </a:cubicBezTo>
                <a:cubicBezTo>
                  <a:pt x="11552" y="1526"/>
                  <a:pt x="10662" y="1439"/>
                  <a:pt x="10620" y="1366"/>
                </a:cubicBezTo>
                <a:cubicBezTo>
                  <a:pt x="10602" y="1336"/>
                  <a:pt x="10621" y="1232"/>
                  <a:pt x="10662" y="1135"/>
                </a:cubicBezTo>
                <a:cubicBezTo>
                  <a:pt x="10727" y="985"/>
                  <a:pt x="10723" y="951"/>
                  <a:pt x="10629" y="896"/>
                </a:cubicBezTo>
                <a:cubicBezTo>
                  <a:pt x="10540" y="843"/>
                  <a:pt x="10534" y="813"/>
                  <a:pt x="10597" y="733"/>
                </a:cubicBezTo>
                <a:cubicBezTo>
                  <a:pt x="10655" y="659"/>
                  <a:pt x="10657" y="605"/>
                  <a:pt x="10605" y="517"/>
                </a:cubicBezTo>
                <a:cubicBezTo>
                  <a:pt x="10561" y="443"/>
                  <a:pt x="10557" y="376"/>
                  <a:pt x="10594" y="336"/>
                </a:cubicBezTo>
                <a:cubicBezTo>
                  <a:pt x="10632" y="297"/>
                  <a:pt x="10608" y="231"/>
                  <a:pt x="10529" y="156"/>
                </a:cubicBezTo>
                <a:cubicBezTo>
                  <a:pt x="10433" y="63"/>
                  <a:pt x="10386" y="54"/>
                  <a:pt x="10319" y="113"/>
                </a:cubicBezTo>
                <a:cubicBezTo>
                  <a:pt x="10271" y="154"/>
                  <a:pt x="10189" y="171"/>
                  <a:pt x="10137" y="150"/>
                </a:cubicBezTo>
                <a:cubicBezTo>
                  <a:pt x="10085" y="128"/>
                  <a:pt x="10023" y="144"/>
                  <a:pt x="10000" y="184"/>
                </a:cubicBezTo>
                <a:cubicBezTo>
                  <a:pt x="9969" y="238"/>
                  <a:pt x="9935" y="237"/>
                  <a:pt x="9875" y="186"/>
                </a:cubicBezTo>
                <a:cubicBezTo>
                  <a:pt x="9812" y="130"/>
                  <a:pt x="9771" y="162"/>
                  <a:pt x="9695" y="324"/>
                </a:cubicBezTo>
                <a:cubicBezTo>
                  <a:pt x="9588" y="551"/>
                  <a:pt x="9567" y="750"/>
                  <a:pt x="9644" y="801"/>
                </a:cubicBezTo>
                <a:cubicBezTo>
                  <a:pt x="9704" y="839"/>
                  <a:pt x="9697" y="1114"/>
                  <a:pt x="9634" y="1222"/>
                </a:cubicBezTo>
                <a:cubicBezTo>
                  <a:pt x="9608" y="1266"/>
                  <a:pt x="9533" y="1302"/>
                  <a:pt x="9465" y="1302"/>
                </a:cubicBezTo>
                <a:cubicBezTo>
                  <a:pt x="9282" y="1302"/>
                  <a:pt x="8839" y="1558"/>
                  <a:pt x="8886" y="1637"/>
                </a:cubicBezTo>
                <a:cubicBezTo>
                  <a:pt x="8908" y="1675"/>
                  <a:pt x="8993" y="1688"/>
                  <a:pt x="9075" y="1666"/>
                </a:cubicBezTo>
                <a:cubicBezTo>
                  <a:pt x="9193" y="1635"/>
                  <a:pt x="9239" y="1661"/>
                  <a:pt x="9296" y="1793"/>
                </a:cubicBezTo>
                <a:cubicBezTo>
                  <a:pt x="9423" y="2087"/>
                  <a:pt x="9756" y="2249"/>
                  <a:pt x="10309" y="2285"/>
                </a:cubicBezTo>
                <a:cubicBezTo>
                  <a:pt x="10789" y="2317"/>
                  <a:pt x="10807" y="2324"/>
                  <a:pt x="10806" y="2482"/>
                </a:cubicBezTo>
                <a:cubicBezTo>
                  <a:pt x="10805" y="2640"/>
                  <a:pt x="10788" y="2647"/>
                  <a:pt x="10367" y="2665"/>
                </a:cubicBezTo>
                <a:cubicBezTo>
                  <a:pt x="9992" y="2681"/>
                  <a:pt x="9914" y="2665"/>
                  <a:pt x="9815" y="2550"/>
                </a:cubicBezTo>
                <a:cubicBezTo>
                  <a:pt x="9752" y="2476"/>
                  <a:pt x="9634" y="2417"/>
                  <a:pt x="9553" y="2417"/>
                </a:cubicBezTo>
                <a:cubicBezTo>
                  <a:pt x="9472" y="2417"/>
                  <a:pt x="9389" y="2372"/>
                  <a:pt x="9370" y="2318"/>
                </a:cubicBezTo>
                <a:cubicBezTo>
                  <a:pt x="9350" y="2264"/>
                  <a:pt x="9285" y="2219"/>
                  <a:pt x="9224" y="2219"/>
                </a:cubicBezTo>
                <a:cubicBezTo>
                  <a:pt x="9164" y="2219"/>
                  <a:pt x="9082" y="2179"/>
                  <a:pt x="9043" y="2129"/>
                </a:cubicBezTo>
                <a:cubicBezTo>
                  <a:pt x="8933" y="1989"/>
                  <a:pt x="8628" y="1952"/>
                  <a:pt x="8403" y="2052"/>
                </a:cubicBezTo>
                <a:cubicBezTo>
                  <a:pt x="8262" y="2115"/>
                  <a:pt x="8166" y="2123"/>
                  <a:pt x="8086" y="2078"/>
                </a:cubicBezTo>
                <a:cubicBezTo>
                  <a:pt x="8023" y="2042"/>
                  <a:pt x="7934" y="2028"/>
                  <a:pt x="7888" y="2047"/>
                </a:cubicBezTo>
                <a:cubicBezTo>
                  <a:pt x="7842" y="2066"/>
                  <a:pt x="7769" y="2037"/>
                  <a:pt x="7726" y="1982"/>
                </a:cubicBezTo>
                <a:cubicBezTo>
                  <a:pt x="7650" y="1885"/>
                  <a:pt x="7310" y="1670"/>
                  <a:pt x="7223" y="1665"/>
                </a:cubicBezTo>
                <a:cubicBezTo>
                  <a:pt x="7199" y="1663"/>
                  <a:pt x="7143" y="1616"/>
                  <a:pt x="7099" y="1560"/>
                </a:cubicBezTo>
                <a:cubicBezTo>
                  <a:pt x="6946" y="1365"/>
                  <a:pt x="6521" y="1125"/>
                  <a:pt x="6264" y="1089"/>
                </a:cubicBezTo>
                <a:cubicBezTo>
                  <a:pt x="6040" y="1058"/>
                  <a:pt x="5960" y="1084"/>
                  <a:pt x="5684" y="1280"/>
                </a:cubicBezTo>
                <a:cubicBezTo>
                  <a:pt x="5497" y="1413"/>
                  <a:pt x="5324" y="1492"/>
                  <a:pt x="5267" y="1469"/>
                </a:cubicBezTo>
                <a:cubicBezTo>
                  <a:pt x="5214" y="1447"/>
                  <a:pt x="5187" y="1411"/>
                  <a:pt x="5208" y="1389"/>
                </a:cubicBezTo>
                <a:cubicBezTo>
                  <a:pt x="5229" y="1367"/>
                  <a:pt x="5195" y="1272"/>
                  <a:pt x="5132" y="1177"/>
                </a:cubicBezTo>
                <a:cubicBezTo>
                  <a:pt x="5070" y="1083"/>
                  <a:pt x="5030" y="972"/>
                  <a:pt x="5044" y="930"/>
                </a:cubicBezTo>
                <a:cubicBezTo>
                  <a:pt x="5102" y="758"/>
                  <a:pt x="4912" y="763"/>
                  <a:pt x="4781" y="937"/>
                </a:cubicBezTo>
                <a:cubicBezTo>
                  <a:pt x="4694" y="1052"/>
                  <a:pt x="4628" y="1092"/>
                  <a:pt x="4601" y="1046"/>
                </a:cubicBezTo>
                <a:cubicBezTo>
                  <a:pt x="4530" y="924"/>
                  <a:pt x="4310" y="965"/>
                  <a:pt x="4093" y="1139"/>
                </a:cubicBezTo>
                <a:lnTo>
                  <a:pt x="3887" y="1305"/>
                </a:lnTo>
                <a:lnTo>
                  <a:pt x="3722" y="1042"/>
                </a:lnTo>
                <a:cubicBezTo>
                  <a:pt x="3566" y="793"/>
                  <a:pt x="3449" y="747"/>
                  <a:pt x="3449" y="934"/>
                </a:cubicBezTo>
                <a:cubicBezTo>
                  <a:pt x="3449" y="980"/>
                  <a:pt x="3394" y="1072"/>
                  <a:pt x="3326" y="1136"/>
                </a:cubicBezTo>
                <a:cubicBezTo>
                  <a:pt x="3190" y="1267"/>
                  <a:pt x="3140" y="1243"/>
                  <a:pt x="2825" y="898"/>
                </a:cubicBezTo>
                <a:cubicBezTo>
                  <a:pt x="2697" y="758"/>
                  <a:pt x="2582" y="713"/>
                  <a:pt x="2235" y="671"/>
                </a:cubicBezTo>
                <a:cubicBezTo>
                  <a:pt x="1998" y="642"/>
                  <a:pt x="1776" y="629"/>
                  <a:pt x="1742" y="641"/>
                </a:cubicBezTo>
                <a:cubicBezTo>
                  <a:pt x="1707" y="654"/>
                  <a:pt x="1503" y="659"/>
                  <a:pt x="1288" y="654"/>
                </a:cubicBezTo>
                <a:cubicBezTo>
                  <a:pt x="810" y="641"/>
                  <a:pt x="722" y="689"/>
                  <a:pt x="411" y="1124"/>
                </a:cubicBezTo>
                <a:cubicBezTo>
                  <a:pt x="107" y="1549"/>
                  <a:pt x="-23" y="2002"/>
                  <a:pt x="86" y="2255"/>
                </a:cubicBezTo>
                <a:cubicBezTo>
                  <a:pt x="136" y="2371"/>
                  <a:pt x="142" y="2458"/>
                  <a:pt x="102" y="2509"/>
                </a:cubicBezTo>
                <a:cubicBezTo>
                  <a:pt x="46" y="2580"/>
                  <a:pt x="55" y="3233"/>
                  <a:pt x="115" y="3467"/>
                </a:cubicBezTo>
                <a:cubicBezTo>
                  <a:pt x="129" y="3521"/>
                  <a:pt x="163" y="3692"/>
                  <a:pt x="189" y="3846"/>
                </a:cubicBezTo>
                <a:cubicBezTo>
                  <a:pt x="215" y="4000"/>
                  <a:pt x="262" y="4141"/>
                  <a:pt x="292" y="4161"/>
                </a:cubicBezTo>
                <a:cubicBezTo>
                  <a:pt x="322" y="4181"/>
                  <a:pt x="326" y="4232"/>
                  <a:pt x="301" y="4275"/>
                </a:cubicBezTo>
                <a:cubicBezTo>
                  <a:pt x="275" y="4318"/>
                  <a:pt x="246" y="4410"/>
                  <a:pt x="236" y="4481"/>
                </a:cubicBezTo>
                <a:cubicBezTo>
                  <a:pt x="225" y="4552"/>
                  <a:pt x="166" y="4671"/>
                  <a:pt x="105" y="4744"/>
                </a:cubicBezTo>
                <a:cubicBezTo>
                  <a:pt x="-99" y="4987"/>
                  <a:pt x="19" y="5750"/>
                  <a:pt x="246" y="5658"/>
                </a:cubicBezTo>
                <a:cubicBezTo>
                  <a:pt x="290" y="5640"/>
                  <a:pt x="356" y="5667"/>
                  <a:pt x="396" y="5716"/>
                </a:cubicBezTo>
                <a:cubicBezTo>
                  <a:pt x="451" y="5786"/>
                  <a:pt x="436" y="5875"/>
                  <a:pt x="334" y="6097"/>
                </a:cubicBezTo>
                <a:cubicBezTo>
                  <a:pt x="260" y="6257"/>
                  <a:pt x="194" y="6475"/>
                  <a:pt x="185" y="6583"/>
                </a:cubicBezTo>
                <a:cubicBezTo>
                  <a:pt x="160" y="6892"/>
                  <a:pt x="85" y="7206"/>
                  <a:pt x="27" y="7244"/>
                </a:cubicBezTo>
                <a:cubicBezTo>
                  <a:pt x="-2" y="7263"/>
                  <a:pt x="12" y="7344"/>
                  <a:pt x="60" y="7423"/>
                </a:cubicBezTo>
                <a:cubicBezTo>
                  <a:pt x="132" y="7543"/>
                  <a:pt x="190" y="7968"/>
                  <a:pt x="250" y="8814"/>
                </a:cubicBezTo>
                <a:cubicBezTo>
                  <a:pt x="255" y="8886"/>
                  <a:pt x="280" y="9079"/>
                  <a:pt x="305" y="9241"/>
                </a:cubicBezTo>
                <a:cubicBezTo>
                  <a:pt x="342" y="9473"/>
                  <a:pt x="318" y="9643"/>
                  <a:pt x="198" y="10029"/>
                </a:cubicBezTo>
                <a:cubicBezTo>
                  <a:pt x="58" y="10476"/>
                  <a:pt x="54" y="10530"/>
                  <a:pt x="141" y="10633"/>
                </a:cubicBezTo>
                <a:cubicBezTo>
                  <a:pt x="218" y="10724"/>
                  <a:pt x="221" y="10767"/>
                  <a:pt x="162" y="10843"/>
                </a:cubicBezTo>
                <a:cubicBezTo>
                  <a:pt x="120" y="10896"/>
                  <a:pt x="95" y="10992"/>
                  <a:pt x="106" y="11057"/>
                </a:cubicBezTo>
                <a:cubicBezTo>
                  <a:pt x="116" y="11123"/>
                  <a:pt x="105" y="11209"/>
                  <a:pt x="81" y="11248"/>
                </a:cubicBezTo>
                <a:cubicBezTo>
                  <a:pt x="58" y="11288"/>
                  <a:pt x="65" y="11420"/>
                  <a:pt x="97" y="11543"/>
                </a:cubicBezTo>
                <a:cubicBezTo>
                  <a:pt x="129" y="11666"/>
                  <a:pt x="167" y="12323"/>
                  <a:pt x="182" y="13002"/>
                </a:cubicBezTo>
                <a:cubicBezTo>
                  <a:pt x="197" y="13682"/>
                  <a:pt x="226" y="14255"/>
                  <a:pt x="246" y="14276"/>
                </a:cubicBezTo>
                <a:cubicBezTo>
                  <a:pt x="266" y="14297"/>
                  <a:pt x="282" y="14380"/>
                  <a:pt x="282" y="14460"/>
                </a:cubicBezTo>
                <a:cubicBezTo>
                  <a:pt x="282" y="14540"/>
                  <a:pt x="325" y="14643"/>
                  <a:pt x="378" y="14689"/>
                </a:cubicBezTo>
                <a:cubicBezTo>
                  <a:pt x="490" y="14787"/>
                  <a:pt x="450" y="15081"/>
                  <a:pt x="291" y="15337"/>
                </a:cubicBezTo>
                <a:cubicBezTo>
                  <a:pt x="174" y="15525"/>
                  <a:pt x="130" y="16638"/>
                  <a:pt x="234" y="16770"/>
                </a:cubicBezTo>
                <a:cubicBezTo>
                  <a:pt x="276" y="16825"/>
                  <a:pt x="277" y="16880"/>
                  <a:pt x="236" y="16934"/>
                </a:cubicBezTo>
                <a:cubicBezTo>
                  <a:pt x="141" y="17060"/>
                  <a:pt x="159" y="18873"/>
                  <a:pt x="257" y="19073"/>
                </a:cubicBezTo>
                <a:cubicBezTo>
                  <a:pt x="301" y="19164"/>
                  <a:pt x="320" y="19270"/>
                  <a:pt x="297" y="19308"/>
                </a:cubicBezTo>
                <a:cubicBezTo>
                  <a:pt x="274" y="19347"/>
                  <a:pt x="263" y="19447"/>
                  <a:pt x="273" y="19530"/>
                </a:cubicBezTo>
                <a:cubicBezTo>
                  <a:pt x="284" y="19613"/>
                  <a:pt x="264" y="19716"/>
                  <a:pt x="230" y="19760"/>
                </a:cubicBezTo>
                <a:cubicBezTo>
                  <a:pt x="156" y="19854"/>
                  <a:pt x="167" y="21045"/>
                  <a:pt x="243" y="21172"/>
                </a:cubicBezTo>
                <a:cubicBezTo>
                  <a:pt x="274" y="21222"/>
                  <a:pt x="353" y="21244"/>
                  <a:pt x="430" y="21224"/>
                </a:cubicBezTo>
                <a:cubicBezTo>
                  <a:pt x="503" y="21205"/>
                  <a:pt x="633" y="21231"/>
                  <a:pt x="718" y="21283"/>
                </a:cubicBezTo>
                <a:cubicBezTo>
                  <a:pt x="803" y="21334"/>
                  <a:pt x="956" y="21420"/>
                  <a:pt x="1058" y="21474"/>
                </a:cubicBezTo>
                <a:cubicBezTo>
                  <a:pt x="1274" y="21587"/>
                  <a:pt x="1303" y="21592"/>
                  <a:pt x="1359" y="21532"/>
                </a:cubicBezTo>
                <a:cubicBezTo>
                  <a:pt x="1412" y="21477"/>
                  <a:pt x="1712" y="21460"/>
                  <a:pt x="1742" y="21510"/>
                </a:cubicBezTo>
                <a:cubicBezTo>
                  <a:pt x="1767" y="21554"/>
                  <a:pt x="2799" y="21467"/>
                  <a:pt x="3176" y="21389"/>
                </a:cubicBezTo>
                <a:cubicBezTo>
                  <a:pt x="3316" y="21361"/>
                  <a:pt x="3484" y="21357"/>
                  <a:pt x="3548" y="21381"/>
                </a:cubicBezTo>
                <a:cubicBezTo>
                  <a:pt x="3637" y="21414"/>
                  <a:pt x="6209" y="21413"/>
                  <a:pt x="6863" y="21379"/>
                </a:cubicBezTo>
                <a:cubicBezTo>
                  <a:pt x="6915" y="21376"/>
                  <a:pt x="7404" y="21381"/>
                  <a:pt x="7950" y="21390"/>
                </a:cubicBezTo>
                <a:cubicBezTo>
                  <a:pt x="8497" y="21399"/>
                  <a:pt x="9181" y="21402"/>
                  <a:pt x="9472" y="21397"/>
                </a:cubicBezTo>
                <a:cubicBezTo>
                  <a:pt x="9762" y="21391"/>
                  <a:pt x="10306" y="21389"/>
                  <a:pt x="10682" y="21390"/>
                </a:cubicBezTo>
                <a:cubicBezTo>
                  <a:pt x="11057" y="21392"/>
                  <a:pt x="11660" y="21385"/>
                  <a:pt x="12021" y="21375"/>
                </a:cubicBezTo>
                <a:cubicBezTo>
                  <a:pt x="12382" y="21365"/>
                  <a:pt x="12712" y="21379"/>
                  <a:pt x="12754" y="21407"/>
                </a:cubicBezTo>
                <a:cubicBezTo>
                  <a:pt x="12796" y="21434"/>
                  <a:pt x="12864" y="21427"/>
                  <a:pt x="12907" y="21389"/>
                </a:cubicBezTo>
                <a:cubicBezTo>
                  <a:pt x="12960" y="21343"/>
                  <a:pt x="13067" y="21343"/>
                  <a:pt x="13249" y="21392"/>
                </a:cubicBezTo>
                <a:cubicBezTo>
                  <a:pt x="13441" y="21444"/>
                  <a:pt x="13533" y="21444"/>
                  <a:pt x="13582" y="21392"/>
                </a:cubicBezTo>
                <a:cubicBezTo>
                  <a:pt x="13622" y="21351"/>
                  <a:pt x="13691" y="21343"/>
                  <a:pt x="13749" y="21374"/>
                </a:cubicBezTo>
                <a:cubicBezTo>
                  <a:pt x="13835" y="21420"/>
                  <a:pt x="15791" y="21427"/>
                  <a:pt x="15960" y="21381"/>
                </a:cubicBezTo>
                <a:cubicBezTo>
                  <a:pt x="15994" y="21372"/>
                  <a:pt x="16036" y="21371"/>
                  <a:pt x="16053" y="21379"/>
                </a:cubicBezTo>
                <a:cubicBezTo>
                  <a:pt x="16174" y="21438"/>
                  <a:pt x="17287" y="21427"/>
                  <a:pt x="17403" y="21366"/>
                </a:cubicBezTo>
                <a:cubicBezTo>
                  <a:pt x="17520" y="21303"/>
                  <a:pt x="17567" y="21316"/>
                  <a:pt x="17692" y="21440"/>
                </a:cubicBezTo>
                <a:cubicBezTo>
                  <a:pt x="17795" y="21542"/>
                  <a:pt x="17853" y="21563"/>
                  <a:pt x="17884" y="21510"/>
                </a:cubicBezTo>
                <a:cubicBezTo>
                  <a:pt x="17908" y="21469"/>
                  <a:pt x="17993" y="21452"/>
                  <a:pt x="18071" y="21473"/>
                </a:cubicBezTo>
                <a:cubicBezTo>
                  <a:pt x="18239" y="21517"/>
                  <a:pt x="19513" y="21521"/>
                  <a:pt x="19871" y="21478"/>
                </a:cubicBezTo>
                <a:cubicBezTo>
                  <a:pt x="20008" y="21461"/>
                  <a:pt x="20319" y="21425"/>
                  <a:pt x="20564" y="21398"/>
                </a:cubicBezTo>
                <a:cubicBezTo>
                  <a:pt x="20809" y="21370"/>
                  <a:pt x="21027" y="21329"/>
                  <a:pt x="21048" y="21306"/>
                </a:cubicBezTo>
                <a:cubicBezTo>
                  <a:pt x="21070" y="21284"/>
                  <a:pt x="21110" y="21112"/>
                  <a:pt x="21138" y="20925"/>
                </a:cubicBezTo>
                <a:cubicBezTo>
                  <a:pt x="21166" y="20738"/>
                  <a:pt x="21220" y="20551"/>
                  <a:pt x="21259" y="20509"/>
                </a:cubicBezTo>
                <a:cubicBezTo>
                  <a:pt x="21298" y="20468"/>
                  <a:pt x="21330" y="20339"/>
                  <a:pt x="21330" y="20222"/>
                </a:cubicBezTo>
                <a:cubicBezTo>
                  <a:pt x="21330" y="20105"/>
                  <a:pt x="21358" y="19992"/>
                  <a:pt x="21392" y="19969"/>
                </a:cubicBezTo>
                <a:cubicBezTo>
                  <a:pt x="21473" y="19916"/>
                  <a:pt x="21404" y="19611"/>
                  <a:pt x="21273" y="19444"/>
                </a:cubicBezTo>
                <a:cubicBezTo>
                  <a:pt x="21150" y="19288"/>
                  <a:pt x="21116" y="18817"/>
                  <a:pt x="21200" y="18421"/>
                </a:cubicBezTo>
                <a:cubicBezTo>
                  <a:pt x="21241" y="18228"/>
                  <a:pt x="21240" y="18110"/>
                  <a:pt x="21196" y="18054"/>
                </a:cubicBezTo>
                <a:cubicBezTo>
                  <a:pt x="21150" y="17994"/>
                  <a:pt x="21162" y="17875"/>
                  <a:pt x="21243" y="17640"/>
                </a:cubicBezTo>
                <a:cubicBezTo>
                  <a:pt x="21350" y="17324"/>
                  <a:pt x="21350" y="17301"/>
                  <a:pt x="21246" y="17115"/>
                </a:cubicBezTo>
                <a:cubicBezTo>
                  <a:pt x="21133" y="16913"/>
                  <a:pt x="21162" y="16764"/>
                  <a:pt x="21347" y="16602"/>
                </a:cubicBezTo>
                <a:cubicBezTo>
                  <a:pt x="21485" y="16481"/>
                  <a:pt x="21445" y="15216"/>
                  <a:pt x="21287" y="14736"/>
                </a:cubicBezTo>
                <a:cubicBezTo>
                  <a:pt x="21175" y="14393"/>
                  <a:pt x="21171" y="14346"/>
                  <a:pt x="21258" y="14215"/>
                </a:cubicBezTo>
                <a:cubicBezTo>
                  <a:pt x="21311" y="14135"/>
                  <a:pt x="21355" y="13990"/>
                  <a:pt x="21357" y="13892"/>
                </a:cubicBezTo>
                <a:cubicBezTo>
                  <a:pt x="21359" y="13794"/>
                  <a:pt x="21382" y="13691"/>
                  <a:pt x="21407" y="13664"/>
                </a:cubicBezTo>
                <a:cubicBezTo>
                  <a:pt x="21501" y="13566"/>
                  <a:pt x="21450" y="13295"/>
                  <a:pt x="21299" y="13085"/>
                </a:cubicBezTo>
                <a:cubicBezTo>
                  <a:pt x="21121" y="12839"/>
                  <a:pt x="21091" y="12453"/>
                  <a:pt x="21239" y="12323"/>
                </a:cubicBezTo>
                <a:cubicBezTo>
                  <a:pt x="21318" y="12253"/>
                  <a:pt x="21329" y="12087"/>
                  <a:pt x="21306" y="11281"/>
                </a:cubicBezTo>
                <a:cubicBezTo>
                  <a:pt x="21275" y="10234"/>
                  <a:pt x="21251" y="10120"/>
                  <a:pt x="21036" y="9939"/>
                </a:cubicBezTo>
                <a:cubicBezTo>
                  <a:pt x="20924" y="9846"/>
                  <a:pt x="20906" y="9797"/>
                  <a:pt x="20960" y="9729"/>
                </a:cubicBezTo>
                <a:cubicBezTo>
                  <a:pt x="20998" y="9680"/>
                  <a:pt x="21013" y="9611"/>
                  <a:pt x="20992" y="9575"/>
                </a:cubicBezTo>
                <a:cubicBezTo>
                  <a:pt x="20971" y="9539"/>
                  <a:pt x="21006" y="9480"/>
                  <a:pt x="21069" y="9444"/>
                </a:cubicBezTo>
                <a:cubicBezTo>
                  <a:pt x="21202" y="9369"/>
                  <a:pt x="21350" y="8912"/>
                  <a:pt x="21292" y="8753"/>
                </a:cubicBezTo>
                <a:cubicBezTo>
                  <a:pt x="21270" y="8694"/>
                  <a:pt x="21296" y="8595"/>
                  <a:pt x="21349" y="8533"/>
                </a:cubicBezTo>
                <a:cubicBezTo>
                  <a:pt x="21418" y="8452"/>
                  <a:pt x="21439" y="8318"/>
                  <a:pt x="21424" y="8059"/>
                </a:cubicBezTo>
                <a:cubicBezTo>
                  <a:pt x="21412" y="7861"/>
                  <a:pt x="21400" y="7692"/>
                  <a:pt x="21397" y="7683"/>
                </a:cubicBezTo>
                <a:cubicBezTo>
                  <a:pt x="21394" y="7674"/>
                  <a:pt x="21390" y="7644"/>
                  <a:pt x="21387" y="7617"/>
                </a:cubicBezTo>
                <a:cubicBezTo>
                  <a:pt x="21384" y="7590"/>
                  <a:pt x="21354" y="7532"/>
                  <a:pt x="21320" y="7490"/>
                </a:cubicBezTo>
                <a:cubicBezTo>
                  <a:pt x="21286" y="7447"/>
                  <a:pt x="21251" y="7202"/>
                  <a:pt x="21241" y="6946"/>
                </a:cubicBezTo>
                <a:cubicBezTo>
                  <a:pt x="21230" y="6673"/>
                  <a:pt x="21187" y="6435"/>
                  <a:pt x="21136" y="6368"/>
                </a:cubicBezTo>
                <a:cubicBezTo>
                  <a:pt x="20943" y="6116"/>
                  <a:pt x="20849" y="5850"/>
                  <a:pt x="20864" y="5601"/>
                </a:cubicBezTo>
                <a:cubicBezTo>
                  <a:pt x="20881" y="5327"/>
                  <a:pt x="20969" y="5242"/>
                  <a:pt x="21108" y="5364"/>
                </a:cubicBezTo>
                <a:cubicBezTo>
                  <a:pt x="21172" y="5421"/>
                  <a:pt x="21202" y="5404"/>
                  <a:pt x="21239" y="5288"/>
                </a:cubicBezTo>
                <a:cubicBezTo>
                  <a:pt x="21316" y="5047"/>
                  <a:pt x="21321" y="4759"/>
                  <a:pt x="21251" y="4559"/>
                </a:cubicBezTo>
                <a:cubicBezTo>
                  <a:pt x="21200" y="4411"/>
                  <a:pt x="21208" y="4334"/>
                  <a:pt x="21292" y="4184"/>
                </a:cubicBezTo>
                <a:cubicBezTo>
                  <a:pt x="21368" y="4047"/>
                  <a:pt x="21380" y="3961"/>
                  <a:pt x="21337" y="3875"/>
                </a:cubicBezTo>
                <a:cubicBezTo>
                  <a:pt x="21263" y="3730"/>
                  <a:pt x="21249" y="3224"/>
                  <a:pt x="21290" y="2232"/>
                </a:cubicBezTo>
                <a:cubicBezTo>
                  <a:pt x="21317" y="1578"/>
                  <a:pt x="21308" y="1486"/>
                  <a:pt x="21216" y="1457"/>
                </a:cubicBezTo>
                <a:cubicBezTo>
                  <a:pt x="21159" y="1438"/>
                  <a:pt x="21061" y="1393"/>
                  <a:pt x="20998" y="1357"/>
                </a:cubicBezTo>
                <a:cubicBezTo>
                  <a:pt x="20935" y="1321"/>
                  <a:pt x="20869" y="1308"/>
                  <a:pt x="20850" y="1327"/>
                </a:cubicBezTo>
                <a:cubicBezTo>
                  <a:pt x="20832" y="1346"/>
                  <a:pt x="20742" y="1320"/>
                  <a:pt x="20649" y="1270"/>
                </a:cubicBezTo>
                <a:cubicBezTo>
                  <a:pt x="20494" y="1185"/>
                  <a:pt x="20274" y="1195"/>
                  <a:pt x="20119" y="1294"/>
                </a:cubicBezTo>
                <a:cubicBezTo>
                  <a:pt x="20085" y="1316"/>
                  <a:pt x="19848" y="1326"/>
                  <a:pt x="19592" y="1316"/>
                </a:cubicBezTo>
                <a:cubicBezTo>
                  <a:pt x="18815" y="1286"/>
                  <a:pt x="18327" y="1276"/>
                  <a:pt x="18163" y="1286"/>
                </a:cubicBezTo>
                <a:cubicBezTo>
                  <a:pt x="18014" y="1296"/>
                  <a:pt x="17511" y="1256"/>
                  <a:pt x="17511" y="1235"/>
                </a:cubicBezTo>
                <a:cubicBezTo>
                  <a:pt x="17511" y="1189"/>
                  <a:pt x="16036" y="1191"/>
                  <a:pt x="15867" y="1237"/>
                </a:cubicBezTo>
                <a:cubicBezTo>
                  <a:pt x="15545" y="1325"/>
                  <a:pt x="14820" y="1369"/>
                  <a:pt x="14781" y="1303"/>
                </a:cubicBezTo>
                <a:cubicBezTo>
                  <a:pt x="14762" y="1271"/>
                  <a:pt x="14447" y="1261"/>
                  <a:pt x="14080" y="1280"/>
                </a:cubicBezTo>
                <a:cubicBezTo>
                  <a:pt x="13330" y="1319"/>
                  <a:pt x="13163" y="1259"/>
                  <a:pt x="13262" y="989"/>
                </a:cubicBezTo>
                <a:cubicBezTo>
                  <a:pt x="13301" y="884"/>
                  <a:pt x="13368" y="842"/>
                  <a:pt x="13495" y="842"/>
                </a:cubicBezTo>
                <a:cubicBezTo>
                  <a:pt x="13784" y="842"/>
                  <a:pt x="13771" y="772"/>
                  <a:pt x="13436" y="507"/>
                </a:cubicBezTo>
                <a:cubicBezTo>
                  <a:pt x="13261" y="369"/>
                  <a:pt x="13079" y="196"/>
                  <a:pt x="13030" y="123"/>
                </a:cubicBezTo>
                <a:cubicBezTo>
                  <a:pt x="12981" y="48"/>
                  <a:pt x="12940" y="6"/>
                  <a:pt x="12901" y="1"/>
                </a:cubicBezTo>
                <a:close/>
                <a:moveTo>
                  <a:pt x="8795" y="126"/>
                </a:moveTo>
                <a:cubicBezTo>
                  <a:pt x="8792" y="126"/>
                  <a:pt x="8791" y="129"/>
                  <a:pt x="8791" y="136"/>
                </a:cubicBezTo>
                <a:cubicBezTo>
                  <a:pt x="8789" y="163"/>
                  <a:pt x="8796" y="196"/>
                  <a:pt x="8804" y="208"/>
                </a:cubicBezTo>
                <a:cubicBezTo>
                  <a:pt x="8813" y="221"/>
                  <a:pt x="8781" y="281"/>
                  <a:pt x="8733" y="342"/>
                </a:cubicBezTo>
                <a:cubicBezTo>
                  <a:pt x="8653" y="443"/>
                  <a:pt x="8638" y="443"/>
                  <a:pt x="8535" y="345"/>
                </a:cubicBezTo>
                <a:cubicBezTo>
                  <a:pt x="8413" y="227"/>
                  <a:pt x="8265" y="278"/>
                  <a:pt x="8316" y="420"/>
                </a:cubicBezTo>
                <a:cubicBezTo>
                  <a:pt x="8334" y="469"/>
                  <a:pt x="8321" y="527"/>
                  <a:pt x="8289" y="548"/>
                </a:cubicBezTo>
                <a:cubicBezTo>
                  <a:pt x="8192" y="611"/>
                  <a:pt x="8219" y="1144"/>
                  <a:pt x="8324" y="1236"/>
                </a:cubicBezTo>
                <a:cubicBezTo>
                  <a:pt x="8395" y="1298"/>
                  <a:pt x="8401" y="1340"/>
                  <a:pt x="8347" y="1408"/>
                </a:cubicBezTo>
                <a:cubicBezTo>
                  <a:pt x="8293" y="1478"/>
                  <a:pt x="8298" y="1498"/>
                  <a:pt x="8373" y="1498"/>
                </a:cubicBezTo>
                <a:cubicBezTo>
                  <a:pt x="8566" y="1498"/>
                  <a:pt x="8920" y="1214"/>
                  <a:pt x="9042" y="962"/>
                </a:cubicBezTo>
                <a:cubicBezTo>
                  <a:pt x="9110" y="820"/>
                  <a:pt x="9208" y="688"/>
                  <a:pt x="9257" y="668"/>
                </a:cubicBezTo>
                <a:cubicBezTo>
                  <a:pt x="9480" y="578"/>
                  <a:pt x="9273" y="205"/>
                  <a:pt x="9037" y="271"/>
                </a:cubicBezTo>
                <a:cubicBezTo>
                  <a:pt x="8960" y="292"/>
                  <a:pt x="8890" y="263"/>
                  <a:pt x="8853" y="196"/>
                </a:cubicBezTo>
                <a:cubicBezTo>
                  <a:pt x="8828" y="151"/>
                  <a:pt x="8805" y="125"/>
                  <a:pt x="8795" y="12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34" name="椭圆形"/>
          <p:cNvSpPr/>
          <p:nvPr/>
        </p:nvSpPr>
        <p:spPr>
          <a:xfrm>
            <a:off x="8478529" y="10226040"/>
            <a:ext cx="419101" cy="426721"/>
          </a:xfrm>
          <a:prstGeom prst="ellipse">
            <a:avLst/>
          </a:prstGeom>
          <a:solidFill>
            <a:srgbClr val="51A7F9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p:spPr>
        <p:txBody>
          <a:bodyPr lIns="71437" tIns="71437" rIns="71437" bIns="71437" anchor="ctr"/>
          <a:lstStyle/>
          <a:p>
            <a:pPr defTabSz="821531">
              <a:defRPr b="0"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sp>
        <p:nvSpPr>
          <p:cNvPr id="435" name="椭圆形"/>
          <p:cNvSpPr/>
          <p:nvPr/>
        </p:nvSpPr>
        <p:spPr>
          <a:xfrm>
            <a:off x="1470128" y="3469640"/>
            <a:ext cx="419101" cy="426721"/>
          </a:xfrm>
          <a:prstGeom prst="ellipse">
            <a:avLst/>
          </a:prstGeom>
          <a:solidFill>
            <a:srgbClr val="51A7F9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p:spPr>
        <p:txBody>
          <a:bodyPr lIns="71437" tIns="71437" rIns="71437" bIns="71437" anchor="ctr"/>
          <a:lstStyle/>
          <a:p>
            <a:pPr defTabSz="821531">
              <a:defRPr b="0"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pic>
        <p:nvPicPr>
          <p:cNvPr id="436" name="线条 形状" descr="线条 形状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5139" y="3707754"/>
            <a:ext cx="7013351" cy="6700491"/>
          </a:xfrm>
          <a:prstGeom prst="rect">
            <a:avLst/>
          </a:prstGeom>
        </p:spPr>
      </p:pic>
      <p:pic>
        <p:nvPicPr>
          <p:cNvPr id="438" name="线条 形状" descr="线条 形状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61407" y="3732113"/>
            <a:ext cx="7078010" cy="6798110"/>
          </a:xfrm>
          <a:prstGeom prst="rect">
            <a:avLst/>
          </a:prstGeom>
        </p:spPr>
      </p:pic>
      <p:sp>
        <p:nvSpPr>
          <p:cNvPr id="440" name="组成探险队…"/>
          <p:cNvSpPr txBox="1"/>
          <p:nvPr/>
        </p:nvSpPr>
        <p:spPr>
          <a:xfrm>
            <a:off x="9801552" y="2306941"/>
            <a:ext cx="14671685" cy="9102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组成探险队</a:t>
            </a:r>
          </a:p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一共25“天”时间</a:t>
            </a:r>
          </a:p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每“天”挪动一格</a:t>
            </a:r>
          </a:p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“银行”提供1000初始资金</a:t>
            </a:r>
          </a:p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“银行”提供1000初始载重量</a:t>
            </a:r>
          </a:p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采购“水”“食物”“帐篷”“指南针”</a:t>
            </a:r>
          </a:p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经历“晴天”“高温”“沙风暴”“沙风暴+高温”等天气</a:t>
            </a:r>
          </a:p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到达大山挖金子</a:t>
            </a:r>
          </a:p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回到大本营兑换成现金</a:t>
            </a:r>
          </a:p>
          <a:p>
            <a:pPr marL="661458" indent="-661458" algn="l"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评比名次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43" name="操作流程"/>
          <p:cNvSpPr txBox="1"/>
          <p:nvPr/>
        </p:nvSpPr>
        <p:spPr>
          <a:xfrm>
            <a:off x="1015440" y="441045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操作流程</a:t>
            </a:r>
          </a:p>
        </p:txBody>
      </p:sp>
      <p:graphicFrame>
        <p:nvGraphicFramePr>
          <p:cNvPr id="444" name="表格"/>
          <p:cNvGraphicFramePr/>
          <p:nvPr/>
        </p:nvGraphicFramePr>
        <p:xfrm>
          <a:off x="2124511" y="3098800"/>
          <a:ext cx="21206366" cy="92964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4373101"/>
                <a:gridCol w="16833262"/>
              </a:tblGrid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时间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0～5分钟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入场分小组，划分小组身份，确定8种身份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5～25分钟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引导式带领下解读规则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25～80分钟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完成25天项目体验，过程中记录员记录观察数据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80～90分钟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4300">
                          <a:sym typeface="Helvetica Neue"/>
                        </a:rPr>
                        <a:t>回收道具，离场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矩形"/>
          <p:cNvSpPr/>
          <p:nvPr/>
        </p:nvSpPr>
        <p:spPr>
          <a:xfrm>
            <a:off x="3150" y="4761431"/>
            <a:ext cx="24377700" cy="4193139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47" name="第五章"/>
          <p:cNvSpPr/>
          <p:nvPr/>
        </p:nvSpPr>
        <p:spPr>
          <a:xfrm>
            <a:off x="1878251" y="4361109"/>
            <a:ext cx="4993782" cy="4993783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2032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0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第五章</a:t>
            </a:r>
          </a:p>
        </p:txBody>
      </p:sp>
      <p:sp>
        <p:nvSpPr>
          <p:cNvPr id="448" name="“情景化”测评实施流程"/>
          <p:cNvSpPr txBox="1"/>
          <p:nvPr/>
        </p:nvSpPr>
        <p:spPr>
          <a:xfrm>
            <a:off x="7714433" y="5829299"/>
            <a:ext cx="13980923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000">
                <a:solidFill>
                  <a:srgbClr val="FFFFFF"/>
                </a:solidFill>
              </a:defRPr>
            </a:lvl1pPr>
          </a:lstStyle>
          <a:p>
            <a:pPr/>
            <a:r>
              <a:t>“情景化”测评实施流程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51" name="产品预算"/>
          <p:cNvSpPr txBox="1"/>
          <p:nvPr/>
        </p:nvSpPr>
        <p:spPr>
          <a:xfrm>
            <a:off x="1015440" y="441045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产品预算</a:t>
            </a:r>
          </a:p>
        </p:txBody>
      </p:sp>
      <p:graphicFrame>
        <p:nvGraphicFramePr>
          <p:cNvPr id="452" name="表格"/>
          <p:cNvGraphicFramePr/>
          <p:nvPr/>
        </p:nvGraphicFramePr>
        <p:xfrm>
          <a:off x="2810573" y="3098800"/>
          <a:ext cx="18775554" cy="93091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3358224"/>
                <a:gridCol w="4146916"/>
                <a:gridCol w="3752570"/>
                <a:gridCol w="3752570"/>
                <a:gridCol w="3752570"/>
              </a:tblGrid>
              <a:tr h="15494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产品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步骤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周期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预算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合计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549400">
                <a:tc rowSpan="3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产品一
定制情景化测评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一、情景化测评工具策划修改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2周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18000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3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34000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549400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二、前期测评师培养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vMerge="1">
                  <a:tcPr/>
                </a:tc>
              </a:tr>
              <a:tr h="1549400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三、测评及数据交付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8000/场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vMerge="1">
                  <a:tcPr/>
                </a:tc>
              </a:tr>
              <a:tr h="1549400">
                <a:tc rowSpan="2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产品二
标准情景化测评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一、前期测评师培养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16000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549400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二、测评及数据交付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8000/场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v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55" name="观察表格（例）"/>
          <p:cNvSpPr txBox="1"/>
          <p:nvPr/>
        </p:nvSpPr>
        <p:spPr>
          <a:xfrm>
            <a:off x="1018076" y="441045"/>
            <a:ext cx="6337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观察表格（例）</a:t>
            </a:r>
          </a:p>
        </p:txBody>
      </p:sp>
      <p:pic>
        <p:nvPicPr>
          <p:cNvPr id="456" name="屏幕快照 2019-10-15 22.37.24.png" descr="屏幕快照 2019-10-15 22.37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7013" y="2436782"/>
            <a:ext cx="20906534" cy="88424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59" name="观察表格（例）"/>
          <p:cNvSpPr txBox="1"/>
          <p:nvPr/>
        </p:nvSpPr>
        <p:spPr>
          <a:xfrm>
            <a:off x="1018076" y="441045"/>
            <a:ext cx="6337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观察表格（例）</a:t>
            </a:r>
          </a:p>
        </p:txBody>
      </p:sp>
      <p:pic>
        <p:nvPicPr>
          <p:cNvPr id="460" name="屏幕快照 2019-10-15 22.37.35.png" descr="屏幕快照 2019-10-15 22.37.3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4589" y="3878137"/>
            <a:ext cx="22063229" cy="5959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63" name="观察表格（例）"/>
          <p:cNvSpPr txBox="1"/>
          <p:nvPr/>
        </p:nvSpPr>
        <p:spPr>
          <a:xfrm>
            <a:off x="1018076" y="441045"/>
            <a:ext cx="6337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观察表格（例）</a:t>
            </a:r>
          </a:p>
        </p:txBody>
      </p:sp>
      <p:pic>
        <p:nvPicPr>
          <p:cNvPr id="464" name="屏幕快照 2019-10-15 22.37.41.png" descr="屏幕快照 2019-10-15 22.37.4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3738" y="4003522"/>
            <a:ext cx="23896524" cy="53047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矩形"/>
          <p:cNvSpPr/>
          <p:nvPr/>
        </p:nvSpPr>
        <p:spPr>
          <a:xfrm>
            <a:off x="3150" y="4761431"/>
            <a:ext cx="24377700" cy="4193139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2" name="第一章"/>
          <p:cNvSpPr/>
          <p:nvPr/>
        </p:nvSpPr>
        <p:spPr>
          <a:xfrm>
            <a:off x="1878251" y="4361109"/>
            <a:ext cx="4993782" cy="4993783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2032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0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第一章</a:t>
            </a:r>
          </a:p>
        </p:txBody>
      </p:sp>
      <p:sp>
        <p:nvSpPr>
          <p:cNvPr id="153" name="“情景化”测评介绍"/>
          <p:cNvSpPr txBox="1"/>
          <p:nvPr/>
        </p:nvSpPr>
        <p:spPr>
          <a:xfrm>
            <a:off x="9111433" y="5829299"/>
            <a:ext cx="11186923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000">
                <a:solidFill>
                  <a:srgbClr val="FFFFFF"/>
                </a:solidFill>
              </a:defRPr>
            </a:lvl1pPr>
          </a:lstStyle>
          <a:p>
            <a:pPr/>
            <a:r>
              <a:t>“情景化”测评介绍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67" name="现场照片"/>
          <p:cNvSpPr txBox="1"/>
          <p:nvPr/>
        </p:nvSpPr>
        <p:spPr>
          <a:xfrm>
            <a:off x="1392128" y="441045"/>
            <a:ext cx="367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现场照片</a:t>
            </a:r>
          </a:p>
        </p:txBody>
      </p:sp>
      <p:pic>
        <p:nvPicPr>
          <p:cNvPr id="468" name="WechatIMG13.jpeg" descr="WechatIMG1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08872" y="7829181"/>
            <a:ext cx="6048002" cy="453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WechatIMG14 1.jpeg" descr="WechatIMG14 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180010" y="2540213"/>
            <a:ext cx="6048001" cy="453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0" name="WechatIMG17 1.jpeg" descr="WechatIMG17 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08872" y="2540213"/>
            <a:ext cx="6048002" cy="453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WechatIMG21.jpeg" descr="WechatIMG2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892103" y="2540213"/>
            <a:ext cx="6048002" cy="453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WechatIMG34.jpeg" descr="WechatIMG34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892103" y="7829181"/>
            <a:ext cx="6048002" cy="453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73" name="WechatIMG39.jpeg" descr="WechatIMG39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7180010" y="7829181"/>
            <a:ext cx="6048001" cy="4536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76" name="观察员介绍"/>
          <p:cNvSpPr txBox="1"/>
          <p:nvPr/>
        </p:nvSpPr>
        <p:spPr>
          <a:xfrm>
            <a:off x="947629" y="441045"/>
            <a:ext cx="4559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观察员介绍</a:t>
            </a:r>
          </a:p>
        </p:txBody>
      </p:sp>
      <p:sp>
        <p:nvSpPr>
          <p:cNvPr id="477" name="测评须知：…"/>
          <p:cNvSpPr txBox="1"/>
          <p:nvPr/>
        </p:nvSpPr>
        <p:spPr>
          <a:xfrm>
            <a:off x="5235614" y="7512336"/>
            <a:ext cx="13802361" cy="4601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测评须知：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1、一位观察员面对7～9名被测者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2、输入设备的数据，通过表格函数换算成总得分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3、观察过程中不许要与学员交流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4、提前经过2～3次模拟测评</a:t>
            </a:r>
          </a:p>
        </p:txBody>
      </p:sp>
      <p:sp>
        <p:nvSpPr>
          <p:cNvPr id="478" name="人数：40～50人观察员4～7人"/>
          <p:cNvSpPr txBox="1"/>
          <p:nvPr/>
        </p:nvSpPr>
        <p:spPr>
          <a:xfrm>
            <a:off x="5237349" y="2764723"/>
            <a:ext cx="858266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人数：40～50人观察员4～7人</a:t>
            </a:r>
          </a:p>
        </p:txBody>
      </p:sp>
      <p:sp>
        <p:nvSpPr>
          <p:cNvPr id="479" name="分组：随机分为7个小组"/>
          <p:cNvSpPr txBox="1"/>
          <p:nvPr/>
        </p:nvSpPr>
        <p:spPr>
          <a:xfrm>
            <a:off x="5237703" y="3812173"/>
            <a:ext cx="681736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分组：随机分为7个小组</a:t>
            </a:r>
          </a:p>
        </p:txBody>
      </p:sp>
      <p:sp>
        <p:nvSpPr>
          <p:cNvPr id="480" name="积分：通过“滑块”“复选框”“星级评分”为学员打分"/>
          <p:cNvSpPr txBox="1"/>
          <p:nvPr/>
        </p:nvSpPr>
        <p:spPr>
          <a:xfrm>
            <a:off x="5220148" y="4859622"/>
            <a:ext cx="1394333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积分：通过“滑块”“复选框”“星级评分”为学员打分</a:t>
            </a:r>
          </a:p>
        </p:txBody>
      </p:sp>
      <p:sp>
        <p:nvSpPr>
          <p:cNvPr id="481" name="设备：平板"/>
          <p:cNvSpPr txBox="1"/>
          <p:nvPr/>
        </p:nvSpPr>
        <p:spPr>
          <a:xfrm>
            <a:off x="5169496" y="5770065"/>
            <a:ext cx="328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设备：平板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矩形"/>
          <p:cNvSpPr/>
          <p:nvPr/>
        </p:nvSpPr>
        <p:spPr>
          <a:xfrm>
            <a:off x="3150" y="4761431"/>
            <a:ext cx="24377700" cy="4193139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84" name="第六章"/>
          <p:cNvSpPr/>
          <p:nvPr/>
        </p:nvSpPr>
        <p:spPr>
          <a:xfrm>
            <a:off x="1878251" y="4361109"/>
            <a:ext cx="4993782" cy="4993783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2032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0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第六章</a:t>
            </a:r>
          </a:p>
        </p:txBody>
      </p:sp>
      <p:sp>
        <p:nvSpPr>
          <p:cNvPr id="485" name="关于我们"/>
          <p:cNvSpPr txBox="1"/>
          <p:nvPr/>
        </p:nvSpPr>
        <p:spPr>
          <a:xfrm>
            <a:off x="7729321" y="5829299"/>
            <a:ext cx="5702301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000">
                <a:solidFill>
                  <a:srgbClr val="FFFFFF"/>
                </a:solidFill>
              </a:defRPr>
            </a:lvl1pPr>
          </a:lstStyle>
          <a:p>
            <a:pPr/>
            <a:r>
              <a:t>关于我们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矩形"/>
          <p:cNvSpPr/>
          <p:nvPr/>
        </p:nvSpPr>
        <p:spPr>
          <a:xfrm>
            <a:off x="0" y="3288955"/>
            <a:ext cx="24384001" cy="344857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 algn="l" defTabSz="1828800">
              <a:defRPr b="0"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488" name="屏幕快照 2020-03-07 20.18.22.png" descr="屏幕快照 2020-03-07 20.18.22.png"/>
          <p:cNvPicPr>
            <a:picLocks noChangeAspect="1"/>
          </p:cNvPicPr>
          <p:nvPr/>
        </p:nvPicPr>
        <p:blipFill>
          <a:blip r:embed="rId2">
            <a:extLst/>
          </a:blip>
          <a:srcRect l="19392" t="5449" r="17788" b="28085"/>
          <a:stretch>
            <a:fillRect/>
          </a:stretch>
        </p:blipFill>
        <p:spPr>
          <a:xfrm>
            <a:off x="742751" y="2925035"/>
            <a:ext cx="4176392" cy="4176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fill="norm" stroke="1" extrusionOk="0">
                <a:moveTo>
                  <a:pt x="9840" y="0"/>
                </a:moveTo>
                <a:cubicBezTo>
                  <a:pt x="7322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8" y="0"/>
                  <a:pt x="9840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89" name="职场模拟器介绍"/>
          <p:cNvSpPr txBox="1"/>
          <p:nvPr/>
        </p:nvSpPr>
        <p:spPr>
          <a:xfrm>
            <a:off x="5581759" y="3829603"/>
            <a:ext cx="11041381" cy="2341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defRPr b="0" sz="1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职场模拟器介绍</a:t>
            </a:r>
          </a:p>
        </p:txBody>
      </p:sp>
      <p:sp>
        <p:nvSpPr>
          <p:cNvPr id="490" name="我们要做什么"/>
          <p:cNvSpPr txBox="1"/>
          <p:nvPr/>
        </p:nvSpPr>
        <p:spPr>
          <a:xfrm>
            <a:off x="1173455" y="8250730"/>
            <a:ext cx="2797176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Clr>
                <a:schemeClr val="accent1">
                  <a:lumOff val="-13575"/>
                </a:schemeClr>
              </a:buClr>
              <a:buSzPct val="125000"/>
              <a:buChar char="✤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我们要做什么</a:t>
            </a:r>
          </a:p>
        </p:txBody>
      </p:sp>
      <p:sp>
        <p:nvSpPr>
          <p:cNvPr id="491" name="我们能做什么"/>
          <p:cNvSpPr txBox="1"/>
          <p:nvPr/>
        </p:nvSpPr>
        <p:spPr>
          <a:xfrm>
            <a:off x="5888183" y="8250730"/>
            <a:ext cx="2797176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Clr>
                <a:schemeClr val="accent1">
                  <a:lumOff val="-13575"/>
                </a:schemeClr>
              </a:buClr>
              <a:buSzPct val="125000"/>
              <a:buChar char="✤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我们能做什么</a:t>
            </a:r>
          </a:p>
        </p:txBody>
      </p:sp>
      <p:sp>
        <p:nvSpPr>
          <p:cNvPr id="492" name="我们做的怎么样"/>
          <p:cNvSpPr txBox="1"/>
          <p:nvPr/>
        </p:nvSpPr>
        <p:spPr>
          <a:xfrm>
            <a:off x="9666866" y="8250730"/>
            <a:ext cx="3178176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Clr>
                <a:schemeClr val="accent1">
                  <a:lumOff val="-13575"/>
                </a:schemeClr>
              </a:buClr>
              <a:buSzPct val="125000"/>
              <a:buChar char="✤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我们做的怎么样</a:t>
            </a:r>
          </a:p>
        </p:txBody>
      </p:sp>
      <p:sp>
        <p:nvSpPr>
          <p:cNvPr id="493" name="怎么合作"/>
          <p:cNvSpPr txBox="1"/>
          <p:nvPr/>
        </p:nvSpPr>
        <p:spPr>
          <a:xfrm>
            <a:off x="14143925" y="8250730"/>
            <a:ext cx="2035176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Clr>
                <a:schemeClr val="accent1">
                  <a:lumOff val="-13575"/>
                </a:schemeClr>
              </a:buClr>
              <a:buSzPct val="125000"/>
              <a:buChar char="✤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怎么合作</a:t>
            </a:r>
          </a:p>
        </p:txBody>
      </p:sp>
      <p:sp>
        <p:nvSpPr>
          <p:cNvPr id="494" name="联系我们"/>
          <p:cNvSpPr txBox="1"/>
          <p:nvPr/>
        </p:nvSpPr>
        <p:spPr>
          <a:xfrm>
            <a:off x="21175369" y="8250730"/>
            <a:ext cx="2035176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Clr>
                <a:schemeClr val="accent1">
                  <a:lumOff val="-13575"/>
                </a:schemeClr>
              </a:buClr>
              <a:buSzPct val="125000"/>
              <a:buChar char="✤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联系我们</a:t>
            </a:r>
          </a:p>
        </p:txBody>
      </p:sp>
      <p:sp>
        <p:nvSpPr>
          <p:cNvPr id="495" name="我们的团队"/>
          <p:cNvSpPr txBox="1"/>
          <p:nvPr/>
        </p:nvSpPr>
        <p:spPr>
          <a:xfrm>
            <a:off x="17287485" y="8250730"/>
            <a:ext cx="2416176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Clr>
                <a:schemeClr val="accent1">
                  <a:lumOff val="-13575"/>
                </a:schemeClr>
              </a:buClr>
              <a:buSzPct val="125000"/>
              <a:buChar char="✤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我们的团队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98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我们在做什么</a:t>
            </a:r>
          </a:p>
        </p:txBody>
      </p:sp>
      <p:sp>
        <p:nvSpPr>
          <p:cNvPr id="499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are we doing</a:t>
            </a:r>
          </a:p>
        </p:txBody>
      </p:sp>
      <p:pic>
        <p:nvPicPr>
          <p:cNvPr id="500" name="屏幕快照 2020-03-07 20.18.22.png" descr="屏幕快照 2020-03-07 20.18.2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254" y="4722862"/>
            <a:ext cx="4518105" cy="4270276"/>
          </a:xfrm>
          <a:prstGeom prst="rect">
            <a:avLst/>
          </a:prstGeom>
          <a:ln w="12700">
            <a:miter lim="400000"/>
          </a:ln>
        </p:spPr>
      </p:pic>
      <p:sp>
        <p:nvSpPr>
          <p:cNvPr id="501" name="文本框 37"/>
          <p:cNvSpPr txBox="1"/>
          <p:nvPr/>
        </p:nvSpPr>
        <p:spPr>
          <a:xfrm>
            <a:off x="7435213" y="2737590"/>
            <a:ext cx="16060291" cy="84329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让每一个企业都有自己的定制沙盘</a:t>
            </a:r>
          </a:p>
        </p:txBody>
      </p:sp>
      <p:sp>
        <p:nvSpPr>
          <p:cNvPr id="502" name="文本框 37"/>
          <p:cNvSpPr txBox="1"/>
          <p:nvPr/>
        </p:nvSpPr>
        <p:spPr>
          <a:xfrm>
            <a:off x="7435213" y="3586863"/>
            <a:ext cx="16111897" cy="2824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/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通过将企业的经营过程、市场环境、竞争对手沙盘化，达成以下目标：</a:t>
            </a:r>
          </a:p>
          <a:p>
            <a:pPr marL="529166" indent="-529166" algn="just" defTabSz="2438400">
              <a:buSzPct val="125000"/>
              <a:buChar char="•"/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让新入职员工快速了解企业</a:t>
            </a:r>
          </a:p>
          <a:p>
            <a:pPr marL="529166" indent="-529166" algn="just" defTabSz="2438400">
              <a:buSzPct val="125000"/>
              <a:buChar char="•"/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让储备干部提升管理技能</a:t>
            </a:r>
          </a:p>
          <a:p>
            <a:pPr marL="529166" indent="-529166" algn="just" defTabSz="2438400">
              <a:buSzPct val="125000"/>
              <a:buChar char="•"/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让中高层管理者高效正确的决策</a:t>
            </a:r>
          </a:p>
        </p:txBody>
      </p:sp>
      <p:sp>
        <p:nvSpPr>
          <p:cNvPr id="503" name="文本框 37"/>
          <p:cNvSpPr txBox="1"/>
          <p:nvPr/>
        </p:nvSpPr>
        <p:spPr>
          <a:xfrm>
            <a:off x="7409409" y="8486806"/>
            <a:ext cx="16111897" cy="2824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/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通过将讲师的课程沙盘化设计，达成以下目标</a:t>
            </a:r>
          </a:p>
          <a:p>
            <a:pPr marL="529166" indent="-529166" algn="just" defTabSz="2438400">
              <a:buSzPct val="125000"/>
              <a:buChar char="•"/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让课程内容更加丰富，呈现形式更加多样</a:t>
            </a:r>
          </a:p>
          <a:p>
            <a:pPr marL="529166" indent="-529166" algn="just" defTabSz="2438400">
              <a:buSzPct val="125000"/>
              <a:buChar char="•"/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让课程效果更加链接企业实战，增加培训效果落地性</a:t>
            </a:r>
          </a:p>
          <a:p>
            <a:pPr marL="529166" indent="-529166" algn="just" defTabSz="2438400">
              <a:buSzPct val="125000"/>
              <a:buChar char="•"/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让老客户可以重复采购，增加培训师课量</a:t>
            </a:r>
          </a:p>
        </p:txBody>
      </p:sp>
      <p:sp>
        <p:nvSpPr>
          <p:cNvPr id="504" name="文本框 37"/>
          <p:cNvSpPr txBox="1"/>
          <p:nvPr/>
        </p:nvSpPr>
        <p:spPr>
          <a:xfrm>
            <a:off x="7435213" y="7696096"/>
            <a:ext cx="16060291" cy="84329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让每一位讲师都有自己的专属沙盘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07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我们能做什么</a:t>
            </a:r>
          </a:p>
        </p:txBody>
      </p:sp>
      <p:sp>
        <p:nvSpPr>
          <p:cNvPr id="508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can we do</a:t>
            </a:r>
          </a:p>
        </p:txBody>
      </p:sp>
      <p:sp>
        <p:nvSpPr>
          <p:cNvPr id="509" name="文本框 37"/>
          <p:cNvSpPr txBox="1"/>
          <p:nvPr/>
        </p:nvSpPr>
        <p:spPr>
          <a:xfrm>
            <a:off x="2391103" y="3807572"/>
            <a:ext cx="8094024" cy="84329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研发各种类型沙盘</a:t>
            </a:r>
          </a:p>
        </p:txBody>
      </p:sp>
      <p:sp>
        <p:nvSpPr>
          <p:cNvPr id="510" name="文本框 37"/>
          <p:cNvSpPr txBox="1"/>
          <p:nvPr/>
        </p:nvSpPr>
        <p:spPr>
          <a:xfrm>
            <a:off x="2391103" y="4656846"/>
            <a:ext cx="8094024" cy="6736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/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定制盘：企业定制沙盘并培养师资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企业经营流程模拟沙盘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情景化测评沙盘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环境变化下的正确决策推演沙盘</a:t>
            </a:r>
          </a:p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标准盘：通识类关键词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管理类：人才发展、部门壁垒、企业生命周期等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素质类：沟通、创新、领导力等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心态类：抗压能力、反脆弱属性、幸福力等</a:t>
            </a:r>
          </a:p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线上盘：适合在线远程操作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将定制盘、标准盘改造成远程交付沙盘</a:t>
            </a:r>
          </a:p>
        </p:txBody>
      </p:sp>
      <p:sp>
        <p:nvSpPr>
          <p:cNvPr id="511" name="文本框 37"/>
          <p:cNvSpPr txBox="1"/>
          <p:nvPr/>
        </p:nvSpPr>
        <p:spPr>
          <a:xfrm>
            <a:off x="13873069" y="4613914"/>
            <a:ext cx="8094024" cy="4907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/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赋能机构：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沙盘设计师训练营：帮助机构培养沙盘设计师，让机构拥有自主研发的能力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沙盘销售训练营：协助机构将沙盘产品推广给客户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公开课：通过磨课会、推广课的形式，让机构的客户了解沙盘产生采购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精进计划：持续学习提升，了解产品，提升能力</a:t>
            </a:r>
          </a:p>
        </p:txBody>
      </p:sp>
      <p:sp>
        <p:nvSpPr>
          <p:cNvPr id="512" name="文本框 37"/>
          <p:cNvSpPr txBox="1"/>
          <p:nvPr/>
        </p:nvSpPr>
        <p:spPr>
          <a:xfrm>
            <a:off x="13873069" y="3807572"/>
            <a:ext cx="8094024" cy="84329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赋能管理咨询机构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WechatIMG53.jpeg" descr="WechatIMG5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9400" y="2844962"/>
            <a:ext cx="5191397" cy="3893548"/>
          </a:xfrm>
          <a:prstGeom prst="rect">
            <a:avLst/>
          </a:prstGeom>
          <a:ln w="12700">
            <a:miter lim="400000"/>
          </a:ln>
        </p:spPr>
      </p:pic>
      <p:sp>
        <p:nvSpPr>
          <p:cNvPr id="515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16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我们做的怎么样</a:t>
            </a:r>
          </a:p>
        </p:txBody>
      </p:sp>
      <p:sp>
        <p:nvSpPr>
          <p:cNvPr id="517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are we doing</a:t>
            </a:r>
          </a:p>
        </p:txBody>
      </p:sp>
      <p:sp>
        <p:nvSpPr>
          <p:cNvPr id="518" name="文本框 37"/>
          <p:cNvSpPr txBox="1"/>
          <p:nvPr/>
        </p:nvSpPr>
        <p:spPr>
          <a:xfrm>
            <a:off x="8144988" y="1865277"/>
            <a:ext cx="8094024" cy="84329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管理沙盘交付现场</a:t>
            </a:r>
          </a:p>
        </p:txBody>
      </p:sp>
      <p:pic>
        <p:nvPicPr>
          <p:cNvPr id="519" name="WechatIMG50.jpeg" descr="WechatIMG50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56533" y="2844962"/>
            <a:ext cx="5191397" cy="3893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WechatIMG51.jpeg" descr="WechatIMG51.jpeg"/>
          <p:cNvPicPr>
            <a:picLocks noChangeAspect="1"/>
          </p:cNvPicPr>
          <p:nvPr/>
        </p:nvPicPr>
        <p:blipFill>
          <a:blip r:embed="rId4">
            <a:extLst/>
          </a:blip>
          <a:srcRect l="0" t="0" r="19199" b="0"/>
          <a:stretch>
            <a:fillRect/>
          </a:stretch>
        </p:blipFill>
        <p:spPr>
          <a:xfrm>
            <a:off x="6525696" y="2844865"/>
            <a:ext cx="5595974" cy="38937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21" name="WechatIMG37.jpeg" descr="WechatIMG37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356533" y="7873048"/>
            <a:ext cx="5191397" cy="3893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WechatIMG38.jpeg" descr="WechatIMG38.jpeg"/>
          <p:cNvPicPr>
            <a:picLocks noChangeAspect="1"/>
          </p:cNvPicPr>
          <p:nvPr/>
        </p:nvPicPr>
        <p:blipFill>
          <a:blip r:embed="rId6">
            <a:extLst/>
          </a:blip>
          <a:srcRect l="0" t="0" r="0" b="7100"/>
          <a:stretch>
            <a:fillRect/>
          </a:stretch>
        </p:blipFill>
        <p:spPr>
          <a:xfrm>
            <a:off x="6525696" y="7870371"/>
            <a:ext cx="5595938" cy="3898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23" name="WechatIMG39.jpeg" descr="WechatIMG39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99400" y="7873048"/>
            <a:ext cx="5191397" cy="3893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4" name="WechatIMG40.jpeg" descr="WechatIMG40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8233682" y="2901735"/>
            <a:ext cx="5040001" cy="378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5" name="WechatIMG43.jpeg" descr="WechatIMG43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8233682" y="7929821"/>
            <a:ext cx="5040001" cy="378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28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我们做的怎么样</a:t>
            </a:r>
          </a:p>
        </p:txBody>
      </p:sp>
      <p:sp>
        <p:nvSpPr>
          <p:cNvPr id="529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are we doing</a:t>
            </a:r>
          </a:p>
        </p:txBody>
      </p:sp>
      <p:sp>
        <p:nvSpPr>
          <p:cNvPr id="530" name="文本框 37"/>
          <p:cNvSpPr txBox="1"/>
          <p:nvPr/>
        </p:nvSpPr>
        <p:spPr>
          <a:xfrm>
            <a:off x="8144988" y="1865277"/>
            <a:ext cx="8094024" cy="84329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情景沙盘交付现场</a:t>
            </a:r>
          </a:p>
        </p:txBody>
      </p:sp>
      <p:pic>
        <p:nvPicPr>
          <p:cNvPr id="531" name="沙漠掘金讲规则.jpeg" descr="沙漠掘金讲规则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4527" y="2841308"/>
            <a:ext cx="5201143" cy="3900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2" name="WechatIMG21.jpeg" descr="WechatIMG2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02316" y="2841308"/>
            <a:ext cx="5201142" cy="3900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3" name="WechatIMG25.jpeg" descr="WechatIMG25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360774" y="2843565"/>
            <a:ext cx="5195122" cy="3896342"/>
          </a:xfrm>
          <a:prstGeom prst="rect">
            <a:avLst/>
          </a:prstGeom>
          <a:ln w="12700">
            <a:miter lim="400000"/>
          </a:ln>
        </p:spPr>
      </p:pic>
      <p:pic>
        <p:nvPicPr>
          <p:cNvPr id="534" name="WechatIMG34.jpeg" descr="WechatIMG34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38671" y="2830477"/>
            <a:ext cx="5230025" cy="3922518"/>
          </a:xfrm>
          <a:prstGeom prst="rect">
            <a:avLst/>
          </a:prstGeom>
          <a:ln w="12700">
            <a:miter lim="400000"/>
          </a:ln>
        </p:spPr>
      </p:pic>
      <p:pic>
        <p:nvPicPr>
          <p:cNvPr id="535" name="WechatIMG19 2.jpeg" descr="WechatIMG19 2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00863" y="8283361"/>
            <a:ext cx="5230026" cy="3922518"/>
          </a:xfrm>
          <a:prstGeom prst="rect">
            <a:avLst/>
          </a:prstGeom>
          <a:ln w="12700">
            <a:miter lim="400000"/>
          </a:ln>
        </p:spPr>
      </p:pic>
      <p:pic>
        <p:nvPicPr>
          <p:cNvPr id="536" name="WechatIMG24.jpeg" descr="WechatIMG24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708653" y="8283361"/>
            <a:ext cx="5230024" cy="3922518"/>
          </a:xfrm>
          <a:prstGeom prst="rect">
            <a:avLst/>
          </a:prstGeom>
          <a:ln w="12700">
            <a:miter lim="400000"/>
          </a:ln>
        </p:spPr>
      </p:pic>
      <p:pic>
        <p:nvPicPr>
          <p:cNvPr id="537" name="IMG_0734.jpeg" descr="IMG_0734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8153112" y="8294192"/>
            <a:ext cx="5201141" cy="3900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8" name="IMG_0733.jpeg" descr="IMG_0733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2430883" y="8283361"/>
            <a:ext cx="5230025" cy="39225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41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我们做的怎么样</a:t>
            </a:r>
          </a:p>
        </p:txBody>
      </p:sp>
      <p:sp>
        <p:nvSpPr>
          <p:cNvPr id="542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are we doing</a:t>
            </a:r>
          </a:p>
        </p:txBody>
      </p:sp>
      <p:sp>
        <p:nvSpPr>
          <p:cNvPr id="543" name="文本框 37"/>
          <p:cNvSpPr txBox="1"/>
          <p:nvPr/>
        </p:nvSpPr>
        <p:spPr>
          <a:xfrm>
            <a:off x="8144988" y="1865277"/>
            <a:ext cx="8094024" cy="84329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精进计划及线上沙盘交付现场</a:t>
            </a:r>
          </a:p>
        </p:txBody>
      </p:sp>
      <p:pic>
        <p:nvPicPr>
          <p:cNvPr id="544" name="WechatIMG52.jpeg" descr="WechatIMG5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0742" y="3011923"/>
            <a:ext cx="5112001" cy="909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5" name="WechatIMG53.jpeg" descr="WechatIMG5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0007" y="3011923"/>
            <a:ext cx="5112001" cy="909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WechatIMG54.jpeg" descr="WechatIMG54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919271" y="3011923"/>
            <a:ext cx="5112001" cy="909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WechatIMG55.jpeg" descr="WechatIMG55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428537" y="3011923"/>
            <a:ext cx="5112001" cy="90925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50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我们做的怎么样</a:t>
            </a:r>
          </a:p>
        </p:txBody>
      </p:sp>
      <p:sp>
        <p:nvSpPr>
          <p:cNvPr id="551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are we doing</a:t>
            </a:r>
          </a:p>
        </p:txBody>
      </p:sp>
      <p:sp>
        <p:nvSpPr>
          <p:cNvPr id="552" name="文本框 37"/>
          <p:cNvSpPr txBox="1"/>
          <p:nvPr/>
        </p:nvSpPr>
        <p:spPr>
          <a:xfrm>
            <a:off x="8144988" y="1865277"/>
            <a:ext cx="8094024" cy="84329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精进计划及线上沙盘交付现场</a:t>
            </a:r>
          </a:p>
        </p:txBody>
      </p:sp>
      <p:pic>
        <p:nvPicPr>
          <p:cNvPr id="553" name="WechatIMG45.jpeg" descr="WechatIMG4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195047" y="2957215"/>
            <a:ext cx="5733036" cy="9028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54" name="WechatIMG48.jpeg" descr="WechatIMG4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1928" y="2925143"/>
            <a:ext cx="5112001" cy="9092546"/>
          </a:xfrm>
          <a:prstGeom prst="rect">
            <a:avLst/>
          </a:prstGeom>
          <a:ln w="12700">
            <a:miter lim="400000"/>
          </a:ln>
        </p:spPr>
      </p:pic>
      <p:pic>
        <p:nvPicPr>
          <p:cNvPr id="555" name="WechatIMG49.jpeg" descr="WechatIMG49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14797" y="2925143"/>
            <a:ext cx="5112001" cy="9092546"/>
          </a:xfrm>
          <a:prstGeom prst="rect">
            <a:avLst/>
          </a:prstGeom>
          <a:ln w="12700">
            <a:miter lim="400000"/>
          </a:ln>
        </p:spPr>
      </p:pic>
      <p:pic>
        <p:nvPicPr>
          <p:cNvPr id="556" name="WechatIMG50.jpeg" descr="WechatIMG50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317667" y="2925143"/>
            <a:ext cx="5112001" cy="90925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6" name="什么是“情景化”人才测评"/>
          <p:cNvSpPr txBox="1"/>
          <p:nvPr/>
        </p:nvSpPr>
        <p:spPr>
          <a:xfrm>
            <a:off x="996008" y="441045"/>
            <a:ext cx="9827515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什么是“情景化”人才测评</a:t>
            </a:r>
          </a:p>
        </p:txBody>
      </p:sp>
      <p:pic>
        <p:nvPicPr>
          <p:cNvPr id="157" name="u=771501623,892107042&amp;fm=26&amp;gp=0.jpg" descr="u=771501623,892107042&amp;fm=26&amp;gp=0.jpg"/>
          <p:cNvPicPr>
            <a:picLocks noChangeAspect="1"/>
          </p:cNvPicPr>
          <p:nvPr/>
        </p:nvPicPr>
        <p:blipFill>
          <a:blip r:embed="rId2">
            <a:extLst/>
          </a:blip>
          <a:srcRect l="15715" t="0" r="7119" b="0"/>
          <a:stretch>
            <a:fillRect/>
          </a:stretch>
        </p:blipFill>
        <p:spPr>
          <a:xfrm>
            <a:off x="462273" y="3900685"/>
            <a:ext cx="8108970" cy="5914819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飞行模拟舱"/>
          <p:cNvSpPr txBox="1"/>
          <p:nvPr/>
        </p:nvSpPr>
        <p:spPr>
          <a:xfrm>
            <a:off x="2824246" y="9872815"/>
            <a:ext cx="2019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飞行模拟舱</a:t>
            </a:r>
          </a:p>
        </p:txBody>
      </p:sp>
      <p:sp>
        <p:nvSpPr>
          <p:cNvPr id="159" name="“情景化”测评…"/>
          <p:cNvSpPr txBox="1"/>
          <p:nvPr/>
        </p:nvSpPr>
        <p:spPr>
          <a:xfrm>
            <a:off x="10765204" y="2737678"/>
            <a:ext cx="10935759" cy="7293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60000"/>
              </a:lnSpc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“情景化”测评</a:t>
            </a:r>
          </a:p>
          <a:p>
            <a:pPr marL="661458" indent="-661458" algn="l">
              <a:lnSpc>
                <a:spcPct val="160000"/>
              </a:lnSpc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以模拟</a:t>
            </a:r>
            <a:r>
              <a:rPr>
                <a:solidFill>
                  <a:srgbClr val="FFFFFF"/>
                </a:solidFill>
              </a:rPr>
              <a:t>真实工作情景</a:t>
            </a:r>
            <a:r>
              <a:t>为人才测评载体</a:t>
            </a:r>
          </a:p>
          <a:p>
            <a:pPr marL="661458" indent="-661458" algn="l">
              <a:lnSpc>
                <a:spcPct val="160000"/>
              </a:lnSpc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针对“后备人才”</a:t>
            </a:r>
            <a:r>
              <a:rPr>
                <a:solidFill>
                  <a:srgbClr val="FFFFFF"/>
                </a:solidFill>
              </a:rPr>
              <a:t>深层次</a:t>
            </a:r>
            <a:r>
              <a:t>能力特性</a:t>
            </a:r>
          </a:p>
          <a:p>
            <a:pPr marL="661458" indent="-661458" algn="l">
              <a:lnSpc>
                <a:spcPct val="160000"/>
              </a:lnSpc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创建接近真实的</a:t>
            </a:r>
            <a:r>
              <a:rPr>
                <a:solidFill>
                  <a:srgbClr val="FFFFFF"/>
                </a:solidFill>
              </a:rPr>
              <a:t>关键事件</a:t>
            </a:r>
            <a:endParaRPr>
              <a:solidFill>
                <a:srgbClr val="FFFFFF"/>
              </a:solidFill>
            </a:endParaRPr>
          </a:p>
          <a:p>
            <a:pPr marL="661458" indent="-661458" algn="l">
              <a:lnSpc>
                <a:spcPct val="160000"/>
              </a:lnSpc>
              <a:buSzPct val="125000"/>
              <a:buChar char="•"/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导出</a:t>
            </a:r>
            <a:r>
              <a:rPr>
                <a:solidFill>
                  <a:srgbClr val="FFFFFF"/>
                </a:solidFill>
              </a:rPr>
              <a:t>“雷达图”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59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我们做的怎么样</a:t>
            </a:r>
          </a:p>
        </p:txBody>
      </p:sp>
      <p:sp>
        <p:nvSpPr>
          <p:cNvPr id="560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are we doing</a:t>
            </a:r>
          </a:p>
        </p:txBody>
      </p:sp>
      <p:sp>
        <p:nvSpPr>
          <p:cNvPr id="561" name="文本框 37"/>
          <p:cNvSpPr txBox="1"/>
          <p:nvPr/>
        </p:nvSpPr>
        <p:spPr>
          <a:xfrm>
            <a:off x="8144988" y="1865277"/>
            <a:ext cx="8094024" cy="84329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精进计划及线上沙盘交付现场</a:t>
            </a:r>
          </a:p>
        </p:txBody>
      </p:sp>
      <p:pic>
        <p:nvPicPr>
          <p:cNvPr id="562" name="WechatIMG56.jpeg" descr="WechatIMG5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893227" y="2758166"/>
            <a:ext cx="6402070" cy="8536094"/>
          </a:xfrm>
          <a:prstGeom prst="rect">
            <a:avLst/>
          </a:prstGeom>
          <a:ln w="12700">
            <a:miter lim="400000"/>
          </a:ln>
        </p:spPr>
      </p:pic>
      <p:pic>
        <p:nvPicPr>
          <p:cNvPr id="563" name="WechatIMG59.jpeg" descr="WechatIMG59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6641" y="7264351"/>
            <a:ext cx="5328001" cy="399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4" name="WechatIMG60.jpeg" descr="WechatIMG60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6641" y="2757923"/>
            <a:ext cx="5328001" cy="399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5" name="WechatIMG61.jpeg" descr="WechatIMG6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09895" y="7281426"/>
            <a:ext cx="5328001" cy="399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6" name="WechatIMG62.jpeg" descr="WechatIMG62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109895" y="2774999"/>
            <a:ext cx="5328001" cy="399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67" name="WechatIMG63.jpeg" descr="WechatIMG63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893150" y="7264351"/>
            <a:ext cx="5328001" cy="399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8" name="WechatIMG64.jpeg" descr="WechatIMG64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1893150" y="2757923"/>
            <a:ext cx="5328001" cy="399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71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怎么合作</a:t>
            </a:r>
          </a:p>
        </p:txBody>
      </p:sp>
      <p:sp>
        <p:nvSpPr>
          <p:cNvPr id="572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to cooperate</a:t>
            </a:r>
          </a:p>
        </p:txBody>
      </p:sp>
      <p:sp>
        <p:nvSpPr>
          <p:cNvPr id="573" name="文本框 37"/>
          <p:cNvSpPr txBox="1"/>
          <p:nvPr/>
        </p:nvSpPr>
        <p:spPr>
          <a:xfrm>
            <a:off x="2578312" y="4035514"/>
            <a:ext cx="6079971" cy="84329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如果您是机构</a:t>
            </a:r>
          </a:p>
        </p:txBody>
      </p:sp>
      <p:sp>
        <p:nvSpPr>
          <p:cNvPr id="574" name="文本框 37"/>
          <p:cNvSpPr txBox="1"/>
          <p:nvPr/>
        </p:nvSpPr>
        <p:spPr>
          <a:xfrm>
            <a:off x="2578312" y="5165602"/>
            <a:ext cx="6079971" cy="4551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/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标准合作模式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推广沙盘产品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参与训练营</a:t>
            </a:r>
          </a:p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深度合作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成为区域合伙人，享受优惠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承办公开课，提升品牌知名度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免费参与讲师训练营等赋能形式</a:t>
            </a:r>
          </a:p>
        </p:txBody>
      </p:sp>
      <p:sp>
        <p:nvSpPr>
          <p:cNvPr id="575" name="文本框 37"/>
          <p:cNvSpPr txBox="1"/>
          <p:nvPr/>
        </p:nvSpPr>
        <p:spPr>
          <a:xfrm>
            <a:off x="13516644" y="4035514"/>
            <a:ext cx="6079971" cy="84329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如果您是讲师</a:t>
            </a:r>
          </a:p>
        </p:txBody>
      </p:sp>
      <p:sp>
        <p:nvSpPr>
          <p:cNvPr id="576" name="文本框 37"/>
          <p:cNvSpPr txBox="1"/>
          <p:nvPr/>
        </p:nvSpPr>
        <p:spPr>
          <a:xfrm>
            <a:off x="13516644" y="5165602"/>
            <a:ext cx="6079971" cy="4551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/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沙盘开发模式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参加沙盘设计师训练营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职场模拟器协助开发沙盘</a:t>
            </a:r>
          </a:p>
          <a:p>
            <a: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讲师合作模式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参加沙盘讲师训练营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成为认证沙盘讲师</a:t>
            </a:r>
          </a:p>
          <a:p>
            <a:pPr marL="529166" indent="-529166" algn="just" defTabSz="2438400">
              <a:buSzPct val="125000"/>
              <a:buChar char="•"/>
              <a:defRPr b="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举办公开课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79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产品列表</a:t>
            </a:r>
          </a:p>
        </p:txBody>
      </p:sp>
      <p:sp>
        <p:nvSpPr>
          <p:cNvPr id="580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Products list</a:t>
            </a:r>
          </a:p>
        </p:txBody>
      </p:sp>
      <p:graphicFrame>
        <p:nvGraphicFramePr>
          <p:cNvPr id="581" name="表格"/>
          <p:cNvGraphicFramePr/>
          <p:nvPr/>
        </p:nvGraphicFramePr>
        <p:xfrm>
          <a:off x="1689100" y="3065063"/>
          <a:ext cx="21005800" cy="8852522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0502900"/>
                <a:gridCol w="10502900"/>
              </a:tblGrid>
              <a:tr h="983613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沙盘产品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赋能产品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</a:tcPr>
                </a:tc>
              </a:tr>
              <a:tr h="9836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《打破部门的壁垒》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《沙盘设计师训练营》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</a:tcPr>
                </a:tc>
              </a:tr>
              <a:tr h="9836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《人才发展与业务实战——训战结合》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《沙盘讲师训练营》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</a:tcPr>
                </a:tc>
              </a:tr>
              <a:tr h="9836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《企业生命周期》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《沙盘销售训练营》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</a:tcPr>
                </a:tc>
              </a:tr>
              <a:tr h="9836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《商海奇谋——创新变革》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公开课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</a:tcPr>
                </a:tc>
              </a:tr>
              <a:tr h="9836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《沟通之桥——组织沟通力提升》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磨课会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</a:tcPr>
                </a:tc>
              </a:tr>
              <a:tr h="9836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《动员群众解决难题——领导力与跟随力》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线上沙盘体验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</a:tcPr>
                </a:tc>
              </a:tr>
              <a:tr h="9836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《幸福人生——幸福力提升》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一对一产品推广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</a:tcPr>
                </a:tc>
              </a:tr>
              <a:tr h="9836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《时间之城——打造奋斗者心态》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一对一沙盘设计辅导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84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我们的团队</a:t>
            </a:r>
          </a:p>
        </p:txBody>
      </p:sp>
      <p:sp>
        <p:nvSpPr>
          <p:cNvPr id="585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Our team</a:t>
            </a:r>
          </a:p>
        </p:txBody>
      </p:sp>
      <p:pic>
        <p:nvPicPr>
          <p:cNvPr id="586" name="马亮形象照.jpeg" descr="马亮形象照.jpeg"/>
          <p:cNvPicPr>
            <a:picLocks noChangeAspect="1"/>
          </p:cNvPicPr>
          <p:nvPr/>
        </p:nvPicPr>
        <p:blipFill>
          <a:blip r:embed="rId2">
            <a:extLst/>
          </a:blip>
          <a:srcRect l="15867" t="3498" r="210" b="35769"/>
          <a:stretch>
            <a:fillRect/>
          </a:stretch>
        </p:blipFill>
        <p:spPr>
          <a:xfrm>
            <a:off x="1695403" y="2654285"/>
            <a:ext cx="4878767" cy="52959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8" h="21599" fill="norm" stroke="1" extrusionOk="0">
                <a:moveTo>
                  <a:pt x="9848" y="0"/>
                </a:moveTo>
                <a:cubicBezTo>
                  <a:pt x="9461" y="1"/>
                  <a:pt x="9267" y="59"/>
                  <a:pt x="8840" y="236"/>
                </a:cubicBezTo>
                <a:cubicBezTo>
                  <a:pt x="8162" y="517"/>
                  <a:pt x="7663" y="959"/>
                  <a:pt x="7403" y="1513"/>
                </a:cubicBezTo>
                <a:cubicBezTo>
                  <a:pt x="7183" y="1980"/>
                  <a:pt x="7173" y="2037"/>
                  <a:pt x="7159" y="2886"/>
                </a:cubicBezTo>
                <a:cubicBezTo>
                  <a:pt x="7147" y="3557"/>
                  <a:pt x="7123" y="3647"/>
                  <a:pt x="6904" y="3779"/>
                </a:cubicBezTo>
                <a:cubicBezTo>
                  <a:pt x="6626" y="3947"/>
                  <a:pt x="6580" y="4327"/>
                  <a:pt x="6802" y="4621"/>
                </a:cubicBezTo>
                <a:cubicBezTo>
                  <a:pt x="6881" y="4724"/>
                  <a:pt x="6949" y="4831"/>
                  <a:pt x="6953" y="4857"/>
                </a:cubicBezTo>
                <a:cubicBezTo>
                  <a:pt x="7014" y="5194"/>
                  <a:pt x="7230" y="5519"/>
                  <a:pt x="7408" y="5544"/>
                </a:cubicBezTo>
                <a:cubicBezTo>
                  <a:pt x="7546" y="5563"/>
                  <a:pt x="7633" y="5657"/>
                  <a:pt x="7657" y="5811"/>
                </a:cubicBezTo>
                <a:cubicBezTo>
                  <a:pt x="7677" y="5942"/>
                  <a:pt x="7724" y="6114"/>
                  <a:pt x="7761" y="6193"/>
                </a:cubicBezTo>
                <a:cubicBezTo>
                  <a:pt x="7797" y="6271"/>
                  <a:pt x="7838" y="6378"/>
                  <a:pt x="7852" y="6431"/>
                </a:cubicBezTo>
                <a:cubicBezTo>
                  <a:pt x="7866" y="6483"/>
                  <a:pt x="7891" y="6569"/>
                  <a:pt x="7908" y="6622"/>
                </a:cubicBezTo>
                <a:cubicBezTo>
                  <a:pt x="7979" y="6842"/>
                  <a:pt x="7747" y="7414"/>
                  <a:pt x="7420" y="7827"/>
                </a:cubicBezTo>
                <a:cubicBezTo>
                  <a:pt x="7208" y="8096"/>
                  <a:pt x="6869" y="8370"/>
                  <a:pt x="6557" y="8520"/>
                </a:cubicBezTo>
                <a:cubicBezTo>
                  <a:pt x="6274" y="8657"/>
                  <a:pt x="6019" y="8769"/>
                  <a:pt x="5991" y="8771"/>
                </a:cubicBezTo>
                <a:cubicBezTo>
                  <a:pt x="5964" y="8773"/>
                  <a:pt x="5779" y="8837"/>
                  <a:pt x="5581" y="8914"/>
                </a:cubicBezTo>
                <a:cubicBezTo>
                  <a:pt x="5382" y="8990"/>
                  <a:pt x="5137" y="9066"/>
                  <a:pt x="5036" y="9080"/>
                </a:cubicBezTo>
                <a:cubicBezTo>
                  <a:pt x="4936" y="9095"/>
                  <a:pt x="4799" y="9137"/>
                  <a:pt x="4735" y="9174"/>
                </a:cubicBezTo>
                <a:cubicBezTo>
                  <a:pt x="4670" y="9212"/>
                  <a:pt x="4440" y="9262"/>
                  <a:pt x="4225" y="9287"/>
                </a:cubicBezTo>
                <a:cubicBezTo>
                  <a:pt x="4011" y="9313"/>
                  <a:pt x="3787" y="9378"/>
                  <a:pt x="3729" y="9432"/>
                </a:cubicBezTo>
                <a:cubicBezTo>
                  <a:pt x="3671" y="9485"/>
                  <a:pt x="3547" y="9530"/>
                  <a:pt x="3451" y="9530"/>
                </a:cubicBezTo>
                <a:cubicBezTo>
                  <a:pt x="3356" y="9530"/>
                  <a:pt x="3223" y="9591"/>
                  <a:pt x="3155" y="9666"/>
                </a:cubicBezTo>
                <a:cubicBezTo>
                  <a:pt x="3087" y="9742"/>
                  <a:pt x="2970" y="9783"/>
                  <a:pt x="2897" y="9757"/>
                </a:cubicBezTo>
                <a:cubicBezTo>
                  <a:pt x="2733" y="9699"/>
                  <a:pt x="1988" y="10478"/>
                  <a:pt x="2054" y="10637"/>
                </a:cubicBezTo>
                <a:cubicBezTo>
                  <a:pt x="2080" y="10700"/>
                  <a:pt x="2070" y="10780"/>
                  <a:pt x="2031" y="10815"/>
                </a:cubicBezTo>
                <a:cubicBezTo>
                  <a:pt x="1993" y="10851"/>
                  <a:pt x="1957" y="10908"/>
                  <a:pt x="1952" y="10943"/>
                </a:cubicBezTo>
                <a:cubicBezTo>
                  <a:pt x="1947" y="10978"/>
                  <a:pt x="1907" y="11082"/>
                  <a:pt x="1863" y="11175"/>
                </a:cubicBezTo>
                <a:cubicBezTo>
                  <a:pt x="1817" y="11270"/>
                  <a:pt x="1833" y="11399"/>
                  <a:pt x="1898" y="11471"/>
                </a:cubicBezTo>
                <a:cubicBezTo>
                  <a:pt x="1961" y="11541"/>
                  <a:pt x="1987" y="11620"/>
                  <a:pt x="1958" y="11647"/>
                </a:cubicBezTo>
                <a:cubicBezTo>
                  <a:pt x="1928" y="11675"/>
                  <a:pt x="1884" y="11795"/>
                  <a:pt x="1859" y="11915"/>
                </a:cubicBezTo>
                <a:cubicBezTo>
                  <a:pt x="1834" y="12034"/>
                  <a:pt x="1735" y="12211"/>
                  <a:pt x="1638" y="12310"/>
                </a:cubicBezTo>
                <a:cubicBezTo>
                  <a:pt x="1542" y="12408"/>
                  <a:pt x="1450" y="12584"/>
                  <a:pt x="1436" y="12701"/>
                </a:cubicBezTo>
                <a:cubicBezTo>
                  <a:pt x="1422" y="12818"/>
                  <a:pt x="1401" y="12924"/>
                  <a:pt x="1389" y="12938"/>
                </a:cubicBezTo>
                <a:cubicBezTo>
                  <a:pt x="1377" y="12951"/>
                  <a:pt x="1356" y="13005"/>
                  <a:pt x="1341" y="13057"/>
                </a:cubicBezTo>
                <a:cubicBezTo>
                  <a:pt x="1327" y="13110"/>
                  <a:pt x="1305" y="13164"/>
                  <a:pt x="1291" y="13177"/>
                </a:cubicBezTo>
                <a:cubicBezTo>
                  <a:pt x="1276" y="13190"/>
                  <a:pt x="1252" y="13286"/>
                  <a:pt x="1238" y="13391"/>
                </a:cubicBezTo>
                <a:cubicBezTo>
                  <a:pt x="1138" y="14115"/>
                  <a:pt x="1043" y="14458"/>
                  <a:pt x="852" y="14797"/>
                </a:cubicBezTo>
                <a:cubicBezTo>
                  <a:pt x="731" y="15011"/>
                  <a:pt x="615" y="15425"/>
                  <a:pt x="592" y="15718"/>
                </a:cubicBezTo>
                <a:cubicBezTo>
                  <a:pt x="569" y="16012"/>
                  <a:pt x="481" y="16393"/>
                  <a:pt x="397" y="16565"/>
                </a:cubicBezTo>
                <a:cubicBezTo>
                  <a:pt x="288" y="16788"/>
                  <a:pt x="207" y="17209"/>
                  <a:pt x="85" y="18256"/>
                </a:cubicBezTo>
                <a:cubicBezTo>
                  <a:pt x="84" y="18339"/>
                  <a:pt x="78" y="18405"/>
                  <a:pt x="64" y="18447"/>
                </a:cubicBezTo>
                <a:cubicBezTo>
                  <a:pt x="50" y="18568"/>
                  <a:pt x="33" y="18715"/>
                  <a:pt x="18" y="18852"/>
                </a:cubicBezTo>
                <a:cubicBezTo>
                  <a:pt x="33" y="18928"/>
                  <a:pt x="34" y="19032"/>
                  <a:pt x="13" y="19156"/>
                </a:cubicBezTo>
                <a:cubicBezTo>
                  <a:pt x="-21" y="19351"/>
                  <a:pt x="18" y="19829"/>
                  <a:pt x="99" y="20220"/>
                </a:cubicBezTo>
                <a:cubicBezTo>
                  <a:pt x="174" y="20583"/>
                  <a:pt x="272" y="21174"/>
                  <a:pt x="332" y="21599"/>
                </a:cubicBezTo>
                <a:lnTo>
                  <a:pt x="17801" y="21599"/>
                </a:lnTo>
                <a:cubicBezTo>
                  <a:pt x="18138" y="21268"/>
                  <a:pt x="18383" y="20750"/>
                  <a:pt x="18802" y="19684"/>
                </a:cubicBezTo>
                <a:cubicBezTo>
                  <a:pt x="18843" y="19579"/>
                  <a:pt x="18883" y="19450"/>
                  <a:pt x="18891" y="19398"/>
                </a:cubicBezTo>
                <a:cubicBezTo>
                  <a:pt x="18902" y="19335"/>
                  <a:pt x="18935" y="19241"/>
                  <a:pt x="18979" y="19137"/>
                </a:cubicBezTo>
                <a:cubicBezTo>
                  <a:pt x="18918" y="18999"/>
                  <a:pt x="18953" y="18716"/>
                  <a:pt x="19058" y="18619"/>
                </a:cubicBezTo>
                <a:cubicBezTo>
                  <a:pt x="19201" y="18487"/>
                  <a:pt x="18892" y="17155"/>
                  <a:pt x="18298" y="15346"/>
                </a:cubicBezTo>
                <a:cubicBezTo>
                  <a:pt x="18152" y="14900"/>
                  <a:pt x="17984" y="14192"/>
                  <a:pt x="17924" y="13773"/>
                </a:cubicBezTo>
                <a:cubicBezTo>
                  <a:pt x="17864" y="13353"/>
                  <a:pt x="17746" y="12731"/>
                  <a:pt x="17663" y="12390"/>
                </a:cubicBezTo>
                <a:cubicBezTo>
                  <a:pt x="17579" y="12050"/>
                  <a:pt x="17439" y="11427"/>
                  <a:pt x="17348" y="11008"/>
                </a:cubicBezTo>
                <a:cubicBezTo>
                  <a:pt x="17189" y="10267"/>
                  <a:pt x="16912" y="9815"/>
                  <a:pt x="16620" y="9815"/>
                </a:cubicBezTo>
                <a:cubicBezTo>
                  <a:pt x="16552" y="9815"/>
                  <a:pt x="16315" y="9743"/>
                  <a:pt x="16095" y="9655"/>
                </a:cubicBezTo>
                <a:cubicBezTo>
                  <a:pt x="15875" y="9566"/>
                  <a:pt x="15672" y="9489"/>
                  <a:pt x="15644" y="9483"/>
                </a:cubicBezTo>
                <a:cubicBezTo>
                  <a:pt x="15087" y="9376"/>
                  <a:pt x="14430" y="9199"/>
                  <a:pt x="14338" y="9132"/>
                </a:cubicBezTo>
                <a:cubicBezTo>
                  <a:pt x="14273" y="9085"/>
                  <a:pt x="14179" y="9057"/>
                  <a:pt x="14131" y="9071"/>
                </a:cubicBezTo>
                <a:cubicBezTo>
                  <a:pt x="14082" y="9084"/>
                  <a:pt x="13880" y="9035"/>
                  <a:pt x="13681" y="8964"/>
                </a:cubicBezTo>
                <a:cubicBezTo>
                  <a:pt x="13483" y="8892"/>
                  <a:pt x="13297" y="8826"/>
                  <a:pt x="13269" y="8816"/>
                </a:cubicBezTo>
                <a:cubicBezTo>
                  <a:pt x="12693" y="8619"/>
                  <a:pt x="12036" y="8134"/>
                  <a:pt x="12021" y="7894"/>
                </a:cubicBezTo>
                <a:cubicBezTo>
                  <a:pt x="12017" y="7823"/>
                  <a:pt x="11997" y="7692"/>
                  <a:pt x="11979" y="7602"/>
                </a:cubicBezTo>
                <a:cubicBezTo>
                  <a:pt x="11960" y="7513"/>
                  <a:pt x="12056" y="7331"/>
                  <a:pt x="12189" y="7198"/>
                </a:cubicBezTo>
                <a:cubicBezTo>
                  <a:pt x="12323" y="7064"/>
                  <a:pt x="12414" y="6955"/>
                  <a:pt x="12391" y="6955"/>
                </a:cubicBezTo>
                <a:cubicBezTo>
                  <a:pt x="12369" y="6955"/>
                  <a:pt x="12437" y="6773"/>
                  <a:pt x="12542" y="6550"/>
                </a:cubicBezTo>
                <a:cubicBezTo>
                  <a:pt x="12648" y="6327"/>
                  <a:pt x="12768" y="5891"/>
                  <a:pt x="12809" y="5581"/>
                </a:cubicBezTo>
                <a:cubicBezTo>
                  <a:pt x="12850" y="5270"/>
                  <a:pt x="12976" y="4872"/>
                  <a:pt x="13088" y="4697"/>
                </a:cubicBezTo>
                <a:cubicBezTo>
                  <a:pt x="13237" y="4464"/>
                  <a:pt x="13275" y="4282"/>
                  <a:pt x="13230" y="4022"/>
                </a:cubicBezTo>
                <a:cubicBezTo>
                  <a:pt x="13197" y="3826"/>
                  <a:pt x="13170" y="3375"/>
                  <a:pt x="13172" y="3022"/>
                </a:cubicBezTo>
                <a:cubicBezTo>
                  <a:pt x="13179" y="2078"/>
                  <a:pt x="12907" y="1376"/>
                  <a:pt x="12330" y="838"/>
                </a:cubicBezTo>
                <a:cubicBezTo>
                  <a:pt x="12098" y="622"/>
                  <a:pt x="11903" y="466"/>
                  <a:pt x="11707" y="348"/>
                </a:cubicBezTo>
                <a:cubicBezTo>
                  <a:pt x="11690" y="357"/>
                  <a:pt x="11655" y="337"/>
                  <a:pt x="11612" y="294"/>
                </a:cubicBezTo>
                <a:cubicBezTo>
                  <a:pt x="11268" y="111"/>
                  <a:pt x="10904" y="44"/>
                  <a:pt x="10315" y="14"/>
                </a:cubicBezTo>
                <a:cubicBezTo>
                  <a:pt x="10128" y="5"/>
                  <a:pt x="9977" y="-1"/>
                  <a:pt x="9848" y="0"/>
                </a:cubicBezTo>
                <a:close/>
                <a:moveTo>
                  <a:pt x="21579" y="19351"/>
                </a:moveTo>
                <a:cubicBezTo>
                  <a:pt x="21564" y="19351"/>
                  <a:pt x="21539" y="19377"/>
                  <a:pt x="21512" y="19419"/>
                </a:cubicBezTo>
                <a:cubicBezTo>
                  <a:pt x="21542" y="19626"/>
                  <a:pt x="21509" y="19810"/>
                  <a:pt x="21407" y="19904"/>
                </a:cubicBezTo>
                <a:cubicBezTo>
                  <a:pt x="21310" y="19993"/>
                  <a:pt x="21321" y="20018"/>
                  <a:pt x="21458" y="20018"/>
                </a:cubicBezTo>
                <a:cubicBezTo>
                  <a:pt x="21515" y="20018"/>
                  <a:pt x="21553" y="19908"/>
                  <a:pt x="21579" y="19368"/>
                </a:cubicBezTo>
                <a:cubicBezTo>
                  <a:pt x="21579" y="19368"/>
                  <a:pt x="21579" y="19351"/>
                  <a:pt x="21579" y="1935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87" name="马亮…"/>
          <p:cNvSpPr txBox="1"/>
          <p:nvPr/>
        </p:nvSpPr>
        <p:spPr>
          <a:xfrm>
            <a:off x="1907651" y="9141766"/>
            <a:ext cx="3924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马亮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沙盘讲师训练营总教练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沙盘设计师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职场模拟器产品负责人</a:t>
            </a:r>
          </a:p>
        </p:txBody>
      </p:sp>
      <p:pic>
        <p:nvPicPr>
          <p:cNvPr id="588" name="薛浩文形象照.jpeg" descr="薛浩文形象照.jpeg"/>
          <p:cNvPicPr>
            <a:picLocks noChangeAspect="1"/>
          </p:cNvPicPr>
          <p:nvPr/>
        </p:nvPicPr>
        <p:blipFill>
          <a:blip r:embed="rId3">
            <a:extLst/>
          </a:blip>
          <a:srcRect l="16718" t="2520" r="17000" b="44180"/>
          <a:stretch>
            <a:fillRect/>
          </a:stretch>
        </p:blipFill>
        <p:spPr>
          <a:xfrm>
            <a:off x="9680971" y="2543396"/>
            <a:ext cx="4575573" cy="55190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7" fill="norm" stroke="1" extrusionOk="0">
                <a:moveTo>
                  <a:pt x="10245" y="0"/>
                </a:moveTo>
                <a:cubicBezTo>
                  <a:pt x="8838" y="18"/>
                  <a:pt x="7253" y="651"/>
                  <a:pt x="6618" y="1521"/>
                </a:cubicBezTo>
                <a:cubicBezTo>
                  <a:pt x="6011" y="2351"/>
                  <a:pt x="5922" y="3066"/>
                  <a:pt x="6308" y="3973"/>
                </a:cubicBezTo>
                <a:cubicBezTo>
                  <a:pt x="6433" y="4267"/>
                  <a:pt x="6432" y="4325"/>
                  <a:pt x="6299" y="4447"/>
                </a:cubicBezTo>
                <a:cubicBezTo>
                  <a:pt x="6087" y="4641"/>
                  <a:pt x="6111" y="5087"/>
                  <a:pt x="6348" y="5337"/>
                </a:cubicBezTo>
                <a:cubicBezTo>
                  <a:pt x="6458" y="5452"/>
                  <a:pt x="6548" y="5612"/>
                  <a:pt x="6548" y="5692"/>
                </a:cubicBezTo>
                <a:cubicBezTo>
                  <a:pt x="6548" y="5850"/>
                  <a:pt x="7252" y="7366"/>
                  <a:pt x="7547" y="7843"/>
                </a:cubicBezTo>
                <a:cubicBezTo>
                  <a:pt x="7646" y="8004"/>
                  <a:pt x="7870" y="8282"/>
                  <a:pt x="8043" y="8463"/>
                </a:cubicBezTo>
                <a:cubicBezTo>
                  <a:pt x="8286" y="8715"/>
                  <a:pt x="8343" y="8840"/>
                  <a:pt x="8292" y="9002"/>
                </a:cubicBezTo>
                <a:cubicBezTo>
                  <a:pt x="8256" y="9118"/>
                  <a:pt x="8219" y="9250"/>
                  <a:pt x="8210" y="9295"/>
                </a:cubicBezTo>
                <a:cubicBezTo>
                  <a:pt x="8183" y="9427"/>
                  <a:pt x="7229" y="10129"/>
                  <a:pt x="6872" y="10280"/>
                </a:cubicBezTo>
                <a:cubicBezTo>
                  <a:pt x="6851" y="10289"/>
                  <a:pt x="6811" y="10304"/>
                  <a:pt x="6781" y="10316"/>
                </a:cubicBezTo>
                <a:cubicBezTo>
                  <a:pt x="6687" y="10382"/>
                  <a:pt x="6265" y="10546"/>
                  <a:pt x="5799" y="10695"/>
                </a:cubicBezTo>
                <a:cubicBezTo>
                  <a:pt x="5304" y="10852"/>
                  <a:pt x="4624" y="11094"/>
                  <a:pt x="4289" y="11232"/>
                </a:cubicBezTo>
                <a:cubicBezTo>
                  <a:pt x="3735" y="11460"/>
                  <a:pt x="3658" y="11526"/>
                  <a:pt x="3423" y="11963"/>
                </a:cubicBezTo>
                <a:cubicBezTo>
                  <a:pt x="3281" y="12228"/>
                  <a:pt x="3092" y="12678"/>
                  <a:pt x="3004" y="12964"/>
                </a:cubicBezTo>
                <a:cubicBezTo>
                  <a:pt x="2915" y="13249"/>
                  <a:pt x="2710" y="13783"/>
                  <a:pt x="2546" y="14150"/>
                </a:cubicBezTo>
                <a:cubicBezTo>
                  <a:pt x="2383" y="14517"/>
                  <a:pt x="2248" y="14888"/>
                  <a:pt x="2248" y="14973"/>
                </a:cubicBezTo>
                <a:cubicBezTo>
                  <a:pt x="2248" y="15059"/>
                  <a:pt x="2066" y="15419"/>
                  <a:pt x="1842" y="15775"/>
                </a:cubicBezTo>
                <a:cubicBezTo>
                  <a:pt x="1618" y="16130"/>
                  <a:pt x="1276" y="16792"/>
                  <a:pt x="1083" y="17245"/>
                </a:cubicBezTo>
                <a:cubicBezTo>
                  <a:pt x="891" y="17699"/>
                  <a:pt x="624" y="18247"/>
                  <a:pt x="491" y="18465"/>
                </a:cubicBezTo>
                <a:cubicBezTo>
                  <a:pt x="358" y="18682"/>
                  <a:pt x="249" y="18929"/>
                  <a:pt x="249" y="19013"/>
                </a:cubicBezTo>
                <a:cubicBezTo>
                  <a:pt x="249" y="19096"/>
                  <a:pt x="194" y="19211"/>
                  <a:pt x="126" y="19267"/>
                </a:cubicBezTo>
                <a:cubicBezTo>
                  <a:pt x="45" y="19334"/>
                  <a:pt x="0" y="19627"/>
                  <a:pt x="0" y="20092"/>
                </a:cubicBezTo>
                <a:cubicBezTo>
                  <a:pt x="0" y="20724"/>
                  <a:pt x="36" y="20872"/>
                  <a:pt x="289" y="21286"/>
                </a:cubicBezTo>
                <a:cubicBezTo>
                  <a:pt x="365" y="21411"/>
                  <a:pt x="435" y="21504"/>
                  <a:pt x="504" y="21597"/>
                </a:cubicBezTo>
                <a:lnTo>
                  <a:pt x="3028" y="21597"/>
                </a:lnTo>
                <a:cubicBezTo>
                  <a:pt x="3488" y="21286"/>
                  <a:pt x="3948" y="20903"/>
                  <a:pt x="3948" y="20772"/>
                </a:cubicBezTo>
                <a:cubicBezTo>
                  <a:pt x="3948" y="20608"/>
                  <a:pt x="4204" y="20397"/>
                  <a:pt x="4279" y="20499"/>
                </a:cubicBezTo>
                <a:cubicBezTo>
                  <a:pt x="4387" y="20644"/>
                  <a:pt x="4468" y="21093"/>
                  <a:pt x="4506" y="21597"/>
                </a:cubicBezTo>
                <a:lnTo>
                  <a:pt x="21600" y="21597"/>
                </a:lnTo>
                <a:cubicBezTo>
                  <a:pt x="21522" y="20598"/>
                  <a:pt x="21339" y="19529"/>
                  <a:pt x="20991" y="18079"/>
                </a:cubicBezTo>
                <a:cubicBezTo>
                  <a:pt x="20914" y="17760"/>
                  <a:pt x="20825" y="17013"/>
                  <a:pt x="20794" y="16421"/>
                </a:cubicBezTo>
                <a:cubicBezTo>
                  <a:pt x="20744" y="15459"/>
                  <a:pt x="20699" y="15056"/>
                  <a:pt x="20637" y="14992"/>
                </a:cubicBezTo>
                <a:cubicBezTo>
                  <a:pt x="20626" y="14980"/>
                  <a:pt x="20606" y="14933"/>
                  <a:pt x="20592" y="14888"/>
                </a:cubicBezTo>
                <a:cubicBezTo>
                  <a:pt x="20578" y="14842"/>
                  <a:pt x="20557" y="14778"/>
                  <a:pt x="20543" y="14743"/>
                </a:cubicBezTo>
                <a:cubicBezTo>
                  <a:pt x="20530" y="14709"/>
                  <a:pt x="20527" y="14648"/>
                  <a:pt x="20536" y="14607"/>
                </a:cubicBezTo>
                <a:cubicBezTo>
                  <a:pt x="20545" y="14566"/>
                  <a:pt x="20520" y="14473"/>
                  <a:pt x="20482" y="14400"/>
                </a:cubicBezTo>
                <a:cubicBezTo>
                  <a:pt x="20443" y="14327"/>
                  <a:pt x="20397" y="14155"/>
                  <a:pt x="20380" y="14018"/>
                </a:cubicBezTo>
                <a:cubicBezTo>
                  <a:pt x="20314" y="13470"/>
                  <a:pt x="20289" y="13352"/>
                  <a:pt x="20212" y="13252"/>
                </a:cubicBezTo>
                <a:cubicBezTo>
                  <a:pt x="20168" y="13196"/>
                  <a:pt x="20159" y="13109"/>
                  <a:pt x="20195" y="13061"/>
                </a:cubicBezTo>
                <a:cubicBezTo>
                  <a:pt x="20230" y="13014"/>
                  <a:pt x="20199" y="12916"/>
                  <a:pt x="20126" y="12842"/>
                </a:cubicBezTo>
                <a:cubicBezTo>
                  <a:pt x="20052" y="12769"/>
                  <a:pt x="19998" y="12686"/>
                  <a:pt x="20006" y="12659"/>
                </a:cubicBezTo>
                <a:cubicBezTo>
                  <a:pt x="20013" y="12632"/>
                  <a:pt x="19979" y="12524"/>
                  <a:pt x="19931" y="12418"/>
                </a:cubicBezTo>
                <a:cubicBezTo>
                  <a:pt x="19882" y="12313"/>
                  <a:pt x="19843" y="12187"/>
                  <a:pt x="19843" y="12140"/>
                </a:cubicBezTo>
                <a:cubicBezTo>
                  <a:pt x="19843" y="11936"/>
                  <a:pt x="19379" y="11546"/>
                  <a:pt x="18958" y="11397"/>
                </a:cubicBezTo>
                <a:cubicBezTo>
                  <a:pt x="18707" y="11307"/>
                  <a:pt x="17960" y="11088"/>
                  <a:pt x="17298" y="10909"/>
                </a:cubicBezTo>
                <a:cubicBezTo>
                  <a:pt x="15483" y="10419"/>
                  <a:pt x="14780" y="10110"/>
                  <a:pt x="14192" y="9548"/>
                </a:cubicBezTo>
                <a:cubicBezTo>
                  <a:pt x="13918" y="9287"/>
                  <a:pt x="13527" y="8926"/>
                  <a:pt x="13321" y="8746"/>
                </a:cubicBezTo>
                <a:cubicBezTo>
                  <a:pt x="13115" y="8565"/>
                  <a:pt x="12944" y="8376"/>
                  <a:pt x="12944" y="8325"/>
                </a:cubicBezTo>
                <a:cubicBezTo>
                  <a:pt x="12944" y="8273"/>
                  <a:pt x="12874" y="8165"/>
                  <a:pt x="12787" y="8085"/>
                </a:cubicBezTo>
                <a:cubicBezTo>
                  <a:pt x="12642" y="7953"/>
                  <a:pt x="12645" y="7885"/>
                  <a:pt x="12819" y="7292"/>
                </a:cubicBezTo>
                <a:cubicBezTo>
                  <a:pt x="12923" y="6935"/>
                  <a:pt x="13059" y="6643"/>
                  <a:pt x="13122" y="6643"/>
                </a:cubicBezTo>
                <a:cubicBezTo>
                  <a:pt x="13270" y="6643"/>
                  <a:pt x="13800" y="6042"/>
                  <a:pt x="13889" y="5773"/>
                </a:cubicBezTo>
                <a:cubicBezTo>
                  <a:pt x="13926" y="5659"/>
                  <a:pt x="14027" y="5429"/>
                  <a:pt x="14113" y="5260"/>
                </a:cubicBezTo>
                <a:cubicBezTo>
                  <a:pt x="14308" y="4880"/>
                  <a:pt x="14221" y="4551"/>
                  <a:pt x="13900" y="4450"/>
                </a:cubicBezTo>
                <a:cubicBezTo>
                  <a:pt x="13667" y="4376"/>
                  <a:pt x="13665" y="4364"/>
                  <a:pt x="13797" y="4003"/>
                </a:cubicBezTo>
                <a:cubicBezTo>
                  <a:pt x="13864" y="3817"/>
                  <a:pt x="13929" y="3540"/>
                  <a:pt x="13982" y="3235"/>
                </a:cubicBezTo>
                <a:cubicBezTo>
                  <a:pt x="13962" y="3139"/>
                  <a:pt x="13949" y="3019"/>
                  <a:pt x="13954" y="2886"/>
                </a:cubicBezTo>
                <a:cubicBezTo>
                  <a:pt x="14011" y="1540"/>
                  <a:pt x="12780" y="361"/>
                  <a:pt x="11000" y="56"/>
                </a:cubicBezTo>
                <a:cubicBezTo>
                  <a:pt x="10759" y="15"/>
                  <a:pt x="10505" y="-3"/>
                  <a:pt x="10245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89" name="薛浩文…"/>
          <p:cNvSpPr txBox="1"/>
          <p:nvPr/>
        </p:nvSpPr>
        <p:spPr>
          <a:xfrm>
            <a:off x="10006607" y="9141766"/>
            <a:ext cx="3924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薛浩文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沙盘讲师训练营教练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沙盘设计师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职场模拟器运营负责人</a:t>
            </a:r>
          </a:p>
        </p:txBody>
      </p:sp>
      <p:pic>
        <p:nvPicPr>
          <p:cNvPr id="590" name="bc023aef60852627e1281aeb3b1b6d8.jpeg" descr="bc023aef60852627e1281aeb3b1b6d8.jpeg"/>
          <p:cNvPicPr>
            <a:picLocks noChangeAspect="1"/>
          </p:cNvPicPr>
          <p:nvPr/>
        </p:nvPicPr>
        <p:blipFill>
          <a:blip r:embed="rId4">
            <a:extLst/>
          </a:blip>
          <a:srcRect l="19459" t="0" r="0" b="30489"/>
          <a:stretch>
            <a:fillRect/>
          </a:stretch>
        </p:blipFill>
        <p:spPr>
          <a:xfrm>
            <a:off x="17548160" y="2340561"/>
            <a:ext cx="4575535" cy="5923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fill="norm" stroke="1" extrusionOk="0">
                <a:moveTo>
                  <a:pt x="21249" y="0"/>
                </a:moveTo>
                <a:cubicBezTo>
                  <a:pt x="20820" y="0"/>
                  <a:pt x="20812" y="76"/>
                  <a:pt x="21204" y="398"/>
                </a:cubicBezTo>
                <a:cubicBezTo>
                  <a:pt x="21589" y="715"/>
                  <a:pt x="21599" y="713"/>
                  <a:pt x="21599" y="324"/>
                </a:cubicBezTo>
                <a:cubicBezTo>
                  <a:pt x="21599" y="51"/>
                  <a:pt x="21544" y="0"/>
                  <a:pt x="21249" y="0"/>
                </a:cubicBezTo>
                <a:close/>
                <a:moveTo>
                  <a:pt x="7228" y="1834"/>
                </a:moveTo>
                <a:cubicBezTo>
                  <a:pt x="7012" y="1834"/>
                  <a:pt x="6652" y="1879"/>
                  <a:pt x="6430" y="1934"/>
                </a:cubicBezTo>
                <a:cubicBezTo>
                  <a:pt x="6356" y="1952"/>
                  <a:pt x="6245" y="1973"/>
                  <a:pt x="6141" y="1993"/>
                </a:cubicBezTo>
                <a:cubicBezTo>
                  <a:pt x="6037" y="2022"/>
                  <a:pt x="5936" y="2041"/>
                  <a:pt x="5851" y="2046"/>
                </a:cubicBezTo>
                <a:cubicBezTo>
                  <a:pt x="5734" y="2066"/>
                  <a:pt x="5614" y="2086"/>
                  <a:pt x="5515" y="2098"/>
                </a:cubicBezTo>
                <a:cubicBezTo>
                  <a:pt x="4805" y="2189"/>
                  <a:pt x="3526" y="2868"/>
                  <a:pt x="3189" y="3333"/>
                </a:cubicBezTo>
                <a:cubicBezTo>
                  <a:pt x="3034" y="3547"/>
                  <a:pt x="2864" y="3900"/>
                  <a:pt x="2812" y="4116"/>
                </a:cubicBezTo>
                <a:cubicBezTo>
                  <a:pt x="2675" y="4687"/>
                  <a:pt x="2653" y="5731"/>
                  <a:pt x="2778" y="5790"/>
                </a:cubicBezTo>
                <a:cubicBezTo>
                  <a:pt x="2837" y="5819"/>
                  <a:pt x="2853" y="5883"/>
                  <a:pt x="2812" y="5934"/>
                </a:cubicBezTo>
                <a:cubicBezTo>
                  <a:pt x="2795" y="5955"/>
                  <a:pt x="2793" y="5980"/>
                  <a:pt x="2799" y="6005"/>
                </a:cubicBezTo>
                <a:cubicBezTo>
                  <a:pt x="2818" y="6034"/>
                  <a:pt x="2840" y="6059"/>
                  <a:pt x="2863" y="6083"/>
                </a:cubicBezTo>
                <a:cubicBezTo>
                  <a:pt x="2869" y="6087"/>
                  <a:pt x="2875" y="6092"/>
                  <a:pt x="2883" y="6096"/>
                </a:cubicBezTo>
                <a:cubicBezTo>
                  <a:pt x="2962" y="6134"/>
                  <a:pt x="2988" y="6213"/>
                  <a:pt x="2941" y="6272"/>
                </a:cubicBezTo>
                <a:cubicBezTo>
                  <a:pt x="2940" y="6274"/>
                  <a:pt x="2941" y="6278"/>
                  <a:pt x="2939" y="6280"/>
                </a:cubicBezTo>
                <a:cubicBezTo>
                  <a:pt x="2960" y="6377"/>
                  <a:pt x="2973" y="6497"/>
                  <a:pt x="2977" y="6627"/>
                </a:cubicBezTo>
                <a:cubicBezTo>
                  <a:pt x="2983" y="6641"/>
                  <a:pt x="2985" y="6655"/>
                  <a:pt x="2992" y="6669"/>
                </a:cubicBezTo>
                <a:cubicBezTo>
                  <a:pt x="3067" y="6828"/>
                  <a:pt x="3209" y="7166"/>
                  <a:pt x="3307" y="7417"/>
                </a:cubicBezTo>
                <a:cubicBezTo>
                  <a:pt x="3404" y="7669"/>
                  <a:pt x="3622" y="7944"/>
                  <a:pt x="3792" y="8029"/>
                </a:cubicBezTo>
                <a:cubicBezTo>
                  <a:pt x="3961" y="8115"/>
                  <a:pt x="4136" y="8322"/>
                  <a:pt x="4180" y="8489"/>
                </a:cubicBezTo>
                <a:cubicBezTo>
                  <a:pt x="4223" y="8657"/>
                  <a:pt x="4427" y="8986"/>
                  <a:pt x="4633" y="9220"/>
                </a:cubicBezTo>
                <a:cubicBezTo>
                  <a:pt x="4947" y="9578"/>
                  <a:pt x="4997" y="9732"/>
                  <a:pt x="4942" y="10170"/>
                </a:cubicBezTo>
                <a:cubicBezTo>
                  <a:pt x="4865" y="10787"/>
                  <a:pt x="4411" y="11216"/>
                  <a:pt x="3441" y="11584"/>
                </a:cubicBezTo>
                <a:cubicBezTo>
                  <a:pt x="2367" y="11992"/>
                  <a:pt x="870" y="12647"/>
                  <a:pt x="594" y="12828"/>
                </a:cubicBezTo>
                <a:cubicBezTo>
                  <a:pt x="279" y="13036"/>
                  <a:pt x="6" y="13511"/>
                  <a:pt x="0" y="13824"/>
                </a:cubicBezTo>
                <a:cubicBezTo>
                  <a:pt x="-1" y="13869"/>
                  <a:pt x="4" y="13910"/>
                  <a:pt x="15" y="13947"/>
                </a:cubicBezTo>
                <a:cubicBezTo>
                  <a:pt x="53" y="14080"/>
                  <a:pt x="110" y="14389"/>
                  <a:pt x="142" y="14634"/>
                </a:cubicBezTo>
                <a:cubicBezTo>
                  <a:pt x="147" y="14672"/>
                  <a:pt x="155" y="14711"/>
                  <a:pt x="163" y="14750"/>
                </a:cubicBezTo>
                <a:cubicBezTo>
                  <a:pt x="226" y="14935"/>
                  <a:pt x="296" y="15132"/>
                  <a:pt x="376" y="15338"/>
                </a:cubicBezTo>
                <a:cubicBezTo>
                  <a:pt x="419" y="15405"/>
                  <a:pt x="442" y="15461"/>
                  <a:pt x="442" y="15497"/>
                </a:cubicBezTo>
                <a:cubicBezTo>
                  <a:pt x="488" y="15611"/>
                  <a:pt x="534" y="15725"/>
                  <a:pt x="581" y="15834"/>
                </a:cubicBezTo>
                <a:cubicBezTo>
                  <a:pt x="848" y="16452"/>
                  <a:pt x="1066" y="17020"/>
                  <a:pt x="1066" y="17096"/>
                </a:cubicBezTo>
                <a:cubicBezTo>
                  <a:pt x="1066" y="17172"/>
                  <a:pt x="1310" y="17640"/>
                  <a:pt x="1607" y="18138"/>
                </a:cubicBezTo>
                <a:cubicBezTo>
                  <a:pt x="1964" y="18735"/>
                  <a:pt x="2204" y="19338"/>
                  <a:pt x="2312" y="19907"/>
                </a:cubicBezTo>
                <a:cubicBezTo>
                  <a:pt x="2401" y="20381"/>
                  <a:pt x="2534" y="21062"/>
                  <a:pt x="2608" y="21418"/>
                </a:cubicBezTo>
                <a:cubicBezTo>
                  <a:pt x="2617" y="21464"/>
                  <a:pt x="2623" y="21544"/>
                  <a:pt x="2632" y="21600"/>
                </a:cubicBezTo>
                <a:lnTo>
                  <a:pt x="17232" y="21600"/>
                </a:lnTo>
                <a:cubicBezTo>
                  <a:pt x="17507" y="21126"/>
                  <a:pt x="17752" y="20716"/>
                  <a:pt x="17848" y="20577"/>
                </a:cubicBezTo>
                <a:cubicBezTo>
                  <a:pt x="18088" y="20231"/>
                  <a:pt x="18119" y="20045"/>
                  <a:pt x="18049" y="19370"/>
                </a:cubicBezTo>
                <a:cubicBezTo>
                  <a:pt x="17997" y="18876"/>
                  <a:pt x="18019" y="18546"/>
                  <a:pt x="18107" y="18504"/>
                </a:cubicBezTo>
                <a:cubicBezTo>
                  <a:pt x="18130" y="18493"/>
                  <a:pt x="18167" y="18490"/>
                  <a:pt x="18212" y="18491"/>
                </a:cubicBezTo>
                <a:cubicBezTo>
                  <a:pt x="18191" y="18436"/>
                  <a:pt x="18191" y="18377"/>
                  <a:pt x="18208" y="18309"/>
                </a:cubicBezTo>
                <a:cubicBezTo>
                  <a:pt x="18250" y="18139"/>
                  <a:pt x="18102" y="17849"/>
                  <a:pt x="17770" y="17448"/>
                </a:cubicBezTo>
                <a:cubicBezTo>
                  <a:pt x="17494" y="17115"/>
                  <a:pt x="17269" y="16769"/>
                  <a:pt x="17269" y="16679"/>
                </a:cubicBezTo>
                <a:cubicBezTo>
                  <a:pt x="17269" y="16590"/>
                  <a:pt x="17088" y="16356"/>
                  <a:pt x="16869" y="16161"/>
                </a:cubicBezTo>
                <a:cubicBezTo>
                  <a:pt x="16459" y="15798"/>
                  <a:pt x="15559" y="14509"/>
                  <a:pt x="15377" y="14027"/>
                </a:cubicBezTo>
                <a:cubicBezTo>
                  <a:pt x="15232" y="13639"/>
                  <a:pt x="13931" y="11626"/>
                  <a:pt x="13717" y="11456"/>
                </a:cubicBezTo>
                <a:cubicBezTo>
                  <a:pt x="13618" y="11378"/>
                  <a:pt x="13104" y="11256"/>
                  <a:pt x="12575" y="11186"/>
                </a:cubicBezTo>
                <a:cubicBezTo>
                  <a:pt x="12045" y="11115"/>
                  <a:pt x="11533" y="11019"/>
                  <a:pt x="11437" y="10971"/>
                </a:cubicBezTo>
                <a:cubicBezTo>
                  <a:pt x="11341" y="10924"/>
                  <a:pt x="11197" y="10916"/>
                  <a:pt x="11117" y="10954"/>
                </a:cubicBezTo>
                <a:cubicBezTo>
                  <a:pt x="11036" y="10993"/>
                  <a:pt x="10864" y="10990"/>
                  <a:pt x="10733" y="10947"/>
                </a:cubicBezTo>
                <a:cubicBezTo>
                  <a:pt x="10602" y="10904"/>
                  <a:pt x="10338" y="10863"/>
                  <a:pt x="10147" y="10856"/>
                </a:cubicBezTo>
                <a:cubicBezTo>
                  <a:pt x="9937" y="10848"/>
                  <a:pt x="9797" y="10779"/>
                  <a:pt x="9796" y="10682"/>
                </a:cubicBezTo>
                <a:cubicBezTo>
                  <a:pt x="9796" y="10593"/>
                  <a:pt x="9676" y="10520"/>
                  <a:pt x="9530" y="10520"/>
                </a:cubicBezTo>
                <a:cubicBezTo>
                  <a:pt x="9254" y="10519"/>
                  <a:pt x="9054" y="10251"/>
                  <a:pt x="9037" y="9860"/>
                </a:cubicBezTo>
                <a:cubicBezTo>
                  <a:pt x="9032" y="9735"/>
                  <a:pt x="9212" y="9453"/>
                  <a:pt x="9438" y="9233"/>
                </a:cubicBezTo>
                <a:cubicBezTo>
                  <a:pt x="9680" y="8999"/>
                  <a:pt x="9916" y="8592"/>
                  <a:pt x="10008" y="8249"/>
                </a:cubicBezTo>
                <a:cubicBezTo>
                  <a:pt x="10094" y="7928"/>
                  <a:pt x="10223" y="7637"/>
                  <a:pt x="10295" y="7602"/>
                </a:cubicBezTo>
                <a:cubicBezTo>
                  <a:pt x="10366" y="7568"/>
                  <a:pt x="10424" y="7432"/>
                  <a:pt x="10424" y="7300"/>
                </a:cubicBezTo>
                <a:cubicBezTo>
                  <a:pt x="10424" y="7168"/>
                  <a:pt x="10533" y="6941"/>
                  <a:pt x="10665" y="6795"/>
                </a:cubicBezTo>
                <a:cubicBezTo>
                  <a:pt x="10788" y="6660"/>
                  <a:pt x="10865" y="6559"/>
                  <a:pt x="10917" y="6439"/>
                </a:cubicBezTo>
                <a:cubicBezTo>
                  <a:pt x="10946" y="6297"/>
                  <a:pt x="10976" y="6161"/>
                  <a:pt x="11008" y="6032"/>
                </a:cubicBezTo>
                <a:cubicBezTo>
                  <a:pt x="11014" y="5989"/>
                  <a:pt x="11022" y="5955"/>
                  <a:pt x="11027" y="5905"/>
                </a:cubicBezTo>
                <a:cubicBezTo>
                  <a:pt x="11033" y="5846"/>
                  <a:pt x="11055" y="5789"/>
                  <a:pt x="11085" y="5734"/>
                </a:cubicBezTo>
                <a:cubicBezTo>
                  <a:pt x="11216" y="5224"/>
                  <a:pt x="11240" y="4571"/>
                  <a:pt x="11128" y="4369"/>
                </a:cubicBezTo>
                <a:cubicBezTo>
                  <a:pt x="10629" y="3470"/>
                  <a:pt x="10345" y="3113"/>
                  <a:pt x="9806" y="2714"/>
                </a:cubicBezTo>
                <a:cubicBezTo>
                  <a:pt x="9711" y="2675"/>
                  <a:pt x="9595" y="2615"/>
                  <a:pt x="9481" y="2541"/>
                </a:cubicBezTo>
                <a:cubicBezTo>
                  <a:pt x="8983" y="2217"/>
                  <a:pt x="7761" y="1834"/>
                  <a:pt x="7228" y="183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91" name="陈锐…"/>
          <p:cNvSpPr txBox="1"/>
          <p:nvPr/>
        </p:nvSpPr>
        <p:spPr>
          <a:xfrm>
            <a:off x="17873806" y="9141766"/>
            <a:ext cx="3924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陈锐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管理类沙盘资深讲师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高级人力资源师</a:t>
            </a:r>
          </a:p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职场模拟器产品设计师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矩形 4"/>
          <p:cNvSpPr/>
          <p:nvPr/>
        </p:nvSpPr>
        <p:spPr>
          <a:xfrm>
            <a:off x="-1" y="619423"/>
            <a:ext cx="1054852" cy="1344151"/>
          </a:xfrm>
          <a:prstGeom prst="rect">
            <a:avLst/>
          </a:prstGeom>
          <a:solidFill>
            <a:srgbClr val="324C8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86">
              <a:defRPr b="0" sz="36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94" name="文本框 37"/>
          <p:cNvSpPr txBox="1"/>
          <p:nvPr/>
        </p:nvSpPr>
        <p:spPr>
          <a:xfrm>
            <a:off x="1246869" y="619423"/>
            <a:ext cx="4896459" cy="84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2438400">
              <a:defRPr b="0" sz="4000">
                <a:solidFill>
                  <a:srgbClr val="324C8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联系我们</a:t>
            </a:r>
          </a:p>
        </p:txBody>
      </p:sp>
      <p:sp>
        <p:nvSpPr>
          <p:cNvPr id="595" name="文本框 38"/>
          <p:cNvSpPr txBox="1"/>
          <p:nvPr/>
        </p:nvSpPr>
        <p:spPr>
          <a:xfrm>
            <a:off x="1150772" y="1483519"/>
            <a:ext cx="5438058" cy="55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5" tIns="91445" rIns="91445" bIns="91445">
            <a:spAutoFit/>
          </a:bodyPr>
          <a:lstStyle>
            <a:lvl1pPr algn="just" defTabSz="1828786">
              <a:defRPr b="0" sz="24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contact us</a:t>
            </a:r>
          </a:p>
        </p:txBody>
      </p:sp>
      <p:pic>
        <p:nvPicPr>
          <p:cNvPr id="596" name="职场模拟器公众号二维码.jpeg" descr="职场模拟器公众号二维码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85047" y="3027645"/>
            <a:ext cx="5461001" cy="5461001"/>
          </a:xfrm>
          <a:prstGeom prst="rect">
            <a:avLst/>
          </a:prstGeom>
          <a:ln w="12700">
            <a:miter lim="400000"/>
          </a:ln>
        </p:spPr>
      </p:pic>
      <p:sp>
        <p:nvSpPr>
          <p:cNvPr id="597" name="联系人：薛浩文…"/>
          <p:cNvSpPr txBox="1"/>
          <p:nvPr/>
        </p:nvSpPr>
        <p:spPr>
          <a:xfrm>
            <a:off x="8598846" y="9132753"/>
            <a:ext cx="5922646" cy="2257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联系人：薛浩文</a:t>
            </a:r>
          </a:p>
          <a:p>
            <a:pPr algn="l"/>
            <a:r>
              <a:t>联系电话：18628466842</a:t>
            </a:r>
          </a:p>
          <a:p>
            <a:pPr algn="l"/>
            <a:r>
              <a:t>邮箱：</a:t>
            </a:r>
            <a:r>
              <a:rPr u="sng">
                <a:hlinkClick r:id="rId3" invalidUrl="" action="" tgtFrame="" tooltip="" history="1" highlightClick="0" endSnd="0"/>
              </a:rPr>
              <a:t>hejuzixun@hejuzixun.com</a:t>
            </a:r>
          </a:p>
          <a:p>
            <a:pPr algn="l"/>
            <a:r>
              <a:t>公众号：职场模拟器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2" name="为什么要“情景化”测评"/>
          <p:cNvSpPr txBox="1"/>
          <p:nvPr/>
        </p:nvSpPr>
        <p:spPr>
          <a:xfrm>
            <a:off x="1194682" y="441045"/>
            <a:ext cx="8938515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为什么要“情景化”测评</a:t>
            </a:r>
          </a:p>
        </p:txBody>
      </p:sp>
      <p:sp>
        <p:nvSpPr>
          <p:cNvPr id="163" name="形状"/>
          <p:cNvSpPr/>
          <p:nvPr/>
        </p:nvSpPr>
        <p:spPr>
          <a:xfrm>
            <a:off x="13655730" y="4743678"/>
            <a:ext cx="1892301" cy="60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18519" y="21600"/>
                </a:lnTo>
                <a:lnTo>
                  <a:pt x="18519" y="0"/>
                </a:lnTo>
                <a:lnTo>
                  <a:pt x="21600" y="0"/>
                </a:lnTo>
                <a:lnTo>
                  <a:pt x="21600" y="21600"/>
                </a:lnTo>
                <a:close/>
                <a:moveTo>
                  <a:pt x="15439" y="21600"/>
                </a:moveTo>
                <a:lnTo>
                  <a:pt x="12358" y="21600"/>
                </a:lnTo>
                <a:lnTo>
                  <a:pt x="12358" y="0"/>
                </a:lnTo>
                <a:lnTo>
                  <a:pt x="15439" y="0"/>
                </a:lnTo>
                <a:lnTo>
                  <a:pt x="15439" y="21600"/>
                </a:lnTo>
                <a:close/>
                <a:moveTo>
                  <a:pt x="9242" y="21600"/>
                </a:moveTo>
                <a:lnTo>
                  <a:pt x="6161" y="21600"/>
                </a:lnTo>
                <a:lnTo>
                  <a:pt x="6161" y="0"/>
                </a:lnTo>
                <a:lnTo>
                  <a:pt x="9242" y="0"/>
                </a:lnTo>
                <a:lnTo>
                  <a:pt x="9242" y="21600"/>
                </a:lnTo>
                <a:close/>
                <a:moveTo>
                  <a:pt x="3081" y="21600"/>
                </a:moveTo>
                <a:lnTo>
                  <a:pt x="0" y="21600"/>
                </a:lnTo>
                <a:lnTo>
                  <a:pt x="0" y="0"/>
                </a:lnTo>
                <a:lnTo>
                  <a:pt x="3081" y="0"/>
                </a:lnTo>
                <a:lnTo>
                  <a:pt x="3081" y="21600"/>
                </a:lnTo>
                <a:close/>
              </a:path>
            </a:pathLst>
          </a:custGeom>
          <a:solidFill>
            <a:srgbClr val="ABABB5"/>
          </a:solidFill>
          <a:ln w="12700">
            <a:miter lim="400000"/>
          </a:ln>
        </p:spPr>
        <p:txBody>
          <a:bodyPr tIns="91439" bIns="91439"/>
          <a:lstStyle/>
          <a:p>
            <a:pPr algn="l" defTabSz="1828800">
              <a:defRPr b="0"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" name="形状"/>
          <p:cNvSpPr/>
          <p:nvPr/>
        </p:nvSpPr>
        <p:spPr>
          <a:xfrm>
            <a:off x="14704843" y="8480216"/>
            <a:ext cx="1895477" cy="60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18488" y="21600"/>
                </a:lnTo>
                <a:lnTo>
                  <a:pt x="18488" y="0"/>
                </a:lnTo>
                <a:lnTo>
                  <a:pt x="21600" y="0"/>
                </a:lnTo>
                <a:lnTo>
                  <a:pt x="21600" y="21600"/>
                </a:lnTo>
                <a:close/>
                <a:moveTo>
                  <a:pt x="15413" y="21600"/>
                </a:moveTo>
                <a:lnTo>
                  <a:pt x="12338" y="21600"/>
                </a:lnTo>
                <a:lnTo>
                  <a:pt x="12338" y="0"/>
                </a:lnTo>
                <a:lnTo>
                  <a:pt x="15413" y="0"/>
                </a:lnTo>
                <a:lnTo>
                  <a:pt x="15413" y="21600"/>
                </a:lnTo>
                <a:close/>
                <a:moveTo>
                  <a:pt x="9262" y="21600"/>
                </a:moveTo>
                <a:lnTo>
                  <a:pt x="6187" y="21600"/>
                </a:lnTo>
                <a:lnTo>
                  <a:pt x="6187" y="0"/>
                </a:lnTo>
                <a:lnTo>
                  <a:pt x="9262" y="0"/>
                </a:lnTo>
                <a:lnTo>
                  <a:pt x="9262" y="21600"/>
                </a:lnTo>
                <a:close/>
                <a:moveTo>
                  <a:pt x="3075" y="21600"/>
                </a:moveTo>
                <a:lnTo>
                  <a:pt x="0" y="21600"/>
                </a:lnTo>
                <a:lnTo>
                  <a:pt x="0" y="0"/>
                </a:lnTo>
                <a:lnTo>
                  <a:pt x="3075" y="0"/>
                </a:lnTo>
                <a:lnTo>
                  <a:pt x="3075" y="21600"/>
                </a:lnTo>
                <a:close/>
              </a:path>
            </a:pathLst>
          </a:custGeom>
          <a:solidFill>
            <a:srgbClr val="ABABB5"/>
          </a:solidFill>
          <a:ln w="12700">
            <a:miter lim="400000"/>
          </a:ln>
        </p:spPr>
        <p:txBody>
          <a:bodyPr tIns="91439" bIns="91439"/>
          <a:lstStyle/>
          <a:p>
            <a:pPr algn="l" defTabSz="1828800">
              <a:defRPr b="0"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5" name="椭圆形"/>
          <p:cNvSpPr/>
          <p:nvPr/>
        </p:nvSpPr>
        <p:spPr>
          <a:xfrm>
            <a:off x="14008808" y="8189702"/>
            <a:ext cx="638177" cy="641353"/>
          </a:xfrm>
          <a:prstGeom prst="ellipse">
            <a:avLst/>
          </a:prstGeom>
          <a:solidFill>
            <a:srgbClr val="ABABB5"/>
          </a:solidFill>
          <a:ln w="12700">
            <a:miter lim="400000"/>
          </a:ln>
        </p:spPr>
        <p:txBody>
          <a:bodyPr tIns="91439" bIns="91439"/>
          <a:lstStyle/>
          <a:p>
            <a:pPr algn="l" defTabSz="1828800">
              <a:defRPr b="0"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6" name="椭圆形"/>
          <p:cNvSpPr/>
          <p:nvPr/>
        </p:nvSpPr>
        <p:spPr>
          <a:xfrm>
            <a:off x="12876672" y="4453164"/>
            <a:ext cx="638177" cy="641353"/>
          </a:xfrm>
          <a:prstGeom prst="ellipse">
            <a:avLst/>
          </a:prstGeom>
          <a:solidFill>
            <a:srgbClr val="ABABB5"/>
          </a:solidFill>
          <a:ln w="12700">
            <a:miter lim="400000"/>
          </a:ln>
        </p:spPr>
        <p:txBody>
          <a:bodyPr tIns="91439" bIns="91439"/>
          <a:lstStyle/>
          <a:p>
            <a:pPr algn="l" defTabSz="1828800">
              <a:defRPr b="0"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73" name="成组"/>
          <p:cNvGrpSpPr/>
          <p:nvPr/>
        </p:nvGrpSpPr>
        <p:grpSpPr>
          <a:xfrm>
            <a:off x="10433050" y="4261449"/>
            <a:ext cx="3517900" cy="9197974"/>
            <a:chOff x="0" y="0"/>
            <a:chExt cx="3517900" cy="9197973"/>
          </a:xfrm>
        </p:grpSpPr>
        <p:sp>
          <p:nvSpPr>
            <p:cNvPr id="167" name="形状"/>
            <p:cNvSpPr/>
            <p:nvPr/>
          </p:nvSpPr>
          <p:spPr>
            <a:xfrm>
              <a:off x="0" y="1895473"/>
              <a:ext cx="3517900" cy="7302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6615" y="0"/>
                  </a:moveTo>
                  <a:cubicBezTo>
                    <a:pt x="4985" y="0"/>
                    <a:pt x="4985" y="0"/>
                    <a:pt x="4985" y="0"/>
                  </a:cubicBezTo>
                  <a:cubicBezTo>
                    <a:pt x="1662" y="0"/>
                    <a:pt x="0" y="800"/>
                    <a:pt x="0" y="2400"/>
                  </a:cubicBezTo>
                  <a:cubicBezTo>
                    <a:pt x="0" y="9600"/>
                    <a:pt x="0" y="9600"/>
                    <a:pt x="0" y="9600"/>
                  </a:cubicBezTo>
                  <a:cubicBezTo>
                    <a:pt x="0" y="10044"/>
                    <a:pt x="738" y="10400"/>
                    <a:pt x="1662" y="10400"/>
                  </a:cubicBezTo>
                  <a:cubicBezTo>
                    <a:pt x="2585" y="10400"/>
                    <a:pt x="3323" y="10044"/>
                    <a:pt x="3323" y="9600"/>
                  </a:cubicBezTo>
                  <a:cubicBezTo>
                    <a:pt x="3323" y="9600"/>
                    <a:pt x="3323" y="4800"/>
                    <a:pt x="3323" y="4000"/>
                  </a:cubicBezTo>
                  <a:cubicBezTo>
                    <a:pt x="3323" y="3200"/>
                    <a:pt x="4985" y="3200"/>
                    <a:pt x="4985" y="4000"/>
                  </a:cubicBezTo>
                  <a:cubicBezTo>
                    <a:pt x="4985" y="4600"/>
                    <a:pt x="4985" y="8667"/>
                    <a:pt x="4985" y="10756"/>
                  </a:cubicBezTo>
                  <a:cubicBezTo>
                    <a:pt x="4985" y="12000"/>
                    <a:pt x="4985" y="12000"/>
                    <a:pt x="4985" y="12000"/>
                  </a:cubicBezTo>
                  <a:cubicBezTo>
                    <a:pt x="4985" y="20444"/>
                    <a:pt x="4985" y="20444"/>
                    <a:pt x="4985" y="20444"/>
                  </a:cubicBezTo>
                  <a:cubicBezTo>
                    <a:pt x="4985" y="21089"/>
                    <a:pt x="6046" y="21600"/>
                    <a:pt x="7385" y="21600"/>
                  </a:cubicBezTo>
                  <a:cubicBezTo>
                    <a:pt x="7569" y="21600"/>
                    <a:pt x="7569" y="21600"/>
                    <a:pt x="7569" y="21600"/>
                  </a:cubicBezTo>
                  <a:cubicBezTo>
                    <a:pt x="8908" y="21600"/>
                    <a:pt x="9969" y="21089"/>
                    <a:pt x="9969" y="20444"/>
                  </a:cubicBezTo>
                  <a:cubicBezTo>
                    <a:pt x="9969" y="20444"/>
                    <a:pt x="9969" y="12800"/>
                    <a:pt x="9969" y="12000"/>
                  </a:cubicBezTo>
                  <a:cubicBezTo>
                    <a:pt x="9969" y="11200"/>
                    <a:pt x="11631" y="11200"/>
                    <a:pt x="11631" y="12000"/>
                  </a:cubicBezTo>
                  <a:cubicBezTo>
                    <a:pt x="11631" y="12800"/>
                    <a:pt x="11631" y="20444"/>
                    <a:pt x="11631" y="20444"/>
                  </a:cubicBezTo>
                  <a:cubicBezTo>
                    <a:pt x="11631" y="21089"/>
                    <a:pt x="12692" y="21600"/>
                    <a:pt x="14031" y="21600"/>
                  </a:cubicBezTo>
                  <a:cubicBezTo>
                    <a:pt x="14215" y="21600"/>
                    <a:pt x="14215" y="21600"/>
                    <a:pt x="14215" y="21600"/>
                  </a:cubicBezTo>
                  <a:cubicBezTo>
                    <a:pt x="15554" y="21600"/>
                    <a:pt x="16615" y="21089"/>
                    <a:pt x="16615" y="20444"/>
                  </a:cubicBezTo>
                  <a:cubicBezTo>
                    <a:pt x="16615" y="12000"/>
                    <a:pt x="16615" y="12000"/>
                    <a:pt x="16615" y="12000"/>
                  </a:cubicBezTo>
                  <a:cubicBezTo>
                    <a:pt x="16615" y="10756"/>
                    <a:pt x="16615" y="10756"/>
                    <a:pt x="16615" y="10756"/>
                  </a:cubicBezTo>
                  <a:cubicBezTo>
                    <a:pt x="16615" y="8667"/>
                    <a:pt x="16615" y="4600"/>
                    <a:pt x="16615" y="4000"/>
                  </a:cubicBezTo>
                  <a:cubicBezTo>
                    <a:pt x="16615" y="3200"/>
                    <a:pt x="18277" y="3200"/>
                    <a:pt x="18277" y="4000"/>
                  </a:cubicBezTo>
                  <a:cubicBezTo>
                    <a:pt x="18277" y="4800"/>
                    <a:pt x="18277" y="9600"/>
                    <a:pt x="18277" y="9600"/>
                  </a:cubicBezTo>
                  <a:cubicBezTo>
                    <a:pt x="18277" y="10044"/>
                    <a:pt x="19015" y="10400"/>
                    <a:pt x="19938" y="10400"/>
                  </a:cubicBezTo>
                  <a:cubicBezTo>
                    <a:pt x="20862" y="10400"/>
                    <a:pt x="21600" y="10044"/>
                    <a:pt x="21600" y="9600"/>
                  </a:cubicBezTo>
                  <a:cubicBezTo>
                    <a:pt x="21600" y="2400"/>
                    <a:pt x="21600" y="2400"/>
                    <a:pt x="21600" y="2400"/>
                  </a:cubicBezTo>
                  <a:cubicBezTo>
                    <a:pt x="21600" y="800"/>
                    <a:pt x="19938" y="0"/>
                    <a:pt x="16615" y="0"/>
                  </a:cubicBezTo>
                </a:path>
              </a:pathLst>
            </a:custGeom>
            <a:solidFill>
              <a:srgbClr val="128EC2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b="0"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68" name="圆形"/>
            <p:cNvSpPr/>
            <p:nvPr/>
          </p:nvSpPr>
          <p:spPr>
            <a:xfrm>
              <a:off x="1082673" y="0"/>
              <a:ext cx="1352553" cy="1352553"/>
            </a:xfrm>
            <a:prstGeom prst="ellipse">
              <a:avLst/>
            </a:prstGeom>
            <a:solidFill>
              <a:srgbClr val="128EC2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b="0"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69" name="形状"/>
            <p:cNvSpPr/>
            <p:nvPr/>
          </p:nvSpPr>
          <p:spPr>
            <a:xfrm>
              <a:off x="1433612" y="5749924"/>
              <a:ext cx="120651" cy="20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21600"/>
                    <a:pt x="0" y="21600"/>
                    <a:pt x="0" y="21600"/>
                  </a:cubicBezTo>
                  <a:cubicBezTo>
                    <a:pt x="0" y="21600"/>
                    <a:pt x="0" y="21600"/>
                    <a:pt x="0" y="21600"/>
                  </a:cubicBezTo>
                  <a:moveTo>
                    <a:pt x="0" y="21600"/>
                  </a:moveTo>
                  <a:cubicBezTo>
                    <a:pt x="0" y="21600"/>
                    <a:pt x="0" y="21600"/>
                    <a:pt x="0" y="21600"/>
                  </a:cubicBezTo>
                  <a:cubicBezTo>
                    <a:pt x="0" y="21600"/>
                    <a:pt x="0" y="21600"/>
                    <a:pt x="0" y="21600"/>
                  </a:cubicBezTo>
                  <a:moveTo>
                    <a:pt x="0" y="20800"/>
                  </a:moveTo>
                  <a:cubicBezTo>
                    <a:pt x="0" y="20800"/>
                    <a:pt x="0" y="20800"/>
                    <a:pt x="0" y="20800"/>
                  </a:cubicBezTo>
                  <a:cubicBezTo>
                    <a:pt x="0" y="20800"/>
                    <a:pt x="0" y="20800"/>
                    <a:pt x="0" y="20800"/>
                  </a:cubicBezTo>
                  <a:moveTo>
                    <a:pt x="0" y="20800"/>
                  </a:moveTo>
                  <a:cubicBezTo>
                    <a:pt x="0" y="20800"/>
                    <a:pt x="0" y="20800"/>
                    <a:pt x="0" y="20800"/>
                  </a:cubicBezTo>
                  <a:cubicBezTo>
                    <a:pt x="0" y="20800"/>
                    <a:pt x="0" y="20800"/>
                    <a:pt x="0" y="20800"/>
                  </a:cubicBezTo>
                  <a:moveTo>
                    <a:pt x="0" y="20800"/>
                  </a:moveTo>
                  <a:cubicBezTo>
                    <a:pt x="0" y="20800"/>
                    <a:pt x="0" y="20800"/>
                    <a:pt x="0" y="20800"/>
                  </a:cubicBezTo>
                  <a:cubicBezTo>
                    <a:pt x="0" y="20800"/>
                    <a:pt x="0" y="20800"/>
                    <a:pt x="0" y="20800"/>
                  </a:cubicBezTo>
                  <a:moveTo>
                    <a:pt x="0" y="20800"/>
                  </a:moveTo>
                  <a:cubicBezTo>
                    <a:pt x="0" y="20800"/>
                    <a:pt x="0" y="20800"/>
                    <a:pt x="0" y="20800"/>
                  </a:cubicBezTo>
                  <a:cubicBezTo>
                    <a:pt x="0" y="20800"/>
                    <a:pt x="0" y="20800"/>
                    <a:pt x="0" y="20800"/>
                  </a:cubicBezTo>
                  <a:moveTo>
                    <a:pt x="0" y="20000"/>
                  </a:moveTo>
                  <a:cubicBezTo>
                    <a:pt x="0" y="20800"/>
                    <a:pt x="0" y="20800"/>
                    <a:pt x="0" y="20800"/>
                  </a:cubicBezTo>
                  <a:cubicBezTo>
                    <a:pt x="0" y="20800"/>
                    <a:pt x="0" y="20800"/>
                    <a:pt x="0" y="20000"/>
                  </a:cubicBezTo>
                  <a:moveTo>
                    <a:pt x="0" y="20000"/>
                  </a:moveTo>
                  <a:cubicBezTo>
                    <a:pt x="0" y="20000"/>
                    <a:pt x="0" y="20000"/>
                    <a:pt x="0" y="20000"/>
                  </a:cubicBezTo>
                  <a:cubicBezTo>
                    <a:pt x="0" y="20000"/>
                    <a:pt x="0" y="20000"/>
                    <a:pt x="0" y="20000"/>
                  </a:cubicBezTo>
                  <a:moveTo>
                    <a:pt x="0" y="20000"/>
                  </a:moveTo>
                  <a:cubicBezTo>
                    <a:pt x="0" y="20000"/>
                    <a:pt x="0" y="20000"/>
                    <a:pt x="0" y="20000"/>
                  </a:cubicBezTo>
                  <a:cubicBezTo>
                    <a:pt x="0" y="20000"/>
                    <a:pt x="0" y="20000"/>
                    <a:pt x="0" y="20000"/>
                  </a:cubicBezTo>
                  <a:moveTo>
                    <a:pt x="0" y="20000"/>
                  </a:moveTo>
                  <a:cubicBezTo>
                    <a:pt x="0" y="20000"/>
                    <a:pt x="0" y="20000"/>
                    <a:pt x="0" y="20000"/>
                  </a:cubicBezTo>
                  <a:cubicBezTo>
                    <a:pt x="0" y="20000"/>
                    <a:pt x="0" y="20000"/>
                    <a:pt x="0" y="20000"/>
                  </a:cubicBezTo>
                  <a:moveTo>
                    <a:pt x="21600" y="0"/>
                  </a:moveTo>
                  <a:cubicBezTo>
                    <a:pt x="10800" y="800"/>
                    <a:pt x="1350" y="8000"/>
                    <a:pt x="0" y="20000"/>
                  </a:cubicBezTo>
                  <a:cubicBezTo>
                    <a:pt x="1350" y="8000"/>
                    <a:pt x="10800" y="800"/>
                    <a:pt x="21600" y="0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rgbClr val="D0CFCD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b="0"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70" name="形状"/>
            <p:cNvSpPr/>
            <p:nvPr/>
          </p:nvSpPr>
          <p:spPr>
            <a:xfrm>
              <a:off x="0" y="1895473"/>
              <a:ext cx="1743076" cy="7302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0055" y="0"/>
                    <a:pt x="10055" y="0"/>
                    <a:pt x="10055" y="0"/>
                  </a:cubicBezTo>
                  <a:cubicBezTo>
                    <a:pt x="3352" y="0"/>
                    <a:pt x="0" y="800"/>
                    <a:pt x="0" y="2400"/>
                  </a:cubicBezTo>
                  <a:cubicBezTo>
                    <a:pt x="0" y="9600"/>
                    <a:pt x="0" y="9600"/>
                    <a:pt x="0" y="9600"/>
                  </a:cubicBezTo>
                  <a:cubicBezTo>
                    <a:pt x="0" y="10044"/>
                    <a:pt x="1490" y="10400"/>
                    <a:pt x="3352" y="10400"/>
                  </a:cubicBezTo>
                  <a:cubicBezTo>
                    <a:pt x="5214" y="10400"/>
                    <a:pt x="6703" y="10044"/>
                    <a:pt x="6703" y="9600"/>
                  </a:cubicBezTo>
                  <a:cubicBezTo>
                    <a:pt x="6703" y="9600"/>
                    <a:pt x="6703" y="4800"/>
                    <a:pt x="6703" y="4000"/>
                  </a:cubicBezTo>
                  <a:cubicBezTo>
                    <a:pt x="6703" y="4000"/>
                    <a:pt x="6703" y="4000"/>
                    <a:pt x="6703" y="4000"/>
                  </a:cubicBezTo>
                  <a:cubicBezTo>
                    <a:pt x="6703" y="4000"/>
                    <a:pt x="6703" y="4000"/>
                    <a:pt x="6703" y="4000"/>
                  </a:cubicBezTo>
                  <a:cubicBezTo>
                    <a:pt x="6703" y="3600"/>
                    <a:pt x="7541" y="3400"/>
                    <a:pt x="8379" y="3400"/>
                  </a:cubicBezTo>
                  <a:cubicBezTo>
                    <a:pt x="9217" y="3400"/>
                    <a:pt x="10055" y="3600"/>
                    <a:pt x="10055" y="4000"/>
                  </a:cubicBezTo>
                  <a:cubicBezTo>
                    <a:pt x="10055" y="4600"/>
                    <a:pt x="10055" y="8667"/>
                    <a:pt x="10055" y="10756"/>
                  </a:cubicBezTo>
                  <a:cubicBezTo>
                    <a:pt x="10055" y="12000"/>
                    <a:pt x="10055" y="12000"/>
                    <a:pt x="10055" y="12000"/>
                  </a:cubicBezTo>
                  <a:cubicBezTo>
                    <a:pt x="10055" y="20444"/>
                    <a:pt x="10055" y="20444"/>
                    <a:pt x="10055" y="20444"/>
                  </a:cubicBezTo>
                  <a:cubicBezTo>
                    <a:pt x="10055" y="21089"/>
                    <a:pt x="12197" y="21600"/>
                    <a:pt x="14897" y="21600"/>
                  </a:cubicBezTo>
                  <a:cubicBezTo>
                    <a:pt x="15269" y="21600"/>
                    <a:pt x="15269" y="21600"/>
                    <a:pt x="15269" y="21600"/>
                  </a:cubicBezTo>
                  <a:cubicBezTo>
                    <a:pt x="17969" y="21600"/>
                    <a:pt x="20110" y="21089"/>
                    <a:pt x="20110" y="20444"/>
                  </a:cubicBezTo>
                  <a:cubicBezTo>
                    <a:pt x="20110" y="20444"/>
                    <a:pt x="20110" y="12800"/>
                    <a:pt x="20110" y="12000"/>
                  </a:cubicBezTo>
                  <a:cubicBezTo>
                    <a:pt x="20110" y="12000"/>
                    <a:pt x="20110" y="12000"/>
                    <a:pt x="20110" y="12000"/>
                  </a:cubicBezTo>
                  <a:cubicBezTo>
                    <a:pt x="20110" y="12000"/>
                    <a:pt x="20110" y="12000"/>
                    <a:pt x="20110" y="12000"/>
                  </a:cubicBezTo>
                  <a:cubicBezTo>
                    <a:pt x="20110" y="12000"/>
                    <a:pt x="20110" y="12000"/>
                    <a:pt x="20110" y="12000"/>
                  </a:cubicBezTo>
                  <a:cubicBezTo>
                    <a:pt x="20110" y="12000"/>
                    <a:pt x="20110" y="12000"/>
                    <a:pt x="20110" y="12000"/>
                  </a:cubicBezTo>
                  <a:cubicBezTo>
                    <a:pt x="20110" y="12000"/>
                    <a:pt x="20110" y="12000"/>
                    <a:pt x="20110" y="12000"/>
                  </a:cubicBezTo>
                  <a:cubicBezTo>
                    <a:pt x="20110" y="12000"/>
                    <a:pt x="20110" y="12000"/>
                    <a:pt x="20110" y="12000"/>
                  </a:cubicBezTo>
                  <a:cubicBezTo>
                    <a:pt x="20110" y="11978"/>
                    <a:pt x="20110" y="11978"/>
                    <a:pt x="20110" y="11978"/>
                  </a:cubicBezTo>
                  <a:cubicBezTo>
                    <a:pt x="20110" y="11978"/>
                    <a:pt x="20110" y="11978"/>
                    <a:pt x="20110" y="11978"/>
                  </a:cubicBezTo>
                  <a:cubicBezTo>
                    <a:pt x="20110" y="11978"/>
                    <a:pt x="20110" y="11978"/>
                    <a:pt x="20110" y="11978"/>
                  </a:cubicBezTo>
                  <a:cubicBezTo>
                    <a:pt x="20110" y="11978"/>
                    <a:pt x="20110" y="11978"/>
                    <a:pt x="20110" y="11978"/>
                  </a:cubicBezTo>
                  <a:cubicBezTo>
                    <a:pt x="20110" y="11978"/>
                    <a:pt x="20110" y="11978"/>
                    <a:pt x="20110" y="11978"/>
                  </a:cubicBezTo>
                  <a:cubicBezTo>
                    <a:pt x="20110" y="11978"/>
                    <a:pt x="20110" y="11978"/>
                    <a:pt x="20110" y="11978"/>
                  </a:cubicBezTo>
                  <a:cubicBezTo>
                    <a:pt x="20110" y="11978"/>
                    <a:pt x="20110" y="11978"/>
                    <a:pt x="20110" y="11978"/>
                  </a:cubicBezTo>
                  <a:cubicBezTo>
                    <a:pt x="20110" y="11978"/>
                    <a:pt x="20110" y="11978"/>
                    <a:pt x="20110" y="11978"/>
                  </a:cubicBezTo>
                  <a:cubicBezTo>
                    <a:pt x="20110" y="11978"/>
                    <a:pt x="20110" y="11978"/>
                    <a:pt x="20110" y="11978"/>
                  </a:cubicBezTo>
                  <a:cubicBezTo>
                    <a:pt x="20110" y="11978"/>
                    <a:pt x="20110" y="11978"/>
                    <a:pt x="20110" y="11956"/>
                  </a:cubicBezTo>
                  <a:cubicBezTo>
                    <a:pt x="20110" y="11956"/>
                    <a:pt x="20110" y="11956"/>
                    <a:pt x="20110" y="11956"/>
                  </a:cubicBezTo>
                  <a:cubicBezTo>
                    <a:pt x="20110" y="11956"/>
                    <a:pt x="20110" y="11956"/>
                    <a:pt x="20110" y="11956"/>
                  </a:cubicBezTo>
                  <a:cubicBezTo>
                    <a:pt x="20110" y="11956"/>
                    <a:pt x="20110" y="11956"/>
                    <a:pt x="20110" y="11956"/>
                  </a:cubicBezTo>
                  <a:cubicBezTo>
                    <a:pt x="20110" y="11956"/>
                    <a:pt x="20110" y="11956"/>
                    <a:pt x="20110" y="11956"/>
                  </a:cubicBezTo>
                  <a:cubicBezTo>
                    <a:pt x="20110" y="11956"/>
                    <a:pt x="20110" y="11956"/>
                    <a:pt x="20110" y="11956"/>
                  </a:cubicBezTo>
                  <a:cubicBezTo>
                    <a:pt x="20110" y="11956"/>
                    <a:pt x="20110" y="11956"/>
                    <a:pt x="20110" y="11956"/>
                  </a:cubicBezTo>
                  <a:cubicBezTo>
                    <a:pt x="20110" y="11956"/>
                    <a:pt x="20110" y="11956"/>
                    <a:pt x="20110" y="11956"/>
                  </a:cubicBezTo>
                  <a:cubicBezTo>
                    <a:pt x="20203" y="11622"/>
                    <a:pt x="20855" y="11422"/>
                    <a:pt x="21600" y="11400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rgbClr val="2FB4EC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b="0"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71" name="椭圆形"/>
            <p:cNvSpPr/>
            <p:nvPr/>
          </p:nvSpPr>
          <p:spPr>
            <a:xfrm>
              <a:off x="1082673" y="609600"/>
              <a:ext cx="2541" cy="136524"/>
            </a:xfrm>
            <a:prstGeom prst="ellips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b="0"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72" name="形状"/>
            <p:cNvSpPr/>
            <p:nvPr/>
          </p:nvSpPr>
          <p:spPr>
            <a:xfrm>
              <a:off x="1082673" y="0"/>
              <a:ext cx="660401" cy="1352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0309" y="120"/>
                    <a:pt x="1227" y="4320"/>
                    <a:pt x="0" y="9720"/>
                  </a:cubicBezTo>
                  <a:cubicBezTo>
                    <a:pt x="0" y="9720"/>
                    <a:pt x="0" y="9720"/>
                    <a:pt x="0" y="9720"/>
                  </a:cubicBezTo>
                  <a:cubicBezTo>
                    <a:pt x="0" y="9720"/>
                    <a:pt x="0" y="9720"/>
                    <a:pt x="0" y="9720"/>
                  </a:cubicBezTo>
                  <a:cubicBezTo>
                    <a:pt x="0" y="9720"/>
                    <a:pt x="0" y="9720"/>
                    <a:pt x="0" y="9720"/>
                  </a:cubicBezTo>
                  <a:cubicBezTo>
                    <a:pt x="0" y="9840"/>
                    <a:pt x="0" y="9840"/>
                    <a:pt x="0" y="9840"/>
                  </a:cubicBezTo>
                  <a:cubicBezTo>
                    <a:pt x="0" y="9840"/>
                    <a:pt x="0" y="9840"/>
                    <a:pt x="0" y="9840"/>
                  </a:cubicBezTo>
                  <a:cubicBezTo>
                    <a:pt x="0" y="9840"/>
                    <a:pt x="0" y="9840"/>
                    <a:pt x="0" y="9840"/>
                  </a:cubicBezTo>
                  <a:cubicBezTo>
                    <a:pt x="0" y="9840"/>
                    <a:pt x="0" y="9840"/>
                    <a:pt x="0" y="9840"/>
                  </a:cubicBezTo>
                  <a:cubicBezTo>
                    <a:pt x="0" y="9840"/>
                    <a:pt x="0" y="9840"/>
                    <a:pt x="0" y="9840"/>
                  </a:cubicBezTo>
                  <a:cubicBezTo>
                    <a:pt x="0" y="9840"/>
                    <a:pt x="0" y="9840"/>
                    <a:pt x="0" y="9840"/>
                  </a:cubicBezTo>
                  <a:cubicBezTo>
                    <a:pt x="0" y="9840"/>
                    <a:pt x="0" y="9960"/>
                    <a:pt x="0" y="9960"/>
                  </a:cubicBezTo>
                  <a:cubicBezTo>
                    <a:pt x="0" y="9960"/>
                    <a:pt x="0" y="9960"/>
                    <a:pt x="0" y="9960"/>
                  </a:cubicBezTo>
                  <a:cubicBezTo>
                    <a:pt x="0" y="9960"/>
                    <a:pt x="0" y="9960"/>
                    <a:pt x="0" y="9960"/>
                  </a:cubicBezTo>
                  <a:cubicBezTo>
                    <a:pt x="0" y="9960"/>
                    <a:pt x="0" y="9960"/>
                    <a:pt x="0" y="9960"/>
                  </a:cubicBezTo>
                  <a:cubicBezTo>
                    <a:pt x="0" y="9960"/>
                    <a:pt x="0" y="9960"/>
                    <a:pt x="0" y="9960"/>
                  </a:cubicBezTo>
                  <a:cubicBezTo>
                    <a:pt x="0" y="9960"/>
                    <a:pt x="0" y="9960"/>
                    <a:pt x="0" y="9960"/>
                  </a:cubicBezTo>
                  <a:cubicBezTo>
                    <a:pt x="0" y="9960"/>
                    <a:pt x="0" y="9960"/>
                    <a:pt x="0" y="9960"/>
                  </a:cubicBezTo>
                  <a:cubicBezTo>
                    <a:pt x="0" y="9960"/>
                    <a:pt x="0" y="9960"/>
                    <a:pt x="0" y="9960"/>
                  </a:cubicBezTo>
                  <a:cubicBezTo>
                    <a:pt x="0" y="10080"/>
                    <a:pt x="0" y="10080"/>
                    <a:pt x="0" y="10080"/>
                  </a:cubicBezTo>
                  <a:cubicBezTo>
                    <a:pt x="0" y="10080"/>
                    <a:pt x="0" y="10080"/>
                    <a:pt x="0" y="10080"/>
                  </a:cubicBezTo>
                  <a:cubicBezTo>
                    <a:pt x="0" y="10080"/>
                    <a:pt x="0" y="10080"/>
                    <a:pt x="0" y="10080"/>
                  </a:cubicBezTo>
                  <a:cubicBezTo>
                    <a:pt x="0" y="10080"/>
                    <a:pt x="0" y="10080"/>
                    <a:pt x="0" y="10080"/>
                  </a:cubicBezTo>
                  <a:cubicBezTo>
                    <a:pt x="0" y="10080"/>
                    <a:pt x="0" y="10080"/>
                    <a:pt x="0" y="10080"/>
                  </a:cubicBezTo>
                  <a:cubicBezTo>
                    <a:pt x="0" y="10080"/>
                    <a:pt x="0" y="10080"/>
                    <a:pt x="0" y="10080"/>
                  </a:cubicBezTo>
                  <a:cubicBezTo>
                    <a:pt x="0" y="10080"/>
                    <a:pt x="0" y="10080"/>
                    <a:pt x="0" y="10200"/>
                  </a:cubicBezTo>
                  <a:cubicBezTo>
                    <a:pt x="0" y="10200"/>
                    <a:pt x="0" y="10200"/>
                    <a:pt x="0" y="10200"/>
                  </a:cubicBezTo>
                  <a:cubicBezTo>
                    <a:pt x="0" y="10200"/>
                    <a:pt x="0" y="10200"/>
                    <a:pt x="0" y="10200"/>
                  </a:cubicBezTo>
                  <a:cubicBezTo>
                    <a:pt x="0" y="10200"/>
                    <a:pt x="0" y="10200"/>
                    <a:pt x="0" y="10200"/>
                  </a:cubicBezTo>
                  <a:cubicBezTo>
                    <a:pt x="0" y="10200"/>
                    <a:pt x="0" y="10200"/>
                    <a:pt x="0" y="10200"/>
                  </a:cubicBezTo>
                  <a:cubicBezTo>
                    <a:pt x="0" y="10200"/>
                    <a:pt x="0" y="10200"/>
                    <a:pt x="0" y="10200"/>
                  </a:cubicBezTo>
                  <a:cubicBezTo>
                    <a:pt x="0" y="10200"/>
                    <a:pt x="0" y="10200"/>
                    <a:pt x="0" y="10200"/>
                  </a:cubicBezTo>
                  <a:cubicBezTo>
                    <a:pt x="0" y="10200"/>
                    <a:pt x="0" y="10200"/>
                    <a:pt x="0" y="10200"/>
                  </a:cubicBezTo>
                  <a:cubicBezTo>
                    <a:pt x="0" y="10320"/>
                    <a:pt x="0" y="10320"/>
                    <a:pt x="0" y="10320"/>
                  </a:cubicBezTo>
                  <a:cubicBezTo>
                    <a:pt x="0" y="10320"/>
                    <a:pt x="0" y="10320"/>
                    <a:pt x="0" y="10320"/>
                  </a:cubicBezTo>
                  <a:cubicBezTo>
                    <a:pt x="0" y="10320"/>
                    <a:pt x="0" y="10320"/>
                    <a:pt x="0" y="10320"/>
                  </a:cubicBezTo>
                  <a:cubicBezTo>
                    <a:pt x="0" y="10320"/>
                    <a:pt x="0" y="10320"/>
                    <a:pt x="0" y="10320"/>
                  </a:cubicBezTo>
                  <a:cubicBezTo>
                    <a:pt x="0" y="10320"/>
                    <a:pt x="0" y="10320"/>
                    <a:pt x="0" y="10320"/>
                  </a:cubicBezTo>
                  <a:cubicBezTo>
                    <a:pt x="0" y="10320"/>
                    <a:pt x="0" y="10320"/>
                    <a:pt x="0" y="10320"/>
                  </a:cubicBezTo>
                  <a:cubicBezTo>
                    <a:pt x="0" y="10320"/>
                    <a:pt x="0" y="10320"/>
                    <a:pt x="0" y="10440"/>
                  </a:cubicBezTo>
                  <a:cubicBezTo>
                    <a:pt x="0" y="10440"/>
                    <a:pt x="0" y="10440"/>
                    <a:pt x="0" y="10440"/>
                  </a:cubicBezTo>
                  <a:cubicBezTo>
                    <a:pt x="0" y="10440"/>
                    <a:pt x="0" y="10440"/>
                    <a:pt x="0" y="10440"/>
                  </a:cubicBezTo>
                  <a:cubicBezTo>
                    <a:pt x="0" y="10440"/>
                    <a:pt x="0" y="10440"/>
                    <a:pt x="0" y="10440"/>
                  </a:cubicBezTo>
                  <a:cubicBezTo>
                    <a:pt x="0" y="10440"/>
                    <a:pt x="0" y="10440"/>
                    <a:pt x="0" y="10440"/>
                  </a:cubicBezTo>
                  <a:cubicBezTo>
                    <a:pt x="0" y="10440"/>
                    <a:pt x="0" y="10440"/>
                    <a:pt x="0" y="10440"/>
                  </a:cubicBezTo>
                  <a:cubicBezTo>
                    <a:pt x="0" y="10440"/>
                    <a:pt x="0" y="10440"/>
                    <a:pt x="0" y="10440"/>
                  </a:cubicBezTo>
                  <a:cubicBezTo>
                    <a:pt x="0" y="10440"/>
                    <a:pt x="0" y="10440"/>
                    <a:pt x="0" y="10560"/>
                  </a:cubicBezTo>
                  <a:cubicBezTo>
                    <a:pt x="0" y="10560"/>
                    <a:pt x="0" y="10560"/>
                    <a:pt x="0" y="10560"/>
                  </a:cubicBezTo>
                  <a:cubicBezTo>
                    <a:pt x="0" y="10560"/>
                    <a:pt x="0" y="10560"/>
                    <a:pt x="0" y="10560"/>
                  </a:cubicBezTo>
                  <a:cubicBezTo>
                    <a:pt x="0" y="10560"/>
                    <a:pt x="0" y="10560"/>
                    <a:pt x="0" y="10560"/>
                  </a:cubicBezTo>
                  <a:cubicBezTo>
                    <a:pt x="0" y="10560"/>
                    <a:pt x="0" y="10560"/>
                    <a:pt x="0" y="10560"/>
                  </a:cubicBezTo>
                  <a:cubicBezTo>
                    <a:pt x="0" y="10560"/>
                    <a:pt x="0" y="10560"/>
                    <a:pt x="0" y="10560"/>
                  </a:cubicBezTo>
                  <a:cubicBezTo>
                    <a:pt x="0" y="10560"/>
                    <a:pt x="0" y="10560"/>
                    <a:pt x="0" y="10560"/>
                  </a:cubicBezTo>
                  <a:cubicBezTo>
                    <a:pt x="0" y="10560"/>
                    <a:pt x="0" y="10680"/>
                    <a:pt x="0" y="10680"/>
                  </a:cubicBezTo>
                  <a:cubicBezTo>
                    <a:pt x="0" y="10680"/>
                    <a:pt x="0" y="10680"/>
                    <a:pt x="0" y="10680"/>
                  </a:cubicBezTo>
                  <a:cubicBezTo>
                    <a:pt x="0" y="10680"/>
                    <a:pt x="0" y="10680"/>
                    <a:pt x="0" y="10680"/>
                  </a:cubicBezTo>
                  <a:cubicBezTo>
                    <a:pt x="0" y="10680"/>
                    <a:pt x="0" y="10680"/>
                    <a:pt x="0" y="10680"/>
                  </a:cubicBezTo>
                  <a:cubicBezTo>
                    <a:pt x="0" y="10680"/>
                    <a:pt x="0" y="10680"/>
                    <a:pt x="0" y="10680"/>
                  </a:cubicBezTo>
                  <a:cubicBezTo>
                    <a:pt x="0" y="10680"/>
                    <a:pt x="0" y="10680"/>
                    <a:pt x="0" y="10680"/>
                  </a:cubicBezTo>
                  <a:cubicBezTo>
                    <a:pt x="0" y="10680"/>
                    <a:pt x="0" y="10680"/>
                    <a:pt x="0" y="10680"/>
                  </a:cubicBezTo>
                  <a:cubicBezTo>
                    <a:pt x="0" y="10680"/>
                    <a:pt x="0" y="10800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ubicBezTo>
                    <a:pt x="0" y="10800"/>
                    <a:pt x="0" y="10920"/>
                    <a:pt x="0" y="10920"/>
                  </a:cubicBezTo>
                  <a:cubicBezTo>
                    <a:pt x="0" y="10920"/>
                    <a:pt x="0" y="10920"/>
                    <a:pt x="0" y="10920"/>
                  </a:cubicBezTo>
                  <a:cubicBezTo>
                    <a:pt x="0" y="10920"/>
                    <a:pt x="0" y="10920"/>
                    <a:pt x="0" y="10920"/>
                  </a:cubicBezTo>
                  <a:cubicBezTo>
                    <a:pt x="0" y="10920"/>
                    <a:pt x="0" y="10920"/>
                    <a:pt x="0" y="10920"/>
                  </a:cubicBezTo>
                  <a:cubicBezTo>
                    <a:pt x="0" y="10920"/>
                    <a:pt x="0" y="10920"/>
                    <a:pt x="0" y="10920"/>
                  </a:cubicBezTo>
                  <a:cubicBezTo>
                    <a:pt x="0" y="10920"/>
                    <a:pt x="0" y="10920"/>
                    <a:pt x="0" y="10920"/>
                  </a:cubicBezTo>
                  <a:cubicBezTo>
                    <a:pt x="0" y="10920"/>
                    <a:pt x="0" y="10920"/>
                    <a:pt x="0" y="10920"/>
                  </a:cubicBezTo>
                  <a:cubicBezTo>
                    <a:pt x="0" y="10920"/>
                    <a:pt x="0" y="11040"/>
                    <a:pt x="0" y="11040"/>
                  </a:cubicBezTo>
                  <a:cubicBezTo>
                    <a:pt x="0" y="11040"/>
                    <a:pt x="0" y="11040"/>
                    <a:pt x="0" y="11040"/>
                  </a:cubicBezTo>
                  <a:cubicBezTo>
                    <a:pt x="0" y="11040"/>
                    <a:pt x="0" y="11040"/>
                    <a:pt x="0" y="11040"/>
                  </a:cubicBezTo>
                  <a:cubicBezTo>
                    <a:pt x="0" y="11040"/>
                    <a:pt x="0" y="11040"/>
                    <a:pt x="0" y="11040"/>
                  </a:cubicBezTo>
                  <a:cubicBezTo>
                    <a:pt x="0" y="11040"/>
                    <a:pt x="0" y="11040"/>
                    <a:pt x="0" y="11040"/>
                  </a:cubicBezTo>
                  <a:cubicBezTo>
                    <a:pt x="0" y="11040"/>
                    <a:pt x="0" y="11040"/>
                    <a:pt x="0" y="11040"/>
                  </a:cubicBezTo>
                  <a:cubicBezTo>
                    <a:pt x="0" y="11040"/>
                    <a:pt x="0" y="11040"/>
                    <a:pt x="0" y="11040"/>
                  </a:cubicBezTo>
                  <a:cubicBezTo>
                    <a:pt x="0" y="11160"/>
                    <a:pt x="0" y="11160"/>
                    <a:pt x="0" y="11160"/>
                  </a:cubicBezTo>
                  <a:cubicBezTo>
                    <a:pt x="0" y="11160"/>
                    <a:pt x="0" y="11160"/>
                    <a:pt x="0" y="11160"/>
                  </a:cubicBezTo>
                  <a:cubicBezTo>
                    <a:pt x="0" y="11160"/>
                    <a:pt x="0" y="11160"/>
                    <a:pt x="0" y="11160"/>
                  </a:cubicBezTo>
                  <a:cubicBezTo>
                    <a:pt x="0" y="11160"/>
                    <a:pt x="0" y="11160"/>
                    <a:pt x="0" y="11160"/>
                  </a:cubicBezTo>
                  <a:cubicBezTo>
                    <a:pt x="0" y="11160"/>
                    <a:pt x="0" y="11160"/>
                    <a:pt x="0" y="11160"/>
                  </a:cubicBezTo>
                  <a:cubicBezTo>
                    <a:pt x="0" y="11160"/>
                    <a:pt x="0" y="11160"/>
                    <a:pt x="0" y="11160"/>
                  </a:cubicBezTo>
                  <a:cubicBezTo>
                    <a:pt x="0" y="11160"/>
                    <a:pt x="0" y="11160"/>
                    <a:pt x="0" y="11160"/>
                  </a:cubicBezTo>
                  <a:cubicBezTo>
                    <a:pt x="0" y="11280"/>
                    <a:pt x="0" y="11280"/>
                    <a:pt x="0" y="11280"/>
                  </a:cubicBezTo>
                  <a:cubicBezTo>
                    <a:pt x="0" y="11280"/>
                    <a:pt x="0" y="11280"/>
                    <a:pt x="0" y="11280"/>
                  </a:cubicBezTo>
                  <a:cubicBezTo>
                    <a:pt x="0" y="11280"/>
                    <a:pt x="0" y="11280"/>
                    <a:pt x="0" y="11280"/>
                  </a:cubicBezTo>
                  <a:cubicBezTo>
                    <a:pt x="0" y="11280"/>
                    <a:pt x="0" y="11280"/>
                    <a:pt x="0" y="11280"/>
                  </a:cubicBezTo>
                  <a:cubicBezTo>
                    <a:pt x="0" y="11280"/>
                    <a:pt x="0" y="11280"/>
                    <a:pt x="0" y="11280"/>
                  </a:cubicBezTo>
                  <a:cubicBezTo>
                    <a:pt x="0" y="11280"/>
                    <a:pt x="0" y="11280"/>
                    <a:pt x="0" y="11280"/>
                  </a:cubicBezTo>
                  <a:cubicBezTo>
                    <a:pt x="0" y="11280"/>
                    <a:pt x="0" y="11280"/>
                    <a:pt x="0" y="11400"/>
                  </a:cubicBezTo>
                  <a:cubicBezTo>
                    <a:pt x="0" y="11400"/>
                    <a:pt x="0" y="11400"/>
                    <a:pt x="0" y="11400"/>
                  </a:cubicBezTo>
                  <a:cubicBezTo>
                    <a:pt x="0" y="11400"/>
                    <a:pt x="0" y="11400"/>
                    <a:pt x="0" y="11400"/>
                  </a:cubicBezTo>
                  <a:cubicBezTo>
                    <a:pt x="0" y="11400"/>
                    <a:pt x="0" y="11400"/>
                    <a:pt x="0" y="11400"/>
                  </a:cubicBezTo>
                  <a:cubicBezTo>
                    <a:pt x="0" y="11400"/>
                    <a:pt x="0" y="11400"/>
                    <a:pt x="0" y="11400"/>
                  </a:cubicBezTo>
                  <a:cubicBezTo>
                    <a:pt x="0" y="11400"/>
                    <a:pt x="0" y="11400"/>
                    <a:pt x="0" y="11400"/>
                  </a:cubicBezTo>
                  <a:cubicBezTo>
                    <a:pt x="0" y="11400"/>
                    <a:pt x="0" y="11400"/>
                    <a:pt x="0" y="11400"/>
                  </a:cubicBezTo>
                  <a:cubicBezTo>
                    <a:pt x="0" y="11400"/>
                    <a:pt x="0" y="11400"/>
                    <a:pt x="0" y="11400"/>
                  </a:cubicBezTo>
                  <a:cubicBezTo>
                    <a:pt x="0" y="11520"/>
                    <a:pt x="0" y="11520"/>
                    <a:pt x="0" y="11520"/>
                  </a:cubicBezTo>
                  <a:cubicBezTo>
                    <a:pt x="0" y="11520"/>
                    <a:pt x="0" y="11520"/>
                    <a:pt x="0" y="11520"/>
                  </a:cubicBezTo>
                  <a:cubicBezTo>
                    <a:pt x="0" y="11520"/>
                    <a:pt x="0" y="11520"/>
                    <a:pt x="0" y="11520"/>
                  </a:cubicBezTo>
                  <a:cubicBezTo>
                    <a:pt x="0" y="11520"/>
                    <a:pt x="0" y="11520"/>
                    <a:pt x="0" y="11520"/>
                  </a:cubicBezTo>
                  <a:cubicBezTo>
                    <a:pt x="0" y="11520"/>
                    <a:pt x="0" y="11520"/>
                    <a:pt x="0" y="11520"/>
                  </a:cubicBezTo>
                  <a:cubicBezTo>
                    <a:pt x="0" y="11520"/>
                    <a:pt x="0" y="11520"/>
                    <a:pt x="0" y="11520"/>
                  </a:cubicBezTo>
                  <a:cubicBezTo>
                    <a:pt x="0" y="11520"/>
                    <a:pt x="0" y="11520"/>
                    <a:pt x="0" y="11640"/>
                  </a:cubicBezTo>
                  <a:cubicBezTo>
                    <a:pt x="0" y="11640"/>
                    <a:pt x="0" y="11640"/>
                    <a:pt x="0" y="11640"/>
                  </a:cubicBezTo>
                  <a:cubicBezTo>
                    <a:pt x="0" y="11640"/>
                    <a:pt x="0" y="11640"/>
                    <a:pt x="0" y="11640"/>
                  </a:cubicBezTo>
                  <a:cubicBezTo>
                    <a:pt x="0" y="11640"/>
                    <a:pt x="0" y="11640"/>
                    <a:pt x="0" y="11640"/>
                  </a:cubicBezTo>
                  <a:cubicBezTo>
                    <a:pt x="0" y="11640"/>
                    <a:pt x="0" y="11640"/>
                    <a:pt x="0" y="11640"/>
                  </a:cubicBezTo>
                  <a:cubicBezTo>
                    <a:pt x="0" y="11640"/>
                    <a:pt x="0" y="11640"/>
                    <a:pt x="0" y="11640"/>
                  </a:cubicBezTo>
                  <a:cubicBezTo>
                    <a:pt x="0" y="11640"/>
                    <a:pt x="0" y="11640"/>
                    <a:pt x="0" y="11640"/>
                  </a:cubicBezTo>
                  <a:cubicBezTo>
                    <a:pt x="0" y="11640"/>
                    <a:pt x="0" y="11640"/>
                    <a:pt x="0" y="11640"/>
                  </a:cubicBezTo>
                  <a:cubicBezTo>
                    <a:pt x="0" y="11640"/>
                    <a:pt x="0" y="11760"/>
                    <a:pt x="0" y="11760"/>
                  </a:cubicBezTo>
                  <a:cubicBezTo>
                    <a:pt x="0" y="11760"/>
                    <a:pt x="0" y="11760"/>
                    <a:pt x="0" y="11760"/>
                  </a:cubicBezTo>
                  <a:cubicBezTo>
                    <a:pt x="0" y="11760"/>
                    <a:pt x="0" y="11760"/>
                    <a:pt x="0" y="11760"/>
                  </a:cubicBezTo>
                  <a:cubicBezTo>
                    <a:pt x="0" y="11760"/>
                    <a:pt x="0" y="11760"/>
                    <a:pt x="0" y="11760"/>
                  </a:cubicBezTo>
                  <a:cubicBezTo>
                    <a:pt x="0" y="11760"/>
                    <a:pt x="0" y="11760"/>
                    <a:pt x="0" y="11760"/>
                  </a:cubicBezTo>
                  <a:cubicBezTo>
                    <a:pt x="0" y="11760"/>
                    <a:pt x="0" y="11760"/>
                    <a:pt x="0" y="11760"/>
                  </a:cubicBezTo>
                  <a:cubicBezTo>
                    <a:pt x="0" y="11760"/>
                    <a:pt x="0" y="11760"/>
                    <a:pt x="0" y="11880"/>
                  </a:cubicBezTo>
                  <a:cubicBezTo>
                    <a:pt x="0" y="11880"/>
                    <a:pt x="0" y="11880"/>
                    <a:pt x="0" y="11880"/>
                  </a:cubicBezTo>
                  <a:cubicBezTo>
                    <a:pt x="0" y="11880"/>
                    <a:pt x="0" y="11880"/>
                    <a:pt x="0" y="11880"/>
                  </a:cubicBezTo>
                  <a:cubicBezTo>
                    <a:pt x="0" y="11880"/>
                    <a:pt x="0" y="11880"/>
                    <a:pt x="0" y="11880"/>
                  </a:cubicBezTo>
                  <a:cubicBezTo>
                    <a:pt x="1227" y="17280"/>
                    <a:pt x="10309" y="21480"/>
                    <a:pt x="21600" y="21600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rgbClr val="2FB4EC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b="0" sz="36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174" name="面向胜任力…"/>
          <p:cNvSpPr txBox="1"/>
          <p:nvPr/>
        </p:nvSpPr>
        <p:spPr>
          <a:xfrm>
            <a:off x="14349556" y="5159565"/>
            <a:ext cx="9330787" cy="2485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l" defTabSz="1828800">
              <a:lnSpc>
                <a:spcPct val="130000"/>
              </a:lnSpc>
              <a:defRPr sz="2600">
                <a:solidFill>
                  <a:srgbClr val="595959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pPr>
            <a:r>
              <a:t>面向胜任力</a:t>
            </a:r>
          </a:p>
          <a:p>
            <a:pPr algn="l" defTabSz="1828800">
              <a:lnSpc>
                <a:spcPct val="130000"/>
              </a:lnSpc>
              <a:defRPr sz="2600">
                <a:solidFill>
                  <a:srgbClr val="808080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pPr>
            <a:r>
              <a:t>通过测评工具，找到被测评者在个体认知中的已形成部分，以确定被测者是否胜任某个岗位或者某个工作的测评方式。面向已经形成的认知。</a:t>
            </a:r>
          </a:p>
        </p:txBody>
      </p:sp>
      <p:sp>
        <p:nvSpPr>
          <p:cNvPr id="175" name="具身认知"/>
          <p:cNvSpPr txBox="1"/>
          <p:nvPr/>
        </p:nvSpPr>
        <p:spPr>
          <a:xfrm>
            <a:off x="15751081" y="4364900"/>
            <a:ext cx="2024381" cy="817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30000"/>
              </a:lnSpc>
              <a:defRPr sz="3600">
                <a:solidFill>
                  <a:srgbClr val="595959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lvl1pPr>
          </a:lstStyle>
          <a:p>
            <a:pPr/>
            <a:r>
              <a:t>具身认知</a:t>
            </a:r>
          </a:p>
        </p:txBody>
      </p:sp>
      <p:sp>
        <p:nvSpPr>
          <p:cNvPr id="176" name="能力模型"/>
          <p:cNvSpPr txBox="1"/>
          <p:nvPr/>
        </p:nvSpPr>
        <p:spPr>
          <a:xfrm>
            <a:off x="16658178" y="8101438"/>
            <a:ext cx="2024381" cy="817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30000"/>
              </a:lnSpc>
              <a:defRPr sz="3600">
                <a:solidFill>
                  <a:srgbClr val="595959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lvl1pPr>
          </a:lstStyle>
          <a:p>
            <a:pPr/>
            <a:r>
              <a:t>能力模型</a:t>
            </a:r>
          </a:p>
        </p:txBody>
      </p:sp>
      <p:sp>
        <p:nvSpPr>
          <p:cNvPr id="177" name="形状"/>
          <p:cNvSpPr/>
          <p:nvPr/>
        </p:nvSpPr>
        <p:spPr>
          <a:xfrm>
            <a:off x="8798940" y="4743678"/>
            <a:ext cx="1892301" cy="60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18519" y="21600"/>
                </a:lnTo>
                <a:lnTo>
                  <a:pt x="18519" y="0"/>
                </a:lnTo>
                <a:lnTo>
                  <a:pt x="21600" y="0"/>
                </a:lnTo>
                <a:lnTo>
                  <a:pt x="21600" y="21600"/>
                </a:lnTo>
                <a:close/>
                <a:moveTo>
                  <a:pt x="15439" y="21600"/>
                </a:moveTo>
                <a:lnTo>
                  <a:pt x="12358" y="21600"/>
                </a:lnTo>
                <a:lnTo>
                  <a:pt x="12358" y="0"/>
                </a:lnTo>
                <a:lnTo>
                  <a:pt x="15439" y="0"/>
                </a:lnTo>
                <a:lnTo>
                  <a:pt x="15439" y="21600"/>
                </a:lnTo>
                <a:close/>
                <a:moveTo>
                  <a:pt x="9242" y="21600"/>
                </a:moveTo>
                <a:lnTo>
                  <a:pt x="6161" y="21600"/>
                </a:lnTo>
                <a:lnTo>
                  <a:pt x="6161" y="0"/>
                </a:lnTo>
                <a:lnTo>
                  <a:pt x="9242" y="0"/>
                </a:lnTo>
                <a:lnTo>
                  <a:pt x="9242" y="21600"/>
                </a:lnTo>
                <a:close/>
                <a:moveTo>
                  <a:pt x="3081" y="21600"/>
                </a:moveTo>
                <a:lnTo>
                  <a:pt x="0" y="21600"/>
                </a:lnTo>
                <a:lnTo>
                  <a:pt x="0" y="0"/>
                </a:lnTo>
                <a:lnTo>
                  <a:pt x="3081" y="0"/>
                </a:lnTo>
                <a:lnTo>
                  <a:pt x="3081" y="21600"/>
                </a:lnTo>
                <a:close/>
              </a:path>
            </a:pathLst>
          </a:custGeom>
          <a:solidFill>
            <a:srgbClr val="ABABB5"/>
          </a:solidFill>
          <a:ln w="12700">
            <a:miter lim="400000"/>
          </a:ln>
        </p:spPr>
        <p:txBody>
          <a:bodyPr tIns="91439" bIns="91439"/>
          <a:lstStyle/>
          <a:p>
            <a:pPr algn="l" defTabSz="1828800">
              <a:defRPr b="0"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" name="形状"/>
          <p:cNvSpPr/>
          <p:nvPr/>
        </p:nvSpPr>
        <p:spPr>
          <a:xfrm>
            <a:off x="7783679" y="8480216"/>
            <a:ext cx="1895477" cy="60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18488" y="21600"/>
                </a:lnTo>
                <a:lnTo>
                  <a:pt x="18488" y="0"/>
                </a:lnTo>
                <a:lnTo>
                  <a:pt x="21600" y="0"/>
                </a:lnTo>
                <a:lnTo>
                  <a:pt x="21600" y="21600"/>
                </a:lnTo>
                <a:close/>
                <a:moveTo>
                  <a:pt x="15413" y="21600"/>
                </a:moveTo>
                <a:lnTo>
                  <a:pt x="12338" y="21600"/>
                </a:lnTo>
                <a:lnTo>
                  <a:pt x="12338" y="0"/>
                </a:lnTo>
                <a:lnTo>
                  <a:pt x="15413" y="0"/>
                </a:lnTo>
                <a:lnTo>
                  <a:pt x="15413" y="21600"/>
                </a:lnTo>
                <a:close/>
                <a:moveTo>
                  <a:pt x="9262" y="21600"/>
                </a:moveTo>
                <a:lnTo>
                  <a:pt x="6187" y="21600"/>
                </a:lnTo>
                <a:lnTo>
                  <a:pt x="6187" y="0"/>
                </a:lnTo>
                <a:lnTo>
                  <a:pt x="9262" y="0"/>
                </a:lnTo>
                <a:lnTo>
                  <a:pt x="9262" y="21600"/>
                </a:lnTo>
                <a:close/>
                <a:moveTo>
                  <a:pt x="3075" y="21600"/>
                </a:moveTo>
                <a:lnTo>
                  <a:pt x="0" y="21600"/>
                </a:lnTo>
                <a:lnTo>
                  <a:pt x="0" y="0"/>
                </a:lnTo>
                <a:lnTo>
                  <a:pt x="3075" y="0"/>
                </a:lnTo>
                <a:lnTo>
                  <a:pt x="3075" y="21600"/>
                </a:lnTo>
                <a:close/>
              </a:path>
            </a:pathLst>
          </a:custGeom>
          <a:solidFill>
            <a:srgbClr val="ABABB5"/>
          </a:solidFill>
          <a:ln w="12700">
            <a:miter lim="400000"/>
          </a:ln>
        </p:spPr>
        <p:txBody>
          <a:bodyPr tIns="91439" bIns="91439"/>
          <a:lstStyle/>
          <a:p>
            <a:pPr algn="l" defTabSz="1828800">
              <a:defRPr b="0"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9" name="椭圆形"/>
          <p:cNvSpPr/>
          <p:nvPr/>
        </p:nvSpPr>
        <p:spPr>
          <a:xfrm>
            <a:off x="9737014" y="8189702"/>
            <a:ext cx="638177" cy="641353"/>
          </a:xfrm>
          <a:prstGeom prst="ellipse">
            <a:avLst/>
          </a:prstGeom>
          <a:solidFill>
            <a:srgbClr val="ABABB5"/>
          </a:solidFill>
          <a:ln w="12700">
            <a:miter lim="400000"/>
          </a:ln>
        </p:spPr>
        <p:txBody>
          <a:bodyPr tIns="91439" bIns="91439"/>
          <a:lstStyle/>
          <a:p>
            <a:pPr algn="l" defTabSz="1828800">
              <a:defRPr b="0"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80" name="椭圆形"/>
          <p:cNvSpPr/>
          <p:nvPr/>
        </p:nvSpPr>
        <p:spPr>
          <a:xfrm>
            <a:off x="10836414" y="4453164"/>
            <a:ext cx="638177" cy="641353"/>
          </a:xfrm>
          <a:prstGeom prst="ellipse">
            <a:avLst/>
          </a:prstGeom>
          <a:solidFill>
            <a:srgbClr val="ABABB5"/>
          </a:solidFill>
          <a:ln w="12700">
            <a:miter lim="400000"/>
          </a:ln>
        </p:spPr>
        <p:txBody>
          <a:bodyPr tIns="91439" bIns="91439"/>
          <a:lstStyle/>
          <a:p>
            <a:pPr algn="l" defTabSz="1828800">
              <a:defRPr b="0"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81" name="其他测评"/>
          <p:cNvSpPr/>
          <p:nvPr/>
        </p:nvSpPr>
        <p:spPr>
          <a:xfrm>
            <a:off x="15957002" y="2618694"/>
            <a:ext cx="4306557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其他测评</a:t>
            </a:r>
          </a:p>
        </p:txBody>
      </p:sp>
      <p:sp>
        <p:nvSpPr>
          <p:cNvPr id="182" name="“情景化”测评"/>
          <p:cNvSpPr/>
          <p:nvPr/>
        </p:nvSpPr>
        <p:spPr>
          <a:xfrm>
            <a:off x="4120442" y="2618694"/>
            <a:ext cx="4306557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“情景化”测评</a:t>
            </a:r>
          </a:p>
        </p:txBody>
      </p:sp>
      <p:sp>
        <p:nvSpPr>
          <p:cNvPr id="183" name="面向岗位匹配度…"/>
          <p:cNvSpPr txBox="1"/>
          <p:nvPr/>
        </p:nvSpPr>
        <p:spPr>
          <a:xfrm>
            <a:off x="14327897" y="9375801"/>
            <a:ext cx="9330787" cy="1874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l" defTabSz="1828800">
              <a:lnSpc>
                <a:spcPct val="130000"/>
              </a:lnSpc>
              <a:defRPr sz="2600">
                <a:solidFill>
                  <a:srgbClr val="595959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pPr>
            <a:r>
              <a:t>面向岗位匹配度</a:t>
            </a:r>
          </a:p>
          <a:p>
            <a:pPr algn="l" defTabSz="1828800">
              <a:lnSpc>
                <a:spcPct val="130000"/>
              </a:lnSpc>
              <a:defRPr sz="2600">
                <a:solidFill>
                  <a:srgbClr val="808080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pPr>
            <a:r>
              <a:t>在已知工作岗位说明的情况下，根据岗位的特征，测试被测评者的能力与岗位说明的匹配度，从而得出能力模型。</a:t>
            </a:r>
          </a:p>
        </p:txBody>
      </p:sp>
      <p:sp>
        <p:nvSpPr>
          <p:cNvPr id="184" name="面向潜力…"/>
          <p:cNvSpPr txBox="1"/>
          <p:nvPr/>
        </p:nvSpPr>
        <p:spPr>
          <a:xfrm>
            <a:off x="725316" y="5159565"/>
            <a:ext cx="9330788" cy="2485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r" defTabSz="1828800">
              <a:lnSpc>
                <a:spcPct val="130000"/>
              </a:lnSpc>
              <a:defRPr sz="2600">
                <a:solidFill>
                  <a:srgbClr val="595959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pPr>
            <a:r>
              <a:t>面向潜力</a:t>
            </a:r>
          </a:p>
          <a:p>
            <a:pPr algn="l" defTabSz="1828800">
              <a:lnSpc>
                <a:spcPct val="130000"/>
              </a:lnSpc>
              <a:defRPr sz="2600">
                <a:solidFill>
                  <a:srgbClr val="808080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pPr>
            <a:r>
              <a:t>通过“场景”，让被测评者在压力、未知、合作、冲突的场景中表现出原有认知中未涉及的部分，让企业可以更全面的了解到被测试者在可能遇到的环境中的表现。</a:t>
            </a:r>
          </a:p>
        </p:txBody>
      </p:sp>
      <p:sp>
        <p:nvSpPr>
          <p:cNvPr id="185" name="离身认知"/>
          <p:cNvSpPr txBox="1"/>
          <p:nvPr/>
        </p:nvSpPr>
        <p:spPr>
          <a:xfrm>
            <a:off x="6563733" y="4364900"/>
            <a:ext cx="2024381" cy="817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30000"/>
              </a:lnSpc>
              <a:defRPr sz="3600">
                <a:solidFill>
                  <a:srgbClr val="595959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lvl1pPr>
          </a:lstStyle>
          <a:p>
            <a:pPr/>
            <a:r>
              <a:t>离身认知</a:t>
            </a:r>
          </a:p>
        </p:txBody>
      </p:sp>
      <p:sp>
        <p:nvSpPr>
          <p:cNvPr id="186" name="面向组织发展…"/>
          <p:cNvSpPr txBox="1"/>
          <p:nvPr/>
        </p:nvSpPr>
        <p:spPr>
          <a:xfrm>
            <a:off x="725316" y="9375801"/>
            <a:ext cx="9330788" cy="2485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r" defTabSz="1828800">
              <a:lnSpc>
                <a:spcPct val="130000"/>
              </a:lnSpc>
              <a:defRPr sz="2600">
                <a:solidFill>
                  <a:srgbClr val="595959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pPr>
            <a:r>
              <a:t>面向组织发展</a:t>
            </a:r>
          </a:p>
          <a:p>
            <a:pPr algn="l" defTabSz="1828800">
              <a:lnSpc>
                <a:spcPct val="130000"/>
              </a:lnSpc>
              <a:defRPr sz="2600">
                <a:solidFill>
                  <a:srgbClr val="808080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pPr>
            <a:r>
              <a:t>“后备干部”“管培生”等岗位，在入职招聘或内部选拔的时候，并没有明确的岗位说明，所以，测评的关键点是被测试者未来发展的可能性。</a:t>
            </a:r>
          </a:p>
        </p:txBody>
      </p:sp>
      <p:sp>
        <p:nvSpPr>
          <p:cNvPr id="187" name="素质模型"/>
          <p:cNvSpPr txBox="1"/>
          <p:nvPr/>
        </p:nvSpPr>
        <p:spPr>
          <a:xfrm>
            <a:off x="5701441" y="8101438"/>
            <a:ext cx="2024381" cy="817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30000"/>
              </a:lnSpc>
              <a:defRPr sz="3600">
                <a:solidFill>
                  <a:srgbClr val="595959"/>
                </a:solidFill>
                <a:latin typeface="张海山锐线体简"/>
                <a:ea typeface="张海山锐线体简"/>
                <a:cs typeface="张海山锐线体简"/>
                <a:sym typeface="张海山锐线体简"/>
              </a:defRPr>
            </a:lvl1pPr>
          </a:lstStyle>
          <a:p>
            <a:pPr/>
            <a:r>
              <a:t>素质模型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0" name="“情景化”测评应用领域"/>
          <p:cNvSpPr txBox="1"/>
          <p:nvPr/>
        </p:nvSpPr>
        <p:spPr>
          <a:xfrm>
            <a:off x="1194682" y="441045"/>
            <a:ext cx="8938515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“情景化”测评应用领域</a:t>
            </a:r>
          </a:p>
        </p:txBody>
      </p:sp>
      <p:pic>
        <p:nvPicPr>
          <p:cNvPr id="191" name="u=1873831113,1634197670&amp;fm=26&amp;gp=0.jpg" descr="u=1873831113,1634197670&amp;fm=26&amp;gp=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8621" y="2370880"/>
            <a:ext cx="6179037" cy="3046862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“长板凳”计划"/>
          <p:cNvSpPr txBox="1"/>
          <p:nvPr/>
        </p:nvSpPr>
        <p:spPr>
          <a:xfrm>
            <a:off x="2369484" y="5406707"/>
            <a:ext cx="387731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“长板凳”计划</a:t>
            </a:r>
          </a:p>
        </p:txBody>
      </p:sp>
      <p:sp>
        <p:nvSpPr>
          <p:cNvPr id="193" name="“长板凳”计划，是为组织选拔和培养后备人才的计划，在选拔的过程中，采用“情景化”测评的方法，对被测评者的领导力、战略分析能力进行测评。"/>
          <p:cNvSpPr txBox="1"/>
          <p:nvPr/>
        </p:nvSpPr>
        <p:spPr>
          <a:xfrm>
            <a:off x="1022611" y="7656282"/>
            <a:ext cx="6571057" cy="2257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“长板凳”计划，是为组织选拔和培养后备人才的计划，在选拔的过程中，采用“情景化”测评的方法，对被测评者的领导力、战略分析能力进行测评。</a:t>
            </a:r>
          </a:p>
        </p:txBody>
      </p:sp>
      <p:pic>
        <p:nvPicPr>
          <p:cNvPr id="194" name="Unknown.jpeg" descr="Unknow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90337" y="2370880"/>
            <a:ext cx="3803325" cy="3046862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“CEO源自校园”"/>
          <p:cNvSpPr txBox="1"/>
          <p:nvPr/>
        </p:nvSpPr>
        <p:spPr>
          <a:xfrm>
            <a:off x="9882822" y="5406707"/>
            <a:ext cx="4618356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“CEO源自校园”</a:t>
            </a:r>
          </a:p>
        </p:txBody>
      </p:sp>
      <p:sp>
        <p:nvSpPr>
          <p:cNvPr id="196" name="“CEO源自校园”，通过REVEAL’oreal的线上模拟游戏，从产品创意到生产到最终上市过程的情景模拟，不仅让被测评者全面了解业务流程，同时得到第一手数据。"/>
          <p:cNvSpPr txBox="1"/>
          <p:nvPr/>
        </p:nvSpPr>
        <p:spPr>
          <a:xfrm>
            <a:off x="8906472" y="7395108"/>
            <a:ext cx="6571057" cy="2779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“CEO源自校园”，通过REVEAL’oreal的线上模拟游戏，从产品创意到生产到最终上市过程的情景模拟，不仅让被测评者全面了解业务流程，同时得到第一手数据。</a:t>
            </a:r>
          </a:p>
        </p:txBody>
      </p:sp>
      <p:pic>
        <p:nvPicPr>
          <p:cNvPr id="197" name="Unknown.jpeg" descr="Unknown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649094" y="2604051"/>
            <a:ext cx="2853534" cy="3046862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“重装旅”"/>
          <p:cNvSpPr txBox="1"/>
          <p:nvPr/>
        </p:nvSpPr>
        <p:spPr>
          <a:xfrm>
            <a:off x="18772204" y="5406707"/>
            <a:ext cx="260731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“重装旅”</a:t>
            </a:r>
          </a:p>
        </p:txBody>
      </p:sp>
      <p:sp>
        <p:nvSpPr>
          <p:cNvPr id="199" name="“重装旅”是华为“训战一体化”模型的“作战单位”，通过HRBP、作战营、集训营、尖刀营等单元，设计从情景化测评到培训到效果跟踪的一体化解决方案。"/>
          <p:cNvSpPr txBox="1"/>
          <p:nvPr/>
        </p:nvSpPr>
        <p:spPr>
          <a:xfrm>
            <a:off x="16790333" y="7389582"/>
            <a:ext cx="6571056" cy="2790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“重装旅”是华为“训战一体化”模型的“作战单位”，通过HRBP、作战营、集训营、尖刀营等单元，设计从情景化测评到培训到效果跟踪的一体化解决方案。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矩形"/>
          <p:cNvSpPr/>
          <p:nvPr/>
        </p:nvSpPr>
        <p:spPr>
          <a:xfrm>
            <a:off x="3150" y="4761431"/>
            <a:ext cx="24377700" cy="4193139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2" name="第二章"/>
          <p:cNvSpPr/>
          <p:nvPr/>
        </p:nvSpPr>
        <p:spPr>
          <a:xfrm>
            <a:off x="1878251" y="4361109"/>
            <a:ext cx="4993782" cy="4993783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2032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0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第二章</a:t>
            </a:r>
          </a:p>
        </p:txBody>
      </p:sp>
      <p:sp>
        <p:nvSpPr>
          <p:cNvPr id="203" name="“情景化”测评模型"/>
          <p:cNvSpPr txBox="1"/>
          <p:nvPr/>
        </p:nvSpPr>
        <p:spPr>
          <a:xfrm>
            <a:off x="9111433" y="5829299"/>
            <a:ext cx="11186923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000">
                <a:solidFill>
                  <a:srgbClr val="FFFFFF"/>
                </a:solidFill>
              </a:defRPr>
            </a:lvl1pPr>
          </a:lstStyle>
          <a:p>
            <a:pPr/>
            <a:r>
              <a:t>“情景化”测评模型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圆角矩形"/>
          <p:cNvSpPr/>
          <p:nvPr/>
        </p:nvSpPr>
        <p:spPr>
          <a:xfrm>
            <a:off x="13949302" y="1928210"/>
            <a:ext cx="9859579" cy="9859580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6" name="圆形"/>
          <p:cNvSpPr/>
          <p:nvPr/>
        </p:nvSpPr>
        <p:spPr>
          <a:xfrm>
            <a:off x="16848114" y="4827022"/>
            <a:ext cx="4061957" cy="4061956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7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8" name="“情景化”测评模型——后备干部"/>
          <p:cNvSpPr txBox="1"/>
          <p:nvPr/>
        </p:nvSpPr>
        <p:spPr>
          <a:xfrm>
            <a:off x="1110154" y="441045"/>
            <a:ext cx="12494515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“情景化”测评模型——后备干部</a:t>
            </a:r>
          </a:p>
        </p:txBody>
      </p:sp>
      <p:sp>
        <p:nvSpPr>
          <p:cNvPr id="209" name="核心素质"/>
          <p:cNvSpPr/>
          <p:nvPr/>
        </p:nvSpPr>
        <p:spPr>
          <a:xfrm>
            <a:off x="2406788" y="3964814"/>
            <a:ext cx="5786371" cy="5786371"/>
          </a:xfrm>
          <a:prstGeom prst="ellipse">
            <a:avLst/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4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核心素质</a:t>
            </a:r>
          </a:p>
        </p:txBody>
      </p:sp>
      <p:sp>
        <p:nvSpPr>
          <p:cNvPr id="210" name="执行力"/>
          <p:cNvSpPr/>
          <p:nvPr/>
        </p:nvSpPr>
        <p:spPr>
          <a:xfrm>
            <a:off x="6412385" y="6342131"/>
            <a:ext cx="4061957" cy="4061957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执行力</a:t>
            </a:r>
          </a:p>
        </p:txBody>
      </p:sp>
      <p:sp>
        <p:nvSpPr>
          <p:cNvPr id="211" name="思考力"/>
          <p:cNvSpPr/>
          <p:nvPr/>
        </p:nvSpPr>
        <p:spPr>
          <a:xfrm>
            <a:off x="3268995" y="2033709"/>
            <a:ext cx="4061957" cy="4061957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思考力</a:t>
            </a:r>
          </a:p>
        </p:txBody>
      </p:sp>
      <p:sp>
        <p:nvSpPr>
          <p:cNvPr id="212" name="凝聚力"/>
          <p:cNvSpPr/>
          <p:nvPr/>
        </p:nvSpPr>
        <p:spPr>
          <a:xfrm>
            <a:off x="118308" y="6342131"/>
            <a:ext cx="4061957" cy="4061957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凝聚力</a:t>
            </a:r>
          </a:p>
        </p:txBody>
      </p:sp>
      <p:sp>
        <p:nvSpPr>
          <p:cNvPr id="213" name="测评前提出基础模型"/>
          <p:cNvSpPr txBox="1"/>
          <p:nvPr/>
        </p:nvSpPr>
        <p:spPr>
          <a:xfrm>
            <a:off x="2728223" y="10920320"/>
            <a:ext cx="5143501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测评前提出基础模型</a:t>
            </a:r>
          </a:p>
        </p:txBody>
      </p:sp>
      <p:sp>
        <p:nvSpPr>
          <p:cNvPr id="214" name="箭头"/>
          <p:cNvSpPr/>
          <p:nvPr/>
        </p:nvSpPr>
        <p:spPr>
          <a:xfrm>
            <a:off x="11557000" y="6223000"/>
            <a:ext cx="1270000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5" name="演化成可测评模型"/>
          <p:cNvSpPr txBox="1"/>
          <p:nvPr/>
        </p:nvSpPr>
        <p:spPr>
          <a:xfrm>
            <a:off x="9553428" y="10920320"/>
            <a:ext cx="4584701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演化成可测评模型</a:t>
            </a:r>
          </a:p>
        </p:txBody>
      </p:sp>
      <p:sp>
        <p:nvSpPr>
          <p:cNvPr id="216" name="线条"/>
          <p:cNvSpPr/>
          <p:nvPr/>
        </p:nvSpPr>
        <p:spPr>
          <a:xfrm flipV="1">
            <a:off x="18879091" y="1928210"/>
            <a:ext cx="1" cy="9859580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7" name="线条"/>
          <p:cNvSpPr/>
          <p:nvPr/>
        </p:nvSpPr>
        <p:spPr>
          <a:xfrm flipH="1" flipV="1">
            <a:off x="13949301" y="6857999"/>
            <a:ext cx="9859580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8" name="线条"/>
          <p:cNvSpPr/>
          <p:nvPr/>
        </p:nvSpPr>
        <p:spPr>
          <a:xfrm flipV="1">
            <a:off x="18879092" y="4835316"/>
            <a:ext cx="1" cy="4061956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9" name="线条"/>
          <p:cNvSpPr/>
          <p:nvPr/>
        </p:nvSpPr>
        <p:spPr>
          <a:xfrm flipH="1">
            <a:off x="16848114" y="6866293"/>
            <a:ext cx="4061956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0" name="事务管理"/>
          <p:cNvSpPr txBox="1"/>
          <p:nvPr/>
        </p:nvSpPr>
        <p:spPr>
          <a:xfrm>
            <a:off x="17092693" y="5902706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事务管理</a:t>
            </a:r>
          </a:p>
        </p:txBody>
      </p:sp>
      <p:sp>
        <p:nvSpPr>
          <p:cNvPr id="221" name="自我管理"/>
          <p:cNvSpPr txBox="1"/>
          <p:nvPr/>
        </p:nvSpPr>
        <p:spPr>
          <a:xfrm>
            <a:off x="17092693" y="7178293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自我管理</a:t>
            </a:r>
          </a:p>
        </p:txBody>
      </p:sp>
      <p:sp>
        <p:nvSpPr>
          <p:cNvPr id="222" name="思维模式"/>
          <p:cNvSpPr txBox="1"/>
          <p:nvPr/>
        </p:nvSpPr>
        <p:spPr>
          <a:xfrm>
            <a:off x="19027190" y="7194880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思维模式</a:t>
            </a:r>
          </a:p>
        </p:txBody>
      </p:sp>
      <p:sp>
        <p:nvSpPr>
          <p:cNvPr id="223" name="人际管理"/>
          <p:cNvSpPr txBox="1"/>
          <p:nvPr/>
        </p:nvSpPr>
        <p:spPr>
          <a:xfrm>
            <a:off x="19027190" y="5919293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人际管理</a:t>
            </a:r>
          </a:p>
        </p:txBody>
      </p:sp>
      <p:sp>
        <p:nvSpPr>
          <p:cNvPr id="224" name="灵活变通   独立思考"/>
          <p:cNvSpPr txBox="1"/>
          <p:nvPr/>
        </p:nvSpPr>
        <p:spPr>
          <a:xfrm>
            <a:off x="14465595" y="2670774"/>
            <a:ext cx="4265398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>
                <a:solidFill>
                  <a:srgbClr val="FFFFFF"/>
                </a:solidFill>
              </a:defRPr>
            </a:lvl1pPr>
          </a:lstStyle>
          <a:p>
            <a:pPr/>
            <a:r>
              <a:t>灵活变通   独立思考</a:t>
            </a:r>
          </a:p>
        </p:txBody>
      </p:sp>
      <p:sp>
        <p:nvSpPr>
          <p:cNvPr id="225" name="手提箱"/>
          <p:cNvSpPr/>
          <p:nvPr/>
        </p:nvSpPr>
        <p:spPr>
          <a:xfrm>
            <a:off x="14971376" y="3971500"/>
            <a:ext cx="1359880" cy="11650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87" y="0"/>
                </a:moveTo>
                <a:lnTo>
                  <a:pt x="6487" y="2989"/>
                </a:lnTo>
                <a:lnTo>
                  <a:pt x="4591" y="2989"/>
                </a:lnTo>
                <a:lnTo>
                  <a:pt x="4591" y="2214"/>
                </a:lnTo>
                <a:lnTo>
                  <a:pt x="2409" y="2214"/>
                </a:lnTo>
                <a:lnTo>
                  <a:pt x="2409" y="2989"/>
                </a:lnTo>
                <a:cubicBezTo>
                  <a:pt x="1080" y="2995"/>
                  <a:pt x="0" y="4263"/>
                  <a:pt x="0" y="5808"/>
                </a:cubicBezTo>
                <a:lnTo>
                  <a:pt x="0" y="18781"/>
                </a:lnTo>
                <a:cubicBezTo>
                  <a:pt x="0" y="20332"/>
                  <a:pt x="1085" y="21600"/>
                  <a:pt x="2414" y="21600"/>
                </a:cubicBezTo>
                <a:lnTo>
                  <a:pt x="19185" y="21600"/>
                </a:lnTo>
                <a:cubicBezTo>
                  <a:pt x="20513" y="21600"/>
                  <a:pt x="21600" y="20332"/>
                  <a:pt x="21600" y="18781"/>
                </a:cubicBezTo>
                <a:lnTo>
                  <a:pt x="21600" y="5808"/>
                </a:lnTo>
                <a:cubicBezTo>
                  <a:pt x="21600" y="4257"/>
                  <a:pt x="20515" y="2989"/>
                  <a:pt x="19191" y="2989"/>
                </a:cubicBezTo>
                <a:lnTo>
                  <a:pt x="19191" y="2214"/>
                </a:lnTo>
                <a:lnTo>
                  <a:pt x="17009" y="2214"/>
                </a:lnTo>
                <a:lnTo>
                  <a:pt x="17009" y="2989"/>
                </a:lnTo>
                <a:lnTo>
                  <a:pt x="15113" y="2989"/>
                </a:lnTo>
                <a:lnTo>
                  <a:pt x="15113" y="0"/>
                </a:lnTo>
                <a:lnTo>
                  <a:pt x="6487" y="0"/>
                </a:lnTo>
                <a:close/>
                <a:moveTo>
                  <a:pt x="7940" y="1690"/>
                </a:moveTo>
                <a:lnTo>
                  <a:pt x="13660" y="1690"/>
                </a:lnTo>
                <a:lnTo>
                  <a:pt x="13660" y="2983"/>
                </a:lnTo>
                <a:lnTo>
                  <a:pt x="7940" y="2983"/>
                </a:lnTo>
                <a:lnTo>
                  <a:pt x="7940" y="169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6" name="影响能力   监控能力…"/>
          <p:cNvSpPr txBox="1"/>
          <p:nvPr/>
        </p:nvSpPr>
        <p:spPr>
          <a:xfrm>
            <a:off x="19027191" y="2333759"/>
            <a:ext cx="4265398" cy="14360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>
                <a:solidFill>
                  <a:srgbClr val="FFFFFF"/>
                </a:solidFill>
              </a:defRPr>
            </a:pPr>
            <a:r>
              <a:t>影响能力   监控能力</a:t>
            </a:r>
          </a:p>
          <a:p>
            <a:pPr>
              <a:defRPr sz="3700">
                <a:solidFill>
                  <a:srgbClr val="FFFFFF"/>
                </a:solidFill>
              </a:defRPr>
            </a:pPr>
            <a:r>
              <a:t>培养人才   团队领导</a:t>
            </a:r>
          </a:p>
        </p:txBody>
      </p:sp>
      <p:sp>
        <p:nvSpPr>
          <p:cNvPr id="227" name="组织"/>
          <p:cNvSpPr/>
          <p:nvPr/>
        </p:nvSpPr>
        <p:spPr>
          <a:xfrm>
            <a:off x="21426927" y="3970405"/>
            <a:ext cx="1358273" cy="11672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8" name="绘图圆规"/>
          <p:cNvSpPr/>
          <p:nvPr/>
        </p:nvSpPr>
        <p:spPr>
          <a:xfrm>
            <a:off x="15162510" y="8000549"/>
            <a:ext cx="977612" cy="1465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6" y="0"/>
                </a:moveTo>
                <a:cubicBezTo>
                  <a:pt x="10327" y="0"/>
                  <a:pt x="9946" y="254"/>
                  <a:pt x="9946" y="567"/>
                </a:cubicBezTo>
                <a:lnTo>
                  <a:pt x="9946" y="1610"/>
                </a:lnTo>
                <a:cubicBezTo>
                  <a:pt x="7891" y="1874"/>
                  <a:pt x="6330" y="3089"/>
                  <a:pt x="6330" y="4536"/>
                </a:cubicBezTo>
                <a:cubicBezTo>
                  <a:pt x="6330" y="5362"/>
                  <a:pt x="6838" y="6112"/>
                  <a:pt x="7655" y="6652"/>
                </a:cubicBezTo>
                <a:lnTo>
                  <a:pt x="4355" y="14251"/>
                </a:lnTo>
                <a:lnTo>
                  <a:pt x="850" y="14251"/>
                </a:lnTo>
                <a:cubicBezTo>
                  <a:pt x="380" y="14251"/>
                  <a:pt x="0" y="14505"/>
                  <a:pt x="0" y="14818"/>
                </a:cubicBezTo>
                <a:cubicBezTo>
                  <a:pt x="0" y="15131"/>
                  <a:pt x="380" y="15385"/>
                  <a:pt x="850" y="15385"/>
                </a:cubicBezTo>
                <a:lnTo>
                  <a:pt x="3862" y="15385"/>
                </a:lnTo>
                <a:lnTo>
                  <a:pt x="2428" y="18689"/>
                </a:lnTo>
                <a:cubicBezTo>
                  <a:pt x="2371" y="18829"/>
                  <a:pt x="2436" y="18970"/>
                  <a:pt x="2582" y="19067"/>
                </a:cubicBezTo>
                <a:lnTo>
                  <a:pt x="2258" y="21443"/>
                </a:lnTo>
                <a:lnTo>
                  <a:pt x="3035" y="21595"/>
                </a:lnTo>
                <a:lnTo>
                  <a:pt x="4580" y="19462"/>
                </a:lnTo>
                <a:cubicBezTo>
                  <a:pt x="4790" y="19440"/>
                  <a:pt x="4978" y="19338"/>
                  <a:pt x="5043" y="19192"/>
                </a:cubicBezTo>
                <a:lnTo>
                  <a:pt x="6694" y="15385"/>
                </a:lnTo>
                <a:lnTo>
                  <a:pt x="10134" y="15385"/>
                </a:lnTo>
                <a:lnTo>
                  <a:pt x="10134" y="15785"/>
                </a:lnTo>
                <a:cubicBezTo>
                  <a:pt x="10134" y="15995"/>
                  <a:pt x="10393" y="16163"/>
                  <a:pt x="10700" y="16163"/>
                </a:cubicBezTo>
                <a:lnTo>
                  <a:pt x="10804" y="16163"/>
                </a:lnTo>
                <a:lnTo>
                  <a:pt x="10821" y="16163"/>
                </a:lnTo>
                <a:lnTo>
                  <a:pt x="10925" y="16163"/>
                </a:lnTo>
                <a:cubicBezTo>
                  <a:pt x="11241" y="16163"/>
                  <a:pt x="11492" y="15990"/>
                  <a:pt x="11492" y="15785"/>
                </a:cubicBezTo>
                <a:lnTo>
                  <a:pt x="11492" y="15390"/>
                </a:lnTo>
                <a:lnTo>
                  <a:pt x="14931" y="15390"/>
                </a:lnTo>
                <a:lnTo>
                  <a:pt x="16583" y="19197"/>
                </a:lnTo>
                <a:cubicBezTo>
                  <a:pt x="16647" y="19343"/>
                  <a:pt x="16832" y="19440"/>
                  <a:pt x="17043" y="19467"/>
                </a:cubicBezTo>
                <a:lnTo>
                  <a:pt x="18591" y="21600"/>
                </a:lnTo>
                <a:lnTo>
                  <a:pt x="19367" y="21448"/>
                </a:lnTo>
                <a:lnTo>
                  <a:pt x="19043" y="19072"/>
                </a:lnTo>
                <a:cubicBezTo>
                  <a:pt x="19189" y="18975"/>
                  <a:pt x="19262" y="18835"/>
                  <a:pt x="19197" y="18694"/>
                </a:cubicBezTo>
                <a:lnTo>
                  <a:pt x="17741" y="15390"/>
                </a:lnTo>
                <a:lnTo>
                  <a:pt x="20750" y="15390"/>
                </a:lnTo>
                <a:cubicBezTo>
                  <a:pt x="21220" y="15390"/>
                  <a:pt x="21600" y="15136"/>
                  <a:pt x="21600" y="14823"/>
                </a:cubicBezTo>
                <a:cubicBezTo>
                  <a:pt x="21600" y="14510"/>
                  <a:pt x="21220" y="14251"/>
                  <a:pt x="20743" y="14251"/>
                </a:cubicBezTo>
                <a:lnTo>
                  <a:pt x="17238" y="14251"/>
                </a:lnTo>
                <a:lnTo>
                  <a:pt x="13937" y="6652"/>
                </a:lnTo>
                <a:cubicBezTo>
                  <a:pt x="14755" y="6112"/>
                  <a:pt x="15262" y="5362"/>
                  <a:pt x="15262" y="4536"/>
                </a:cubicBezTo>
                <a:cubicBezTo>
                  <a:pt x="15262" y="3083"/>
                  <a:pt x="13702" y="1874"/>
                  <a:pt x="11646" y="1610"/>
                </a:cubicBezTo>
                <a:lnTo>
                  <a:pt x="11646" y="567"/>
                </a:lnTo>
                <a:cubicBezTo>
                  <a:pt x="11646" y="254"/>
                  <a:pt x="11266" y="0"/>
                  <a:pt x="10796" y="0"/>
                </a:cubicBezTo>
                <a:close/>
                <a:moveTo>
                  <a:pt x="9946" y="2781"/>
                </a:moveTo>
                <a:lnTo>
                  <a:pt x="9946" y="3520"/>
                </a:lnTo>
                <a:cubicBezTo>
                  <a:pt x="9946" y="3833"/>
                  <a:pt x="10327" y="4087"/>
                  <a:pt x="10796" y="4087"/>
                </a:cubicBezTo>
                <a:cubicBezTo>
                  <a:pt x="11266" y="4087"/>
                  <a:pt x="11646" y="3833"/>
                  <a:pt x="11646" y="3520"/>
                </a:cubicBezTo>
                <a:lnTo>
                  <a:pt x="11646" y="2781"/>
                </a:lnTo>
                <a:cubicBezTo>
                  <a:pt x="12755" y="3024"/>
                  <a:pt x="13555" y="3715"/>
                  <a:pt x="13555" y="4536"/>
                </a:cubicBezTo>
                <a:cubicBezTo>
                  <a:pt x="13555" y="5551"/>
                  <a:pt x="12318" y="6382"/>
                  <a:pt x="10789" y="6382"/>
                </a:cubicBezTo>
                <a:cubicBezTo>
                  <a:pt x="9259" y="6382"/>
                  <a:pt x="8019" y="5557"/>
                  <a:pt x="8019" y="4536"/>
                </a:cubicBezTo>
                <a:cubicBezTo>
                  <a:pt x="8027" y="3715"/>
                  <a:pt x="8838" y="3024"/>
                  <a:pt x="9946" y="2781"/>
                </a:cubicBezTo>
                <a:close/>
                <a:moveTo>
                  <a:pt x="10108" y="7479"/>
                </a:moveTo>
                <a:cubicBezTo>
                  <a:pt x="10335" y="7501"/>
                  <a:pt x="10562" y="7516"/>
                  <a:pt x="10796" y="7516"/>
                </a:cubicBezTo>
                <a:cubicBezTo>
                  <a:pt x="11031" y="7516"/>
                  <a:pt x="11257" y="7501"/>
                  <a:pt x="11484" y="7479"/>
                </a:cubicBezTo>
                <a:lnTo>
                  <a:pt x="14423" y="14251"/>
                </a:lnTo>
                <a:lnTo>
                  <a:pt x="11476" y="14251"/>
                </a:lnTo>
                <a:lnTo>
                  <a:pt x="11476" y="13851"/>
                </a:lnTo>
                <a:cubicBezTo>
                  <a:pt x="11476" y="13640"/>
                  <a:pt x="11218" y="13473"/>
                  <a:pt x="10910" y="13473"/>
                </a:cubicBezTo>
                <a:lnTo>
                  <a:pt x="10796" y="13473"/>
                </a:lnTo>
                <a:lnTo>
                  <a:pt x="10682" y="13473"/>
                </a:lnTo>
                <a:cubicBezTo>
                  <a:pt x="10367" y="13473"/>
                  <a:pt x="10116" y="13646"/>
                  <a:pt x="10116" y="13851"/>
                </a:cubicBezTo>
                <a:lnTo>
                  <a:pt x="10116" y="14251"/>
                </a:lnTo>
                <a:lnTo>
                  <a:pt x="7170" y="14251"/>
                </a:lnTo>
                <a:lnTo>
                  <a:pt x="10108" y="7479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9" name="条形图"/>
          <p:cNvSpPr/>
          <p:nvPr/>
        </p:nvSpPr>
        <p:spPr>
          <a:xfrm>
            <a:off x="21238001" y="8578308"/>
            <a:ext cx="1271683" cy="1268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94" y="0"/>
                </a:moveTo>
                <a:cubicBezTo>
                  <a:pt x="87" y="0"/>
                  <a:pt x="0" y="87"/>
                  <a:pt x="0" y="194"/>
                </a:cubicBezTo>
                <a:lnTo>
                  <a:pt x="0" y="21404"/>
                </a:lnTo>
                <a:cubicBezTo>
                  <a:pt x="0" y="21511"/>
                  <a:pt x="87" y="21600"/>
                  <a:pt x="194" y="21600"/>
                </a:cubicBezTo>
                <a:lnTo>
                  <a:pt x="21406" y="21600"/>
                </a:lnTo>
                <a:cubicBezTo>
                  <a:pt x="21513" y="21600"/>
                  <a:pt x="21600" y="21511"/>
                  <a:pt x="21600" y="21404"/>
                </a:cubicBezTo>
                <a:lnTo>
                  <a:pt x="21600" y="20822"/>
                </a:lnTo>
                <a:cubicBezTo>
                  <a:pt x="21600" y="20715"/>
                  <a:pt x="21513" y="20628"/>
                  <a:pt x="21406" y="20628"/>
                </a:cubicBezTo>
                <a:lnTo>
                  <a:pt x="1163" y="20628"/>
                </a:lnTo>
                <a:cubicBezTo>
                  <a:pt x="1056" y="20628"/>
                  <a:pt x="970" y="20539"/>
                  <a:pt x="970" y="20432"/>
                </a:cubicBezTo>
                <a:lnTo>
                  <a:pt x="970" y="194"/>
                </a:lnTo>
                <a:cubicBezTo>
                  <a:pt x="970" y="87"/>
                  <a:pt x="883" y="0"/>
                  <a:pt x="776" y="0"/>
                </a:cubicBezTo>
                <a:lnTo>
                  <a:pt x="194" y="0"/>
                </a:lnTo>
                <a:close/>
                <a:moveTo>
                  <a:pt x="16860" y="3004"/>
                </a:moveTo>
                <a:lnTo>
                  <a:pt x="16860" y="19065"/>
                </a:lnTo>
                <a:lnTo>
                  <a:pt x="19553" y="19065"/>
                </a:lnTo>
                <a:lnTo>
                  <a:pt x="19553" y="3004"/>
                </a:lnTo>
                <a:lnTo>
                  <a:pt x="16860" y="3004"/>
                </a:lnTo>
                <a:close/>
                <a:moveTo>
                  <a:pt x="7272" y="6922"/>
                </a:moveTo>
                <a:lnTo>
                  <a:pt x="7272" y="19065"/>
                </a:lnTo>
                <a:lnTo>
                  <a:pt x="9965" y="19065"/>
                </a:lnTo>
                <a:lnTo>
                  <a:pt x="9965" y="6922"/>
                </a:lnTo>
                <a:lnTo>
                  <a:pt x="7272" y="6922"/>
                </a:lnTo>
                <a:close/>
                <a:moveTo>
                  <a:pt x="12066" y="10127"/>
                </a:moveTo>
                <a:lnTo>
                  <a:pt x="12066" y="19065"/>
                </a:lnTo>
                <a:lnTo>
                  <a:pt x="14759" y="19065"/>
                </a:lnTo>
                <a:lnTo>
                  <a:pt x="14759" y="10127"/>
                </a:lnTo>
                <a:lnTo>
                  <a:pt x="12066" y="10127"/>
                </a:lnTo>
                <a:close/>
                <a:moveTo>
                  <a:pt x="2478" y="15151"/>
                </a:moveTo>
                <a:lnTo>
                  <a:pt x="2478" y="19065"/>
                </a:lnTo>
                <a:lnTo>
                  <a:pt x="5171" y="19065"/>
                </a:lnTo>
                <a:lnTo>
                  <a:pt x="5171" y="15151"/>
                </a:lnTo>
                <a:lnTo>
                  <a:pt x="2478" y="15151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0" name="学习领悟   信息收集…"/>
          <p:cNvSpPr txBox="1"/>
          <p:nvPr/>
        </p:nvSpPr>
        <p:spPr>
          <a:xfrm>
            <a:off x="14337812" y="9946209"/>
            <a:ext cx="4265398" cy="14360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>
                <a:solidFill>
                  <a:srgbClr val="FFFFFF"/>
                </a:solidFill>
              </a:defRPr>
            </a:pPr>
            <a:r>
              <a:t>学习领悟   信息收集</a:t>
            </a:r>
          </a:p>
          <a:p>
            <a:pPr>
              <a:defRPr sz="3700">
                <a:solidFill>
                  <a:srgbClr val="FFFFFF"/>
                </a:solidFill>
              </a:defRPr>
            </a:pPr>
            <a:r>
              <a:t>情绪管理   时间观念</a:t>
            </a:r>
          </a:p>
        </p:txBody>
      </p:sp>
      <p:sp>
        <p:nvSpPr>
          <p:cNvPr id="231" name="结构思维   逻辑思维…"/>
          <p:cNvSpPr txBox="1"/>
          <p:nvPr/>
        </p:nvSpPr>
        <p:spPr>
          <a:xfrm>
            <a:off x="19154974" y="9962797"/>
            <a:ext cx="4265397" cy="1436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>
                <a:solidFill>
                  <a:srgbClr val="FFFFFF"/>
                </a:solidFill>
              </a:defRPr>
            </a:pPr>
            <a:r>
              <a:t>结构思维   逻辑思维</a:t>
            </a:r>
          </a:p>
          <a:p>
            <a:pPr>
              <a:defRPr sz="3700">
                <a:solidFill>
                  <a:srgbClr val="FFFFFF"/>
                </a:solidFill>
              </a:defRPr>
            </a:pPr>
            <a:r>
              <a:t>批判思维   成长思维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矩形"/>
          <p:cNvSpPr/>
          <p:nvPr/>
        </p:nvSpPr>
        <p:spPr>
          <a:xfrm>
            <a:off x="3150" y="502351"/>
            <a:ext cx="800435" cy="1223588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4" name="“情景化”测评效果模型"/>
          <p:cNvSpPr txBox="1"/>
          <p:nvPr/>
        </p:nvSpPr>
        <p:spPr>
          <a:xfrm>
            <a:off x="1085426" y="441045"/>
            <a:ext cx="8938515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“情景化”测评效果模型</a:t>
            </a:r>
          </a:p>
        </p:txBody>
      </p:sp>
      <p:sp>
        <p:nvSpPr>
          <p:cNvPr id="235" name="业务需求"/>
          <p:cNvSpPr/>
          <p:nvPr/>
        </p:nvSpPr>
        <p:spPr>
          <a:xfrm>
            <a:off x="330919" y="5716649"/>
            <a:ext cx="990139" cy="536100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业务需求</a:t>
            </a:r>
          </a:p>
        </p:txBody>
      </p:sp>
      <p:sp>
        <p:nvSpPr>
          <p:cNvPr id="236" name="三角形"/>
          <p:cNvSpPr/>
          <p:nvPr/>
        </p:nvSpPr>
        <p:spPr>
          <a:xfrm rot="5400000">
            <a:off x="-1013111" y="8043549"/>
            <a:ext cx="5361002" cy="70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7" name="人才战略"/>
          <p:cNvSpPr/>
          <p:nvPr/>
        </p:nvSpPr>
        <p:spPr>
          <a:xfrm>
            <a:off x="2385973" y="2148461"/>
            <a:ext cx="19544364" cy="14708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人才战略</a:t>
            </a:r>
          </a:p>
        </p:txBody>
      </p:sp>
      <p:grpSp>
        <p:nvGrpSpPr>
          <p:cNvPr id="240" name="成组"/>
          <p:cNvGrpSpPr/>
          <p:nvPr/>
        </p:nvGrpSpPr>
        <p:grpSpPr>
          <a:xfrm>
            <a:off x="22636939" y="5716649"/>
            <a:ext cx="1690071" cy="5361002"/>
            <a:chOff x="0" y="0"/>
            <a:chExt cx="1690070" cy="5361001"/>
          </a:xfrm>
        </p:grpSpPr>
        <p:sp>
          <p:nvSpPr>
            <p:cNvPr id="238" name="业务发展"/>
            <p:cNvSpPr/>
            <p:nvPr/>
          </p:nvSpPr>
          <p:spPr>
            <a:xfrm>
              <a:off x="0" y="0"/>
              <a:ext cx="990138" cy="5361002"/>
            </a:xfrm>
            <a:prstGeom prst="rect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 b="0" sz="5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pPr/>
              <a:r>
                <a:t>业务发展</a:t>
              </a:r>
            </a:p>
          </p:txBody>
        </p:sp>
        <p:sp>
          <p:nvSpPr>
            <p:cNvPr id="239" name="三角形"/>
            <p:cNvSpPr/>
            <p:nvPr/>
          </p:nvSpPr>
          <p:spPr>
            <a:xfrm rot="5400000">
              <a:off x="-1344031" y="2326900"/>
              <a:ext cx="5361002" cy="70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sp>
        <p:nvSpPr>
          <p:cNvPr id="241" name="人才识别"/>
          <p:cNvSpPr/>
          <p:nvPr/>
        </p:nvSpPr>
        <p:spPr>
          <a:xfrm>
            <a:off x="2482200" y="3682792"/>
            <a:ext cx="89821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人才识别</a:t>
            </a:r>
          </a:p>
        </p:txBody>
      </p:sp>
      <p:sp>
        <p:nvSpPr>
          <p:cNvPr id="242" name="人才发展"/>
          <p:cNvSpPr/>
          <p:nvPr/>
        </p:nvSpPr>
        <p:spPr>
          <a:xfrm>
            <a:off x="13015858" y="3682792"/>
            <a:ext cx="89821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人才发展</a:t>
            </a:r>
          </a:p>
        </p:txBody>
      </p:sp>
      <p:sp>
        <p:nvSpPr>
          <p:cNvPr id="243" name="减少招聘误差"/>
          <p:cNvSpPr/>
          <p:nvPr/>
        </p:nvSpPr>
        <p:spPr>
          <a:xfrm>
            <a:off x="3251794" y="5716648"/>
            <a:ext cx="990139" cy="536100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减少招聘误差</a:t>
            </a:r>
          </a:p>
        </p:txBody>
      </p:sp>
      <p:sp>
        <p:nvSpPr>
          <p:cNvPr id="244" name="降低招聘成本"/>
          <p:cNvSpPr/>
          <p:nvPr/>
        </p:nvSpPr>
        <p:spPr>
          <a:xfrm>
            <a:off x="5385652" y="5716649"/>
            <a:ext cx="990139" cy="536100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降低招聘成本</a:t>
            </a:r>
          </a:p>
        </p:txBody>
      </p:sp>
      <p:sp>
        <p:nvSpPr>
          <p:cNvPr id="245" name="促进甄选标准化"/>
          <p:cNvSpPr/>
          <p:nvPr/>
        </p:nvSpPr>
        <p:spPr>
          <a:xfrm>
            <a:off x="7519510" y="5716648"/>
            <a:ext cx="990139" cy="536100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促进甄选标准化</a:t>
            </a:r>
          </a:p>
        </p:txBody>
      </p:sp>
      <p:sp>
        <p:nvSpPr>
          <p:cNvPr id="246" name="建立数据模型"/>
          <p:cNvSpPr/>
          <p:nvPr/>
        </p:nvSpPr>
        <p:spPr>
          <a:xfrm>
            <a:off x="9704635" y="5716648"/>
            <a:ext cx="990139" cy="536100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建立数据模型</a:t>
            </a:r>
          </a:p>
        </p:txBody>
      </p:sp>
      <p:sp>
        <p:nvSpPr>
          <p:cNvPr id="247" name="精确培养计划"/>
          <p:cNvSpPr/>
          <p:nvPr/>
        </p:nvSpPr>
        <p:spPr>
          <a:xfrm>
            <a:off x="13785453" y="5716648"/>
            <a:ext cx="990138" cy="536100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精确培养计划</a:t>
            </a:r>
          </a:p>
        </p:txBody>
      </p:sp>
      <p:sp>
        <p:nvSpPr>
          <p:cNvPr id="248" name="增加反馈数据"/>
          <p:cNvSpPr/>
          <p:nvPr/>
        </p:nvSpPr>
        <p:spPr>
          <a:xfrm>
            <a:off x="17121130" y="5716648"/>
            <a:ext cx="990138" cy="536100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增加反馈数据</a:t>
            </a:r>
          </a:p>
        </p:txBody>
      </p:sp>
      <p:sp>
        <p:nvSpPr>
          <p:cNvPr id="249" name="训战结合"/>
          <p:cNvSpPr/>
          <p:nvPr/>
        </p:nvSpPr>
        <p:spPr>
          <a:xfrm>
            <a:off x="20456807" y="5716649"/>
            <a:ext cx="990138" cy="536100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训战结合</a:t>
            </a:r>
          </a:p>
        </p:txBody>
      </p:sp>
      <p:sp>
        <p:nvSpPr>
          <p:cNvPr id="250" name="人才标准与胜任力素质模型建立"/>
          <p:cNvSpPr/>
          <p:nvPr/>
        </p:nvSpPr>
        <p:spPr>
          <a:xfrm>
            <a:off x="3917544" y="11266531"/>
            <a:ext cx="16548912" cy="93380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人才标准与胜任力素质模型建立</a:t>
            </a:r>
          </a:p>
        </p:txBody>
      </p:sp>
      <p:sp>
        <p:nvSpPr>
          <p:cNvPr id="251" name="组织能力优化和提升"/>
          <p:cNvSpPr/>
          <p:nvPr/>
        </p:nvSpPr>
        <p:spPr>
          <a:xfrm>
            <a:off x="1267204" y="12389215"/>
            <a:ext cx="21781901" cy="93380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组织能力优化和提升</a:t>
            </a:r>
          </a:p>
        </p:txBody>
      </p:sp>
      <p:sp>
        <p:nvSpPr>
          <p:cNvPr id="252" name="矩形"/>
          <p:cNvSpPr/>
          <p:nvPr/>
        </p:nvSpPr>
        <p:spPr>
          <a:xfrm>
            <a:off x="2507600" y="4876954"/>
            <a:ext cx="8944069" cy="6306036"/>
          </a:xfrm>
          <a:prstGeom prst="rect">
            <a:avLst/>
          </a:prstGeom>
          <a:ln w="381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3" name="矩形"/>
          <p:cNvSpPr/>
          <p:nvPr/>
        </p:nvSpPr>
        <p:spPr>
          <a:xfrm>
            <a:off x="13034908" y="4877936"/>
            <a:ext cx="8944069" cy="6306036"/>
          </a:xfrm>
          <a:prstGeom prst="rect">
            <a:avLst/>
          </a:prstGeom>
          <a:ln w="381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