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1.jpeg" ContentType="image/jpeg"/>
  <Override PartName="/ppt/media/image2.jpeg" ContentType="image/jpeg"/>
  <Override PartName="/ppt/theme/theme2.xml" ContentType="application/vnd.openxmlformats-officedocument.theme+xml"/>
  <Override PartName="/ppt/media/media1.mp3" ContentType="audio/unknown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8CACA"/>
          </a:solidFill>
        </a:fill>
      </a:tcStyle>
    </a:wholeTbl>
    <a:band2H>
      <a:tcTxStyle b="def" i="def"/>
      <a:tcStyle>
        <a:tcBdr/>
        <a:fill>
          <a:solidFill>
            <a:srgbClr val="F4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8CACA"/>
          </a:solidFill>
        </a:fill>
      </a:tcStyle>
    </a:wholeTbl>
    <a:band2H>
      <a:tcTxStyle b="def" i="def"/>
      <a:tcStyle>
        <a:tcBdr/>
        <a:fill>
          <a:solidFill>
            <a:srgbClr val="F4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8CACA"/>
          </a:solidFill>
        </a:fill>
      </a:tcStyle>
    </a:wholeTbl>
    <a:band2H>
      <a:tcTxStyle b="def" i="def"/>
      <a:tcStyle>
        <a:tcBdr/>
        <a:fill>
          <a:solidFill>
            <a:srgbClr val="F4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等线"/>
      </a:defRPr>
    </a:lvl1pPr>
    <a:lvl2pPr indent="228600" latinLnBrk="0">
      <a:defRPr sz="1200">
        <a:latin typeface="+mj-lt"/>
        <a:ea typeface="+mj-ea"/>
        <a:cs typeface="+mj-cs"/>
        <a:sym typeface="等线"/>
      </a:defRPr>
    </a:lvl2pPr>
    <a:lvl3pPr indent="457200" latinLnBrk="0">
      <a:defRPr sz="1200">
        <a:latin typeface="+mj-lt"/>
        <a:ea typeface="+mj-ea"/>
        <a:cs typeface="+mj-cs"/>
        <a:sym typeface="等线"/>
      </a:defRPr>
    </a:lvl3pPr>
    <a:lvl4pPr indent="685800" latinLnBrk="0">
      <a:defRPr sz="1200">
        <a:latin typeface="+mj-lt"/>
        <a:ea typeface="+mj-ea"/>
        <a:cs typeface="+mj-cs"/>
        <a:sym typeface="等线"/>
      </a:defRPr>
    </a:lvl4pPr>
    <a:lvl5pPr indent="914400" latinLnBrk="0">
      <a:defRPr sz="1200">
        <a:latin typeface="+mj-lt"/>
        <a:ea typeface="+mj-ea"/>
        <a:cs typeface="+mj-cs"/>
        <a:sym typeface="等线"/>
      </a:defRPr>
    </a:lvl5pPr>
    <a:lvl6pPr indent="1143000" latinLnBrk="0">
      <a:defRPr sz="1200">
        <a:latin typeface="+mj-lt"/>
        <a:ea typeface="+mj-ea"/>
        <a:cs typeface="+mj-cs"/>
        <a:sym typeface="等线"/>
      </a:defRPr>
    </a:lvl6pPr>
    <a:lvl7pPr indent="1371600" latinLnBrk="0">
      <a:defRPr sz="1200">
        <a:latin typeface="+mj-lt"/>
        <a:ea typeface="+mj-ea"/>
        <a:cs typeface="+mj-cs"/>
        <a:sym typeface="等线"/>
      </a:defRPr>
    </a:lvl7pPr>
    <a:lvl8pPr indent="1600200" latinLnBrk="0">
      <a:defRPr sz="1200">
        <a:latin typeface="+mj-lt"/>
        <a:ea typeface="+mj-ea"/>
        <a:cs typeface="+mj-cs"/>
        <a:sym typeface="等线"/>
      </a:defRPr>
    </a:lvl8pPr>
    <a:lvl9pPr indent="1828800" latinLnBrk="0">
      <a:defRPr sz="1200">
        <a:latin typeface="+mj-lt"/>
        <a:ea typeface="+mj-ea"/>
        <a:cs typeface="+mj-cs"/>
        <a:sym typeface="等线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矩形 1"/>
          <p:cNvSpPr/>
          <p:nvPr/>
        </p:nvSpPr>
        <p:spPr>
          <a:xfrm>
            <a:off x="167486" y="158029"/>
            <a:ext cx="11857028" cy="65419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94" name="01edb456650f3b6ac725b2c8af80ab.jpg@1280w_1l_2o_100sh.jpeg" descr="01edb456650f3b6ac725b2c8af80ab.jpg@1280w_1l_2o_100sh.jpeg"/>
          <p:cNvPicPr>
            <a:picLocks noChangeAspect="1"/>
          </p:cNvPicPr>
          <p:nvPr/>
        </p:nvPicPr>
        <p:blipFill>
          <a:blip r:embed="rId3">
            <a:extLst/>
          </a:blip>
          <a:srcRect l="12979" t="53363" r="14783" b="19643"/>
          <a:stretch>
            <a:fillRect/>
          </a:stretch>
        </p:blipFill>
        <p:spPr>
          <a:xfrm>
            <a:off x="10615120" y="277283"/>
            <a:ext cx="1312070" cy="274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fill="norm" stroke="1" extrusionOk="0">
                <a:moveTo>
                  <a:pt x="7161" y="0"/>
                </a:moveTo>
                <a:cubicBezTo>
                  <a:pt x="6772" y="0"/>
                  <a:pt x="6730" y="15"/>
                  <a:pt x="6730" y="281"/>
                </a:cubicBezTo>
                <a:cubicBezTo>
                  <a:pt x="6730" y="856"/>
                  <a:pt x="6662" y="967"/>
                  <a:pt x="6285" y="967"/>
                </a:cubicBezTo>
                <a:lnTo>
                  <a:pt x="5919" y="967"/>
                </a:lnTo>
                <a:lnTo>
                  <a:pt x="5730" y="2060"/>
                </a:lnTo>
                <a:lnTo>
                  <a:pt x="5547" y="3152"/>
                </a:lnTo>
                <a:lnTo>
                  <a:pt x="6063" y="3246"/>
                </a:lnTo>
                <a:cubicBezTo>
                  <a:pt x="6492" y="3313"/>
                  <a:pt x="6579" y="3356"/>
                  <a:pt x="6579" y="3558"/>
                </a:cubicBezTo>
                <a:cubicBezTo>
                  <a:pt x="6579" y="3764"/>
                  <a:pt x="6487" y="3802"/>
                  <a:pt x="5965" y="3839"/>
                </a:cubicBezTo>
                <a:lnTo>
                  <a:pt x="5344" y="3901"/>
                </a:lnTo>
                <a:lnTo>
                  <a:pt x="5005" y="5868"/>
                </a:lnTo>
                <a:cubicBezTo>
                  <a:pt x="4818" y="6960"/>
                  <a:pt x="4642" y="7967"/>
                  <a:pt x="4613" y="8084"/>
                </a:cubicBezTo>
                <a:cubicBezTo>
                  <a:pt x="4552" y="8323"/>
                  <a:pt x="4309" y="8273"/>
                  <a:pt x="4293" y="8022"/>
                </a:cubicBezTo>
                <a:cubicBezTo>
                  <a:pt x="4287" y="7932"/>
                  <a:pt x="4499" y="6587"/>
                  <a:pt x="4763" y="5025"/>
                </a:cubicBezTo>
                <a:cubicBezTo>
                  <a:pt x="5027" y="3463"/>
                  <a:pt x="5289" y="1895"/>
                  <a:pt x="5344" y="1560"/>
                </a:cubicBezTo>
                <a:lnTo>
                  <a:pt x="5442" y="967"/>
                </a:lnTo>
                <a:lnTo>
                  <a:pt x="4887" y="967"/>
                </a:lnTo>
                <a:lnTo>
                  <a:pt x="4332" y="967"/>
                </a:lnTo>
                <a:lnTo>
                  <a:pt x="3842" y="3901"/>
                </a:lnTo>
                <a:cubicBezTo>
                  <a:pt x="3573" y="5512"/>
                  <a:pt x="3339" y="6750"/>
                  <a:pt x="3326" y="6679"/>
                </a:cubicBezTo>
                <a:cubicBezTo>
                  <a:pt x="3312" y="6609"/>
                  <a:pt x="3354" y="5259"/>
                  <a:pt x="3417" y="3652"/>
                </a:cubicBezTo>
                <a:cubicBezTo>
                  <a:pt x="3480" y="2045"/>
                  <a:pt x="3534" y="593"/>
                  <a:pt x="3535" y="437"/>
                </a:cubicBezTo>
                <a:cubicBezTo>
                  <a:pt x="3536" y="182"/>
                  <a:pt x="3493" y="156"/>
                  <a:pt x="3130" y="156"/>
                </a:cubicBezTo>
                <a:lnTo>
                  <a:pt x="2725" y="156"/>
                </a:lnTo>
                <a:lnTo>
                  <a:pt x="2633" y="2528"/>
                </a:lnTo>
                <a:cubicBezTo>
                  <a:pt x="2496" y="6077"/>
                  <a:pt x="2467" y="6736"/>
                  <a:pt x="2430" y="6711"/>
                </a:cubicBezTo>
                <a:cubicBezTo>
                  <a:pt x="2412" y="6698"/>
                  <a:pt x="2277" y="5420"/>
                  <a:pt x="2136" y="3870"/>
                </a:cubicBezTo>
                <a:lnTo>
                  <a:pt x="1882" y="1030"/>
                </a:lnTo>
                <a:lnTo>
                  <a:pt x="1333" y="999"/>
                </a:lnTo>
                <a:cubicBezTo>
                  <a:pt x="1029" y="974"/>
                  <a:pt x="777" y="969"/>
                  <a:pt x="777" y="999"/>
                </a:cubicBezTo>
                <a:cubicBezTo>
                  <a:pt x="777" y="1028"/>
                  <a:pt x="916" y="2598"/>
                  <a:pt x="1085" y="4463"/>
                </a:cubicBezTo>
                <a:cubicBezTo>
                  <a:pt x="1253" y="6329"/>
                  <a:pt x="1388" y="7937"/>
                  <a:pt x="1379" y="8053"/>
                </a:cubicBezTo>
                <a:cubicBezTo>
                  <a:pt x="1366" y="8212"/>
                  <a:pt x="1235" y="8271"/>
                  <a:pt x="836" y="8271"/>
                </a:cubicBezTo>
                <a:lnTo>
                  <a:pt x="307" y="8271"/>
                </a:lnTo>
                <a:lnTo>
                  <a:pt x="268" y="9364"/>
                </a:lnTo>
                <a:cubicBezTo>
                  <a:pt x="246" y="9966"/>
                  <a:pt x="226" y="10630"/>
                  <a:pt x="216" y="10831"/>
                </a:cubicBezTo>
                <a:lnTo>
                  <a:pt x="196" y="11174"/>
                </a:lnTo>
                <a:lnTo>
                  <a:pt x="725" y="11174"/>
                </a:lnTo>
                <a:cubicBezTo>
                  <a:pt x="1016" y="11174"/>
                  <a:pt x="1263" y="11248"/>
                  <a:pt x="1274" y="11330"/>
                </a:cubicBezTo>
                <a:cubicBezTo>
                  <a:pt x="1291" y="11461"/>
                  <a:pt x="879" y="13986"/>
                  <a:pt x="209" y="17885"/>
                </a:cubicBezTo>
                <a:cubicBezTo>
                  <a:pt x="91" y="18573"/>
                  <a:pt x="0" y="19176"/>
                  <a:pt x="0" y="19227"/>
                </a:cubicBezTo>
                <a:cubicBezTo>
                  <a:pt x="0" y="19277"/>
                  <a:pt x="246" y="19283"/>
                  <a:pt x="549" y="19258"/>
                </a:cubicBezTo>
                <a:lnTo>
                  <a:pt x="1098" y="19227"/>
                </a:lnTo>
                <a:lnTo>
                  <a:pt x="1777" y="15200"/>
                </a:lnTo>
                <a:lnTo>
                  <a:pt x="2457" y="11174"/>
                </a:lnTo>
                <a:lnTo>
                  <a:pt x="2653" y="11174"/>
                </a:lnTo>
                <a:cubicBezTo>
                  <a:pt x="2762" y="11174"/>
                  <a:pt x="2858" y="11249"/>
                  <a:pt x="2868" y="11330"/>
                </a:cubicBezTo>
                <a:cubicBezTo>
                  <a:pt x="2879" y="11412"/>
                  <a:pt x="2825" y="13046"/>
                  <a:pt x="2751" y="14951"/>
                </a:cubicBezTo>
                <a:cubicBezTo>
                  <a:pt x="2676" y="16855"/>
                  <a:pt x="2610" y="18607"/>
                  <a:pt x="2600" y="18852"/>
                </a:cubicBezTo>
                <a:lnTo>
                  <a:pt x="2587" y="19289"/>
                </a:lnTo>
                <a:lnTo>
                  <a:pt x="4175" y="19289"/>
                </a:lnTo>
                <a:lnTo>
                  <a:pt x="5763" y="19289"/>
                </a:lnTo>
                <a:lnTo>
                  <a:pt x="6409" y="15388"/>
                </a:lnTo>
                <a:cubicBezTo>
                  <a:pt x="6808" y="12985"/>
                  <a:pt x="7063" y="11580"/>
                  <a:pt x="7082" y="11673"/>
                </a:cubicBezTo>
                <a:cubicBezTo>
                  <a:pt x="7102" y="11767"/>
                  <a:pt x="7065" y="13161"/>
                  <a:pt x="6978" y="15356"/>
                </a:cubicBezTo>
                <a:cubicBezTo>
                  <a:pt x="6900" y="17308"/>
                  <a:pt x="6834" y="18975"/>
                  <a:pt x="6834" y="19040"/>
                </a:cubicBezTo>
                <a:cubicBezTo>
                  <a:pt x="6834" y="19104"/>
                  <a:pt x="7047" y="19127"/>
                  <a:pt x="7305" y="19102"/>
                </a:cubicBezTo>
                <a:lnTo>
                  <a:pt x="7768" y="19071"/>
                </a:lnTo>
                <a:lnTo>
                  <a:pt x="7906" y="15450"/>
                </a:lnTo>
                <a:cubicBezTo>
                  <a:pt x="7981" y="13468"/>
                  <a:pt x="8060" y="11749"/>
                  <a:pt x="8082" y="11642"/>
                </a:cubicBezTo>
                <a:cubicBezTo>
                  <a:pt x="8130" y="11413"/>
                  <a:pt x="8112" y="11274"/>
                  <a:pt x="8526" y="15887"/>
                </a:cubicBezTo>
                <a:lnTo>
                  <a:pt x="8827" y="19227"/>
                </a:lnTo>
                <a:lnTo>
                  <a:pt x="9382" y="19258"/>
                </a:lnTo>
                <a:cubicBezTo>
                  <a:pt x="9685" y="19283"/>
                  <a:pt x="9931" y="19264"/>
                  <a:pt x="9931" y="19227"/>
                </a:cubicBezTo>
                <a:cubicBezTo>
                  <a:pt x="9931" y="19153"/>
                  <a:pt x="9746" y="17092"/>
                  <a:pt x="9670" y="16293"/>
                </a:cubicBezTo>
                <a:cubicBezTo>
                  <a:pt x="9460" y="14095"/>
                  <a:pt x="9230" y="11341"/>
                  <a:pt x="9245" y="11268"/>
                </a:cubicBezTo>
                <a:cubicBezTo>
                  <a:pt x="9255" y="11218"/>
                  <a:pt x="9558" y="11174"/>
                  <a:pt x="9918" y="11174"/>
                </a:cubicBezTo>
                <a:lnTo>
                  <a:pt x="10571" y="11174"/>
                </a:lnTo>
                <a:lnTo>
                  <a:pt x="10891" y="9270"/>
                </a:lnTo>
                <a:cubicBezTo>
                  <a:pt x="11068" y="8221"/>
                  <a:pt x="11470" y="5838"/>
                  <a:pt x="11787" y="3964"/>
                </a:cubicBezTo>
                <a:cubicBezTo>
                  <a:pt x="12104" y="2089"/>
                  <a:pt x="12380" y="455"/>
                  <a:pt x="12394" y="343"/>
                </a:cubicBezTo>
                <a:cubicBezTo>
                  <a:pt x="12414" y="185"/>
                  <a:pt x="12315" y="156"/>
                  <a:pt x="11943" y="156"/>
                </a:cubicBezTo>
                <a:lnTo>
                  <a:pt x="11466" y="156"/>
                </a:lnTo>
                <a:lnTo>
                  <a:pt x="11264" y="1311"/>
                </a:lnTo>
                <a:cubicBezTo>
                  <a:pt x="11154" y="1958"/>
                  <a:pt x="10851" y="3784"/>
                  <a:pt x="10584" y="5368"/>
                </a:cubicBezTo>
                <a:lnTo>
                  <a:pt x="10101" y="8271"/>
                </a:lnTo>
                <a:lnTo>
                  <a:pt x="9219" y="8271"/>
                </a:lnTo>
                <a:cubicBezTo>
                  <a:pt x="8736" y="8271"/>
                  <a:pt x="8330" y="8206"/>
                  <a:pt x="8317" y="8146"/>
                </a:cubicBezTo>
                <a:cubicBezTo>
                  <a:pt x="8305" y="8087"/>
                  <a:pt x="8321" y="7886"/>
                  <a:pt x="8350" y="7678"/>
                </a:cubicBezTo>
                <a:lnTo>
                  <a:pt x="8402" y="7304"/>
                </a:lnTo>
                <a:lnTo>
                  <a:pt x="7847" y="7304"/>
                </a:lnTo>
                <a:lnTo>
                  <a:pt x="7291" y="7304"/>
                </a:lnTo>
                <a:lnTo>
                  <a:pt x="7213" y="7772"/>
                </a:lnTo>
                <a:lnTo>
                  <a:pt x="7141" y="8271"/>
                </a:lnTo>
                <a:lnTo>
                  <a:pt x="6462" y="8271"/>
                </a:lnTo>
                <a:lnTo>
                  <a:pt x="5782" y="8271"/>
                </a:lnTo>
                <a:lnTo>
                  <a:pt x="5540" y="9613"/>
                </a:lnTo>
                <a:cubicBezTo>
                  <a:pt x="5409" y="10361"/>
                  <a:pt x="5305" y="11024"/>
                  <a:pt x="5305" y="11080"/>
                </a:cubicBezTo>
                <a:cubicBezTo>
                  <a:pt x="5305" y="11136"/>
                  <a:pt x="5439" y="11174"/>
                  <a:pt x="5606" y="11174"/>
                </a:cubicBezTo>
                <a:cubicBezTo>
                  <a:pt x="5773" y="11174"/>
                  <a:pt x="5922" y="11247"/>
                  <a:pt x="5932" y="11330"/>
                </a:cubicBezTo>
                <a:cubicBezTo>
                  <a:pt x="5943" y="11413"/>
                  <a:pt x="5801" y="12375"/>
                  <a:pt x="5619" y="13453"/>
                </a:cubicBezTo>
                <a:lnTo>
                  <a:pt x="5292" y="15419"/>
                </a:lnTo>
                <a:lnTo>
                  <a:pt x="4515" y="15419"/>
                </a:lnTo>
                <a:cubicBezTo>
                  <a:pt x="3924" y="15419"/>
                  <a:pt x="3736" y="15355"/>
                  <a:pt x="3724" y="15200"/>
                </a:cubicBezTo>
                <a:cubicBezTo>
                  <a:pt x="3716" y="15089"/>
                  <a:pt x="3741" y="14167"/>
                  <a:pt x="3783" y="13140"/>
                </a:cubicBezTo>
                <a:lnTo>
                  <a:pt x="3861" y="11268"/>
                </a:lnTo>
                <a:lnTo>
                  <a:pt x="4475" y="11174"/>
                </a:lnTo>
                <a:cubicBezTo>
                  <a:pt x="4823" y="11128"/>
                  <a:pt x="5112" y="11047"/>
                  <a:pt x="5129" y="10955"/>
                </a:cubicBezTo>
                <a:cubicBezTo>
                  <a:pt x="5145" y="10866"/>
                  <a:pt x="5307" y="9895"/>
                  <a:pt x="5488" y="8802"/>
                </a:cubicBezTo>
                <a:lnTo>
                  <a:pt x="5815" y="6804"/>
                </a:lnTo>
                <a:lnTo>
                  <a:pt x="7991" y="6804"/>
                </a:lnTo>
                <a:lnTo>
                  <a:pt x="10166" y="6804"/>
                </a:lnTo>
                <a:lnTo>
                  <a:pt x="10401" y="5368"/>
                </a:lnTo>
                <a:lnTo>
                  <a:pt x="10643" y="3964"/>
                </a:lnTo>
                <a:lnTo>
                  <a:pt x="9990" y="3870"/>
                </a:lnTo>
                <a:cubicBezTo>
                  <a:pt x="9439" y="3802"/>
                  <a:pt x="9336" y="3763"/>
                  <a:pt x="9336" y="3558"/>
                </a:cubicBezTo>
                <a:cubicBezTo>
                  <a:pt x="9336" y="3352"/>
                  <a:pt x="9447" y="3315"/>
                  <a:pt x="10062" y="3246"/>
                </a:cubicBezTo>
                <a:lnTo>
                  <a:pt x="10787" y="3152"/>
                </a:lnTo>
                <a:lnTo>
                  <a:pt x="10970" y="2091"/>
                </a:lnTo>
                <a:lnTo>
                  <a:pt x="11153" y="1030"/>
                </a:lnTo>
                <a:lnTo>
                  <a:pt x="10310" y="967"/>
                </a:lnTo>
                <a:lnTo>
                  <a:pt x="9474" y="874"/>
                </a:lnTo>
                <a:lnTo>
                  <a:pt x="9461" y="437"/>
                </a:lnTo>
                <a:lnTo>
                  <a:pt x="9448" y="0"/>
                </a:lnTo>
                <a:lnTo>
                  <a:pt x="9029" y="0"/>
                </a:lnTo>
                <a:cubicBezTo>
                  <a:pt x="8638" y="0"/>
                  <a:pt x="8605" y="-1"/>
                  <a:pt x="8605" y="281"/>
                </a:cubicBezTo>
                <a:cubicBezTo>
                  <a:pt x="8605" y="878"/>
                  <a:pt x="8528" y="983"/>
                  <a:pt x="8036" y="936"/>
                </a:cubicBezTo>
                <a:lnTo>
                  <a:pt x="7566" y="874"/>
                </a:lnTo>
                <a:lnTo>
                  <a:pt x="7579" y="437"/>
                </a:lnTo>
                <a:lnTo>
                  <a:pt x="7585" y="0"/>
                </a:lnTo>
                <a:lnTo>
                  <a:pt x="7161" y="0"/>
                </a:lnTo>
                <a:close/>
                <a:moveTo>
                  <a:pt x="13714" y="156"/>
                </a:moveTo>
                <a:lnTo>
                  <a:pt x="13681" y="562"/>
                </a:lnTo>
                <a:lnTo>
                  <a:pt x="13642" y="967"/>
                </a:lnTo>
                <a:lnTo>
                  <a:pt x="13067" y="967"/>
                </a:lnTo>
                <a:lnTo>
                  <a:pt x="12492" y="967"/>
                </a:lnTo>
                <a:lnTo>
                  <a:pt x="12270" y="2310"/>
                </a:lnTo>
                <a:lnTo>
                  <a:pt x="12041" y="3652"/>
                </a:lnTo>
                <a:lnTo>
                  <a:pt x="12780" y="3714"/>
                </a:lnTo>
                <a:lnTo>
                  <a:pt x="13518" y="3808"/>
                </a:lnTo>
                <a:lnTo>
                  <a:pt x="13531" y="4182"/>
                </a:lnTo>
                <a:cubicBezTo>
                  <a:pt x="13555" y="4980"/>
                  <a:pt x="13512" y="5025"/>
                  <a:pt x="12767" y="5025"/>
                </a:cubicBezTo>
                <a:cubicBezTo>
                  <a:pt x="12129" y="5025"/>
                  <a:pt x="12074" y="5045"/>
                  <a:pt x="12074" y="5306"/>
                </a:cubicBezTo>
                <a:cubicBezTo>
                  <a:pt x="12074" y="5572"/>
                  <a:pt x="12022" y="6908"/>
                  <a:pt x="11865" y="10768"/>
                </a:cubicBezTo>
                <a:cubicBezTo>
                  <a:pt x="11829" y="11648"/>
                  <a:pt x="11800" y="12437"/>
                  <a:pt x="11800" y="12516"/>
                </a:cubicBezTo>
                <a:cubicBezTo>
                  <a:pt x="11800" y="12596"/>
                  <a:pt x="12049" y="12641"/>
                  <a:pt x="12355" y="12641"/>
                </a:cubicBezTo>
                <a:cubicBezTo>
                  <a:pt x="12661" y="12641"/>
                  <a:pt x="12919" y="12680"/>
                  <a:pt x="12930" y="12735"/>
                </a:cubicBezTo>
                <a:cubicBezTo>
                  <a:pt x="12941" y="12789"/>
                  <a:pt x="12706" y="14299"/>
                  <a:pt x="12407" y="16074"/>
                </a:cubicBezTo>
                <a:lnTo>
                  <a:pt x="11865" y="19289"/>
                </a:lnTo>
                <a:lnTo>
                  <a:pt x="12427" y="19289"/>
                </a:lnTo>
                <a:lnTo>
                  <a:pt x="12982" y="19289"/>
                </a:lnTo>
                <a:lnTo>
                  <a:pt x="13538" y="15981"/>
                </a:lnTo>
                <a:lnTo>
                  <a:pt x="14093" y="12641"/>
                </a:lnTo>
                <a:lnTo>
                  <a:pt x="14877" y="12641"/>
                </a:lnTo>
                <a:lnTo>
                  <a:pt x="15661" y="12610"/>
                </a:lnTo>
                <a:lnTo>
                  <a:pt x="15818" y="11705"/>
                </a:lnTo>
                <a:cubicBezTo>
                  <a:pt x="15903" y="11197"/>
                  <a:pt x="16194" y="9465"/>
                  <a:pt x="16465" y="7865"/>
                </a:cubicBezTo>
                <a:cubicBezTo>
                  <a:pt x="16735" y="6266"/>
                  <a:pt x="17134" y="3892"/>
                  <a:pt x="17353" y="2591"/>
                </a:cubicBezTo>
                <a:lnTo>
                  <a:pt x="17752" y="218"/>
                </a:lnTo>
                <a:lnTo>
                  <a:pt x="17288" y="187"/>
                </a:lnTo>
                <a:cubicBezTo>
                  <a:pt x="17024" y="161"/>
                  <a:pt x="16814" y="221"/>
                  <a:pt x="16791" y="312"/>
                </a:cubicBezTo>
                <a:cubicBezTo>
                  <a:pt x="16769" y="399"/>
                  <a:pt x="16387" y="2587"/>
                  <a:pt x="15948" y="5181"/>
                </a:cubicBezTo>
                <a:lnTo>
                  <a:pt x="15151" y="9894"/>
                </a:lnTo>
                <a:lnTo>
                  <a:pt x="14792" y="9863"/>
                </a:lnTo>
                <a:lnTo>
                  <a:pt x="14439" y="9801"/>
                </a:lnTo>
                <a:lnTo>
                  <a:pt x="14452" y="9239"/>
                </a:lnTo>
                <a:cubicBezTo>
                  <a:pt x="14480" y="7927"/>
                  <a:pt x="14474" y="7928"/>
                  <a:pt x="14910" y="7928"/>
                </a:cubicBezTo>
                <a:lnTo>
                  <a:pt x="15302" y="7928"/>
                </a:lnTo>
                <a:lnTo>
                  <a:pt x="15543" y="6555"/>
                </a:lnTo>
                <a:cubicBezTo>
                  <a:pt x="15675" y="5801"/>
                  <a:pt x="15779" y="5169"/>
                  <a:pt x="15779" y="5119"/>
                </a:cubicBezTo>
                <a:cubicBezTo>
                  <a:pt x="15779" y="5069"/>
                  <a:pt x="15526" y="5025"/>
                  <a:pt x="15217" y="5025"/>
                </a:cubicBezTo>
                <a:cubicBezTo>
                  <a:pt x="14608" y="5025"/>
                  <a:pt x="14588" y="4985"/>
                  <a:pt x="14655" y="4151"/>
                </a:cubicBezTo>
                <a:lnTo>
                  <a:pt x="14694" y="3714"/>
                </a:lnTo>
                <a:lnTo>
                  <a:pt x="15354" y="3714"/>
                </a:lnTo>
                <a:lnTo>
                  <a:pt x="16014" y="3714"/>
                </a:lnTo>
                <a:lnTo>
                  <a:pt x="16144" y="2965"/>
                </a:lnTo>
                <a:cubicBezTo>
                  <a:pt x="16216" y="2549"/>
                  <a:pt x="16324" y="1932"/>
                  <a:pt x="16386" y="1592"/>
                </a:cubicBezTo>
                <a:lnTo>
                  <a:pt x="16504" y="967"/>
                </a:lnTo>
                <a:lnTo>
                  <a:pt x="15654" y="936"/>
                </a:lnTo>
                <a:lnTo>
                  <a:pt x="14812" y="874"/>
                </a:lnTo>
                <a:lnTo>
                  <a:pt x="14799" y="499"/>
                </a:lnTo>
                <a:cubicBezTo>
                  <a:pt x="14788" y="138"/>
                  <a:pt x="14787" y="156"/>
                  <a:pt x="14256" y="156"/>
                </a:cubicBezTo>
                <a:lnTo>
                  <a:pt x="13714" y="156"/>
                </a:lnTo>
                <a:close/>
                <a:moveTo>
                  <a:pt x="17967" y="156"/>
                </a:moveTo>
                <a:lnTo>
                  <a:pt x="17739" y="1436"/>
                </a:lnTo>
                <a:cubicBezTo>
                  <a:pt x="17615" y="2147"/>
                  <a:pt x="17517" y="2761"/>
                  <a:pt x="17517" y="2809"/>
                </a:cubicBezTo>
                <a:cubicBezTo>
                  <a:pt x="17517" y="2857"/>
                  <a:pt x="18013" y="2903"/>
                  <a:pt x="18621" y="2903"/>
                </a:cubicBezTo>
                <a:lnTo>
                  <a:pt x="19725" y="2903"/>
                </a:lnTo>
                <a:lnTo>
                  <a:pt x="19777" y="3308"/>
                </a:lnTo>
                <a:cubicBezTo>
                  <a:pt x="19807" y="3522"/>
                  <a:pt x="19968" y="5224"/>
                  <a:pt x="20136" y="7085"/>
                </a:cubicBezTo>
                <a:cubicBezTo>
                  <a:pt x="20305" y="8947"/>
                  <a:pt x="20477" y="10775"/>
                  <a:pt x="20515" y="11174"/>
                </a:cubicBezTo>
                <a:cubicBezTo>
                  <a:pt x="20554" y="11573"/>
                  <a:pt x="20597" y="12063"/>
                  <a:pt x="20613" y="12266"/>
                </a:cubicBezTo>
                <a:cubicBezTo>
                  <a:pt x="20642" y="12628"/>
                  <a:pt x="20658" y="12641"/>
                  <a:pt x="21123" y="12641"/>
                </a:cubicBezTo>
                <a:cubicBezTo>
                  <a:pt x="21385" y="12641"/>
                  <a:pt x="21600" y="12610"/>
                  <a:pt x="21600" y="12579"/>
                </a:cubicBezTo>
                <a:cubicBezTo>
                  <a:pt x="21600" y="12547"/>
                  <a:pt x="21518" y="11625"/>
                  <a:pt x="21417" y="10519"/>
                </a:cubicBezTo>
                <a:cubicBezTo>
                  <a:pt x="20850" y="4287"/>
                  <a:pt x="20547" y="989"/>
                  <a:pt x="20509" y="593"/>
                </a:cubicBezTo>
                <a:lnTo>
                  <a:pt x="20463" y="156"/>
                </a:lnTo>
                <a:lnTo>
                  <a:pt x="19215" y="156"/>
                </a:lnTo>
                <a:lnTo>
                  <a:pt x="17967" y="156"/>
                </a:lnTo>
                <a:close/>
                <a:moveTo>
                  <a:pt x="17353" y="3714"/>
                </a:moveTo>
                <a:lnTo>
                  <a:pt x="17170" y="4807"/>
                </a:lnTo>
                <a:cubicBezTo>
                  <a:pt x="17070" y="5400"/>
                  <a:pt x="16967" y="6013"/>
                  <a:pt x="16942" y="6180"/>
                </a:cubicBezTo>
                <a:cubicBezTo>
                  <a:pt x="16896" y="6474"/>
                  <a:pt x="16939" y="6492"/>
                  <a:pt x="18412" y="6492"/>
                </a:cubicBezTo>
                <a:lnTo>
                  <a:pt x="19927" y="6492"/>
                </a:lnTo>
                <a:lnTo>
                  <a:pt x="19797" y="5150"/>
                </a:lnTo>
                <a:lnTo>
                  <a:pt x="19666" y="3808"/>
                </a:lnTo>
                <a:lnTo>
                  <a:pt x="18510" y="3745"/>
                </a:lnTo>
                <a:lnTo>
                  <a:pt x="17353" y="3714"/>
                </a:lnTo>
                <a:close/>
                <a:moveTo>
                  <a:pt x="11793" y="5025"/>
                </a:moveTo>
                <a:cubicBezTo>
                  <a:pt x="11767" y="5159"/>
                  <a:pt x="11522" y="6569"/>
                  <a:pt x="11251" y="8178"/>
                </a:cubicBezTo>
                <a:lnTo>
                  <a:pt x="10754" y="11112"/>
                </a:lnTo>
                <a:lnTo>
                  <a:pt x="10663" y="13453"/>
                </a:lnTo>
                <a:cubicBezTo>
                  <a:pt x="10612" y="14745"/>
                  <a:pt x="10552" y="16372"/>
                  <a:pt x="10526" y="17042"/>
                </a:cubicBezTo>
                <a:cubicBezTo>
                  <a:pt x="10500" y="17711"/>
                  <a:pt x="10467" y="18497"/>
                  <a:pt x="10454" y="18790"/>
                </a:cubicBezTo>
                <a:lnTo>
                  <a:pt x="10434" y="19320"/>
                </a:lnTo>
                <a:lnTo>
                  <a:pt x="10852" y="19258"/>
                </a:lnTo>
                <a:lnTo>
                  <a:pt x="11270" y="19227"/>
                </a:lnTo>
                <a:lnTo>
                  <a:pt x="11303" y="18415"/>
                </a:lnTo>
                <a:cubicBezTo>
                  <a:pt x="11319" y="17969"/>
                  <a:pt x="11407" y="15662"/>
                  <a:pt x="11499" y="13296"/>
                </a:cubicBezTo>
                <a:cubicBezTo>
                  <a:pt x="11592" y="10931"/>
                  <a:pt x="11697" y="8143"/>
                  <a:pt x="11734" y="7116"/>
                </a:cubicBezTo>
                <a:cubicBezTo>
                  <a:pt x="11772" y="6090"/>
                  <a:pt x="11809" y="5159"/>
                  <a:pt x="11819" y="5025"/>
                </a:cubicBezTo>
                <a:cubicBezTo>
                  <a:pt x="11835" y="4809"/>
                  <a:pt x="11836" y="4809"/>
                  <a:pt x="11793" y="5025"/>
                </a:cubicBezTo>
                <a:close/>
                <a:moveTo>
                  <a:pt x="16778" y="7116"/>
                </a:moveTo>
                <a:lnTo>
                  <a:pt x="16536" y="8583"/>
                </a:lnTo>
                <a:cubicBezTo>
                  <a:pt x="16330" y="9801"/>
                  <a:pt x="16282" y="10164"/>
                  <a:pt x="16256" y="10893"/>
                </a:cubicBezTo>
                <a:cubicBezTo>
                  <a:pt x="16238" y="11370"/>
                  <a:pt x="16200" y="12506"/>
                  <a:pt x="16164" y="13421"/>
                </a:cubicBezTo>
                <a:lnTo>
                  <a:pt x="16099" y="15076"/>
                </a:lnTo>
                <a:lnTo>
                  <a:pt x="17020" y="15076"/>
                </a:lnTo>
                <a:lnTo>
                  <a:pt x="17948" y="15076"/>
                </a:lnTo>
                <a:lnTo>
                  <a:pt x="18026" y="13172"/>
                </a:lnTo>
                <a:cubicBezTo>
                  <a:pt x="18067" y="12123"/>
                  <a:pt x="18126" y="10470"/>
                  <a:pt x="18163" y="9488"/>
                </a:cubicBezTo>
                <a:cubicBezTo>
                  <a:pt x="18200" y="8507"/>
                  <a:pt x="18242" y="7553"/>
                  <a:pt x="18248" y="7397"/>
                </a:cubicBezTo>
                <a:cubicBezTo>
                  <a:pt x="18259" y="7134"/>
                  <a:pt x="18203" y="7116"/>
                  <a:pt x="17517" y="7116"/>
                </a:cubicBezTo>
                <a:lnTo>
                  <a:pt x="16778" y="7116"/>
                </a:lnTo>
                <a:close/>
                <a:moveTo>
                  <a:pt x="18451" y="7116"/>
                </a:moveTo>
                <a:lnTo>
                  <a:pt x="18372" y="9208"/>
                </a:lnTo>
                <a:cubicBezTo>
                  <a:pt x="18286" y="11435"/>
                  <a:pt x="18255" y="12213"/>
                  <a:pt x="18203" y="13609"/>
                </a:cubicBezTo>
                <a:cubicBezTo>
                  <a:pt x="18184" y="14100"/>
                  <a:pt x="18126" y="15494"/>
                  <a:pt x="18078" y="16699"/>
                </a:cubicBezTo>
                <a:cubicBezTo>
                  <a:pt x="18031" y="17904"/>
                  <a:pt x="17994" y="18987"/>
                  <a:pt x="17993" y="19102"/>
                </a:cubicBezTo>
                <a:cubicBezTo>
                  <a:pt x="17993" y="19261"/>
                  <a:pt x="18073" y="19293"/>
                  <a:pt x="18340" y="19258"/>
                </a:cubicBezTo>
                <a:lnTo>
                  <a:pt x="18693" y="19227"/>
                </a:lnTo>
                <a:lnTo>
                  <a:pt x="18712" y="18571"/>
                </a:lnTo>
                <a:cubicBezTo>
                  <a:pt x="18782" y="16342"/>
                  <a:pt x="19031" y="10250"/>
                  <a:pt x="19058" y="10082"/>
                </a:cubicBezTo>
                <a:cubicBezTo>
                  <a:pt x="19104" y="9805"/>
                  <a:pt x="19454" y="9804"/>
                  <a:pt x="19477" y="10082"/>
                </a:cubicBezTo>
                <a:cubicBezTo>
                  <a:pt x="19486" y="10197"/>
                  <a:pt x="19479" y="10602"/>
                  <a:pt x="19464" y="10955"/>
                </a:cubicBezTo>
                <a:cubicBezTo>
                  <a:pt x="19438" y="11545"/>
                  <a:pt x="19424" y="11597"/>
                  <a:pt x="19313" y="11642"/>
                </a:cubicBezTo>
                <a:lnTo>
                  <a:pt x="19196" y="11705"/>
                </a:lnTo>
                <a:lnTo>
                  <a:pt x="19150" y="12859"/>
                </a:lnTo>
                <a:cubicBezTo>
                  <a:pt x="19126" y="13502"/>
                  <a:pt x="19100" y="14121"/>
                  <a:pt x="19091" y="14233"/>
                </a:cubicBezTo>
                <a:cubicBezTo>
                  <a:pt x="19079" y="14389"/>
                  <a:pt x="19182" y="14420"/>
                  <a:pt x="19548" y="14420"/>
                </a:cubicBezTo>
                <a:lnTo>
                  <a:pt x="20025" y="14420"/>
                </a:lnTo>
                <a:lnTo>
                  <a:pt x="20065" y="13484"/>
                </a:lnTo>
                <a:cubicBezTo>
                  <a:pt x="20086" y="12970"/>
                  <a:pt x="20123" y="11982"/>
                  <a:pt x="20150" y="11268"/>
                </a:cubicBezTo>
                <a:lnTo>
                  <a:pt x="20202" y="9957"/>
                </a:lnTo>
                <a:lnTo>
                  <a:pt x="20071" y="8583"/>
                </a:lnTo>
                <a:lnTo>
                  <a:pt x="19940" y="7210"/>
                </a:lnTo>
                <a:lnTo>
                  <a:pt x="19196" y="7179"/>
                </a:lnTo>
                <a:lnTo>
                  <a:pt x="18451" y="7116"/>
                </a:lnTo>
                <a:close/>
                <a:moveTo>
                  <a:pt x="13681" y="16230"/>
                </a:moveTo>
                <a:lnTo>
                  <a:pt x="13485" y="17385"/>
                </a:lnTo>
                <a:cubicBezTo>
                  <a:pt x="13377" y="18032"/>
                  <a:pt x="13254" y="18745"/>
                  <a:pt x="13217" y="18946"/>
                </a:cubicBezTo>
                <a:lnTo>
                  <a:pt x="13152" y="19289"/>
                </a:lnTo>
                <a:lnTo>
                  <a:pt x="14289" y="19289"/>
                </a:lnTo>
                <a:lnTo>
                  <a:pt x="15432" y="19289"/>
                </a:lnTo>
                <a:lnTo>
                  <a:pt x="15694" y="17760"/>
                </a:lnTo>
                <a:lnTo>
                  <a:pt x="15955" y="16230"/>
                </a:lnTo>
                <a:lnTo>
                  <a:pt x="14818" y="16230"/>
                </a:lnTo>
                <a:lnTo>
                  <a:pt x="13681" y="16230"/>
                </a:lnTo>
                <a:close/>
                <a:moveTo>
                  <a:pt x="19967" y="21537"/>
                </a:moveTo>
                <a:cubicBezTo>
                  <a:pt x="19962" y="21343"/>
                  <a:pt x="19916" y="21359"/>
                  <a:pt x="19901" y="21568"/>
                </a:cubicBezTo>
                <a:cubicBezTo>
                  <a:pt x="19900" y="21591"/>
                  <a:pt x="19908" y="21581"/>
                  <a:pt x="19908" y="21599"/>
                </a:cubicBezTo>
                <a:lnTo>
                  <a:pt x="19954" y="21599"/>
                </a:lnTo>
                <a:cubicBezTo>
                  <a:pt x="19957" y="21576"/>
                  <a:pt x="19967" y="21558"/>
                  <a:pt x="19967" y="2153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95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文本框 32"/>
          <p:cNvSpPr txBox="1"/>
          <p:nvPr/>
        </p:nvSpPr>
        <p:spPr>
          <a:xfrm>
            <a:off x="399192" y="357606"/>
            <a:ext cx="1018519" cy="396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09" tIns="45709" rIns="45709" bIns="45709">
            <a:spAutoFit/>
          </a:bodyPr>
          <a:lstStyle>
            <a:lvl1pPr>
              <a:defRPr>
                <a:solidFill>
                  <a:srgbClr val="A6A6A6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Microsoft YaHei"/>
                <a:ea typeface="Microsoft YaHei"/>
                <a:cs typeface="Microsoft YaHei"/>
                <a:sym typeface="Microsoft YaHei"/>
              </a:rPr>
              <a:t>教学分析</a:t>
            </a:r>
          </a:p>
        </p:txBody>
      </p:sp>
      <p:sp>
        <p:nvSpPr>
          <p:cNvPr id="110" name="矩形 4"/>
          <p:cNvSpPr/>
          <p:nvPr/>
        </p:nvSpPr>
        <p:spPr>
          <a:xfrm>
            <a:off x="0" y="261627"/>
            <a:ext cx="213784" cy="55651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096">
              <a:defRPr>
                <a:solidFill>
                  <a:srgbClr val="767171"/>
                </a:solidFill>
              </a:defRPr>
            </a:pPr>
          </a:p>
        </p:txBody>
      </p:sp>
      <p:sp>
        <p:nvSpPr>
          <p:cNvPr id="11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组合 1"/>
          <p:cNvGrpSpPr/>
          <p:nvPr/>
        </p:nvGrpSpPr>
        <p:grpSpPr>
          <a:xfrm>
            <a:off x="-818575" y="-24377"/>
            <a:ext cx="2301242" cy="1859704"/>
            <a:chOff x="164621" y="619900"/>
            <a:chExt cx="2301240" cy="1859702"/>
          </a:xfrm>
        </p:grpSpPr>
        <p:sp>
          <p:nvSpPr>
            <p:cNvPr id="118" name="等腰三角形 2"/>
            <p:cNvSpPr/>
            <p:nvPr/>
          </p:nvSpPr>
          <p:spPr>
            <a:xfrm flipH="1" rot="10800000">
              <a:off x="164621" y="619900"/>
              <a:ext cx="2128259" cy="1859703"/>
            </a:xfrm>
            <a:prstGeom prst="triangle">
              <a:avLst/>
            </a:prstGeom>
            <a:solidFill>
              <a:srgbClr val="E3E1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9" name="等腰三角形 3"/>
            <p:cNvSpPr/>
            <p:nvPr/>
          </p:nvSpPr>
          <p:spPr>
            <a:xfrm flipH="1" rot="10800000">
              <a:off x="917528" y="619900"/>
              <a:ext cx="1548334" cy="1317070"/>
            </a:xfrm>
            <a:prstGeom prst="triangl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23" name="组合 4"/>
          <p:cNvGrpSpPr/>
          <p:nvPr/>
        </p:nvGrpSpPr>
        <p:grpSpPr>
          <a:xfrm>
            <a:off x="10452645" y="5807409"/>
            <a:ext cx="2301241" cy="1050590"/>
            <a:chOff x="164621" y="0"/>
            <a:chExt cx="2301239" cy="1050588"/>
          </a:xfrm>
        </p:grpSpPr>
        <p:sp>
          <p:nvSpPr>
            <p:cNvPr id="121" name="等腰三角形 5"/>
            <p:cNvSpPr/>
            <p:nvPr/>
          </p:nvSpPr>
          <p:spPr>
            <a:xfrm>
              <a:off x="164621" y="0"/>
              <a:ext cx="2128259" cy="1050589"/>
            </a:xfrm>
            <a:prstGeom prst="triangle">
              <a:avLst/>
            </a:prstGeom>
            <a:solidFill>
              <a:srgbClr val="E3E1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2" name="等腰三角形 6"/>
            <p:cNvSpPr/>
            <p:nvPr/>
          </p:nvSpPr>
          <p:spPr>
            <a:xfrm>
              <a:off x="917527" y="306546"/>
              <a:ext cx="1548335" cy="744043"/>
            </a:xfrm>
            <a:prstGeom prst="triangl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24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文本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标题文本</a:t>
            </a:r>
          </a:p>
        </p:txBody>
      </p:sp>
      <p:sp>
        <p:nvSpPr>
          <p:cNvPr id="30" name="正文级别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9" name="正文级别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文本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8" name="正文级别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文本占位符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标题文本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标题文本</a:t>
            </a:r>
          </a:p>
        </p:txBody>
      </p:sp>
      <p:sp>
        <p:nvSpPr>
          <p:cNvPr id="73" name="正文级别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4" name="文本占位符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标题文本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标题文本</a:t>
            </a:r>
          </a:p>
        </p:txBody>
      </p:sp>
      <p:sp>
        <p:nvSpPr>
          <p:cNvPr id="83" name="图片占位符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正文级别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3" Type="http://schemas.microsoft.com/office/2007/relationships/media" Target="../media/media1.mp3"/><Relationship Id="rId4" Type="http://schemas.openxmlformats.org/officeDocument/2006/relationships/image" Target="../media/image1.png"/><Relationship Id="rId5" Type="http://schemas.openxmlformats.org/officeDocument/2006/relationships/image" Target="../media/image1.jpe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Relationship Id="rId3" Type="http://schemas.openxmlformats.org/officeDocument/2006/relationships/image" Target="../media/image4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5.pn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0" Type="http://schemas.openxmlformats.org/officeDocument/2006/relationships/image" Target="../media/image12.jpeg"/><Relationship Id="rId11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4.jpeg"/><Relationship Id="rId3" Type="http://schemas.openxmlformats.org/officeDocument/2006/relationships/image" Target="../media/image13.jpeg"/><Relationship Id="rId4" Type="http://schemas.openxmlformats.org/officeDocument/2006/relationships/image" Target="../media/image15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6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5.jpeg"/><Relationship Id="rId6" Type="http://schemas.openxmlformats.org/officeDocument/2006/relationships/image" Target="../media/image4.jpeg"/><Relationship Id="rId7" Type="http://schemas.openxmlformats.org/officeDocument/2006/relationships/image" Target="../media/image3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media1.mp3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</p:spPr>
      </p:pic>
      <p:pic>
        <p:nvPicPr>
          <p:cNvPr id="134" name="图片 4" descr="图片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" y="595"/>
            <a:ext cx="12192001" cy="6856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图片 6" descr="图片 6"/>
          <p:cNvPicPr>
            <a:picLocks noChangeAspect="1"/>
          </p:cNvPicPr>
          <p:nvPr/>
        </p:nvPicPr>
        <p:blipFill>
          <a:blip r:embed="rId6">
            <a:extLst/>
          </a:blip>
          <a:srcRect l="0" t="37231" r="0" b="42072"/>
          <a:stretch>
            <a:fillRect/>
          </a:stretch>
        </p:blipFill>
        <p:spPr>
          <a:xfrm>
            <a:off x="5321300" y="1698104"/>
            <a:ext cx="1549535" cy="393092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职场模拟器原创沙盘"/>
          <p:cNvSpPr txBox="1"/>
          <p:nvPr/>
        </p:nvSpPr>
        <p:spPr>
          <a:xfrm>
            <a:off x="5483569" y="4568088"/>
            <a:ext cx="1549602" cy="304801"/>
          </a:xfrm>
          <a:prstGeom prst="rect">
            <a:avLst/>
          </a:prstGeom>
          <a:solidFill>
            <a:srgbClr val="E93F3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5500">
              <a:defRPr b="1" sz="11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137" name="屏幕快照 2020-03-07 20.18.22.png" descr="屏幕快照 2020-03-07 20.18.22.png"/>
          <p:cNvPicPr>
            <a:picLocks noChangeAspect="1"/>
          </p:cNvPicPr>
          <p:nvPr/>
        </p:nvPicPr>
        <p:blipFill>
          <a:blip r:embed="rId7">
            <a:extLst/>
          </a:blip>
          <a:srcRect l="19401" t="5449" r="17801" b="28099"/>
          <a:stretch>
            <a:fillRect/>
          </a:stretch>
        </p:blipFill>
        <p:spPr>
          <a:xfrm>
            <a:off x="5158829" y="4516127"/>
            <a:ext cx="408665" cy="408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4" fill="norm" stroke="1" extrusionOk="0">
                <a:moveTo>
                  <a:pt x="9839" y="0"/>
                </a:moveTo>
                <a:cubicBezTo>
                  <a:pt x="7320" y="0"/>
                  <a:pt x="4805" y="1009"/>
                  <a:pt x="2883" y="3020"/>
                </a:cubicBezTo>
                <a:cubicBezTo>
                  <a:pt x="-961" y="7042"/>
                  <a:pt x="-961" y="13556"/>
                  <a:pt x="2883" y="17578"/>
                </a:cubicBezTo>
                <a:cubicBezTo>
                  <a:pt x="6727" y="21600"/>
                  <a:pt x="12951" y="21600"/>
                  <a:pt x="16795" y="17578"/>
                </a:cubicBezTo>
                <a:cubicBezTo>
                  <a:pt x="20639" y="13556"/>
                  <a:pt x="20639" y="7042"/>
                  <a:pt x="16795" y="3020"/>
                </a:cubicBezTo>
                <a:cubicBezTo>
                  <a:pt x="14873" y="1009"/>
                  <a:pt x="12358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8" name="01edb456650f3b6ac725b2c8af80ab.jpg@1280w_1l_2o_100sh.jpeg" descr="01edb456650f3b6ac725b2c8af80ab.jpg@1280w_1l_2o_100sh.jpeg"/>
          <p:cNvPicPr>
            <a:picLocks noChangeAspect="1"/>
          </p:cNvPicPr>
          <p:nvPr/>
        </p:nvPicPr>
        <p:blipFill>
          <a:blip r:embed="rId8">
            <a:extLst/>
          </a:blip>
          <a:srcRect l="12965" t="53347" r="14787" b="19645"/>
          <a:stretch>
            <a:fillRect/>
          </a:stretch>
        </p:blipFill>
        <p:spPr>
          <a:xfrm>
            <a:off x="4186435" y="2136155"/>
            <a:ext cx="3819130" cy="799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163" y="0"/>
                </a:moveTo>
                <a:cubicBezTo>
                  <a:pt x="6774" y="0"/>
                  <a:pt x="6736" y="24"/>
                  <a:pt x="6736" y="289"/>
                </a:cubicBezTo>
                <a:cubicBezTo>
                  <a:pt x="6736" y="864"/>
                  <a:pt x="6667" y="975"/>
                  <a:pt x="6289" y="975"/>
                </a:cubicBezTo>
                <a:lnTo>
                  <a:pt x="5924" y="975"/>
                </a:lnTo>
                <a:lnTo>
                  <a:pt x="5737" y="2069"/>
                </a:lnTo>
                <a:lnTo>
                  <a:pt x="5549" y="3162"/>
                </a:lnTo>
                <a:lnTo>
                  <a:pt x="6067" y="3248"/>
                </a:lnTo>
                <a:cubicBezTo>
                  <a:pt x="6496" y="3315"/>
                  <a:pt x="6583" y="3368"/>
                  <a:pt x="6583" y="3570"/>
                </a:cubicBezTo>
                <a:cubicBezTo>
                  <a:pt x="6583" y="3775"/>
                  <a:pt x="6488" y="3822"/>
                  <a:pt x="5966" y="3859"/>
                </a:cubicBezTo>
                <a:lnTo>
                  <a:pt x="5349" y="3902"/>
                </a:lnTo>
                <a:lnTo>
                  <a:pt x="5010" y="5885"/>
                </a:lnTo>
                <a:cubicBezTo>
                  <a:pt x="4824" y="6976"/>
                  <a:pt x="4647" y="7966"/>
                  <a:pt x="4617" y="8083"/>
                </a:cubicBezTo>
                <a:cubicBezTo>
                  <a:pt x="4557" y="8322"/>
                  <a:pt x="4315" y="8280"/>
                  <a:pt x="4298" y="8029"/>
                </a:cubicBezTo>
                <a:cubicBezTo>
                  <a:pt x="4293" y="7940"/>
                  <a:pt x="4504" y="6589"/>
                  <a:pt x="4768" y="5027"/>
                </a:cubicBezTo>
                <a:cubicBezTo>
                  <a:pt x="5031" y="3466"/>
                  <a:pt x="5291" y="1910"/>
                  <a:pt x="5347" y="1576"/>
                </a:cubicBezTo>
                <a:lnTo>
                  <a:pt x="5450" y="975"/>
                </a:lnTo>
                <a:lnTo>
                  <a:pt x="4891" y="975"/>
                </a:lnTo>
                <a:lnTo>
                  <a:pt x="4332" y="975"/>
                </a:lnTo>
                <a:lnTo>
                  <a:pt x="3845" y="3902"/>
                </a:lnTo>
                <a:cubicBezTo>
                  <a:pt x="3577" y="5512"/>
                  <a:pt x="3347" y="6770"/>
                  <a:pt x="3333" y="6700"/>
                </a:cubicBezTo>
                <a:cubicBezTo>
                  <a:pt x="3319" y="6629"/>
                  <a:pt x="3358" y="5251"/>
                  <a:pt x="3421" y="3645"/>
                </a:cubicBezTo>
                <a:cubicBezTo>
                  <a:pt x="3484" y="2039"/>
                  <a:pt x="3537" y="606"/>
                  <a:pt x="3538" y="450"/>
                </a:cubicBezTo>
                <a:cubicBezTo>
                  <a:pt x="3539" y="195"/>
                  <a:pt x="3497" y="161"/>
                  <a:pt x="3133" y="161"/>
                </a:cubicBezTo>
                <a:lnTo>
                  <a:pt x="2729" y="161"/>
                </a:lnTo>
                <a:lnTo>
                  <a:pt x="2637" y="2551"/>
                </a:lnTo>
                <a:cubicBezTo>
                  <a:pt x="2501" y="6098"/>
                  <a:pt x="2470" y="6736"/>
                  <a:pt x="2433" y="6710"/>
                </a:cubicBezTo>
                <a:cubicBezTo>
                  <a:pt x="2415" y="6698"/>
                  <a:pt x="2284" y="5419"/>
                  <a:pt x="2144" y="3870"/>
                </a:cubicBezTo>
                <a:lnTo>
                  <a:pt x="1888" y="1051"/>
                </a:lnTo>
                <a:lnTo>
                  <a:pt x="1336" y="1008"/>
                </a:lnTo>
                <a:cubicBezTo>
                  <a:pt x="1032" y="983"/>
                  <a:pt x="783" y="989"/>
                  <a:pt x="783" y="1018"/>
                </a:cubicBezTo>
                <a:cubicBezTo>
                  <a:pt x="783" y="1048"/>
                  <a:pt x="922" y="2595"/>
                  <a:pt x="1091" y="4459"/>
                </a:cubicBezTo>
                <a:cubicBezTo>
                  <a:pt x="1260" y="6324"/>
                  <a:pt x="1390" y="7946"/>
                  <a:pt x="1380" y="8061"/>
                </a:cubicBezTo>
                <a:cubicBezTo>
                  <a:pt x="1368" y="8221"/>
                  <a:pt x="1238" y="8276"/>
                  <a:pt x="839" y="8276"/>
                </a:cubicBezTo>
                <a:lnTo>
                  <a:pt x="314" y="8276"/>
                </a:lnTo>
                <a:lnTo>
                  <a:pt x="274" y="9369"/>
                </a:lnTo>
                <a:cubicBezTo>
                  <a:pt x="252" y="9971"/>
                  <a:pt x="226" y="10626"/>
                  <a:pt x="215" y="10827"/>
                </a:cubicBezTo>
                <a:lnTo>
                  <a:pt x="198" y="11191"/>
                </a:lnTo>
                <a:lnTo>
                  <a:pt x="727" y="11191"/>
                </a:lnTo>
                <a:cubicBezTo>
                  <a:pt x="1018" y="11191"/>
                  <a:pt x="1264" y="11259"/>
                  <a:pt x="1275" y="11341"/>
                </a:cubicBezTo>
                <a:cubicBezTo>
                  <a:pt x="1292" y="11472"/>
                  <a:pt x="885" y="13984"/>
                  <a:pt x="215" y="17880"/>
                </a:cubicBezTo>
                <a:cubicBezTo>
                  <a:pt x="97" y="18568"/>
                  <a:pt x="0" y="19170"/>
                  <a:pt x="0" y="19220"/>
                </a:cubicBezTo>
                <a:cubicBezTo>
                  <a:pt x="0" y="19271"/>
                  <a:pt x="249" y="19288"/>
                  <a:pt x="552" y="19263"/>
                </a:cubicBezTo>
                <a:lnTo>
                  <a:pt x="1104" y="19220"/>
                </a:lnTo>
                <a:lnTo>
                  <a:pt x="1780" y="15211"/>
                </a:lnTo>
                <a:lnTo>
                  <a:pt x="2458" y="11191"/>
                </a:lnTo>
                <a:lnTo>
                  <a:pt x="2655" y="11191"/>
                </a:lnTo>
                <a:cubicBezTo>
                  <a:pt x="2764" y="11191"/>
                  <a:pt x="2863" y="11260"/>
                  <a:pt x="2873" y="11341"/>
                </a:cubicBezTo>
                <a:cubicBezTo>
                  <a:pt x="2884" y="11423"/>
                  <a:pt x="2831" y="13050"/>
                  <a:pt x="2756" y="14954"/>
                </a:cubicBezTo>
                <a:cubicBezTo>
                  <a:pt x="2682" y="16858"/>
                  <a:pt x="2615" y="18610"/>
                  <a:pt x="2606" y="18856"/>
                </a:cubicBezTo>
                <a:lnTo>
                  <a:pt x="2588" y="19306"/>
                </a:lnTo>
                <a:lnTo>
                  <a:pt x="4177" y="19295"/>
                </a:lnTo>
                <a:lnTo>
                  <a:pt x="5766" y="19285"/>
                </a:lnTo>
                <a:lnTo>
                  <a:pt x="6411" y="15404"/>
                </a:lnTo>
                <a:cubicBezTo>
                  <a:pt x="6810" y="13003"/>
                  <a:pt x="7069" y="11580"/>
                  <a:pt x="7089" y="11674"/>
                </a:cubicBezTo>
                <a:cubicBezTo>
                  <a:pt x="7108" y="11767"/>
                  <a:pt x="7066" y="13178"/>
                  <a:pt x="6979" y="15372"/>
                </a:cubicBezTo>
                <a:cubicBezTo>
                  <a:pt x="6901" y="17323"/>
                  <a:pt x="6837" y="18973"/>
                  <a:pt x="6837" y="19038"/>
                </a:cubicBezTo>
                <a:cubicBezTo>
                  <a:pt x="6837" y="19103"/>
                  <a:pt x="7047" y="19127"/>
                  <a:pt x="7304" y="19102"/>
                </a:cubicBezTo>
                <a:lnTo>
                  <a:pt x="7773" y="19059"/>
                </a:lnTo>
                <a:lnTo>
                  <a:pt x="7908" y="15458"/>
                </a:lnTo>
                <a:cubicBezTo>
                  <a:pt x="7983" y="13477"/>
                  <a:pt x="8063" y="11770"/>
                  <a:pt x="8085" y="11663"/>
                </a:cubicBezTo>
                <a:cubicBezTo>
                  <a:pt x="8133" y="11434"/>
                  <a:pt x="8118" y="11286"/>
                  <a:pt x="8532" y="15897"/>
                </a:cubicBezTo>
                <a:lnTo>
                  <a:pt x="8830" y="19220"/>
                </a:lnTo>
                <a:lnTo>
                  <a:pt x="9383" y="19263"/>
                </a:lnTo>
                <a:cubicBezTo>
                  <a:pt x="9686" y="19288"/>
                  <a:pt x="9932" y="19279"/>
                  <a:pt x="9932" y="19242"/>
                </a:cubicBezTo>
                <a:cubicBezTo>
                  <a:pt x="9932" y="19168"/>
                  <a:pt x="9751" y="17103"/>
                  <a:pt x="9674" y="16305"/>
                </a:cubicBezTo>
                <a:cubicBezTo>
                  <a:pt x="9464" y="14107"/>
                  <a:pt x="9230" y="11361"/>
                  <a:pt x="9246" y="11288"/>
                </a:cubicBezTo>
                <a:cubicBezTo>
                  <a:pt x="9256" y="11238"/>
                  <a:pt x="9559" y="11191"/>
                  <a:pt x="9919" y="11191"/>
                </a:cubicBezTo>
                <a:lnTo>
                  <a:pt x="10572" y="11191"/>
                </a:lnTo>
                <a:lnTo>
                  <a:pt x="10893" y="9283"/>
                </a:lnTo>
                <a:cubicBezTo>
                  <a:pt x="11070" y="8235"/>
                  <a:pt x="11474" y="5851"/>
                  <a:pt x="11791" y="3977"/>
                </a:cubicBezTo>
                <a:cubicBezTo>
                  <a:pt x="12108" y="2103"/>
                  <a:pt x="12381" y="476"/>
                  <a:pt x="12395" y="364"/>
                </a:cubicBezTo>
                <a:cubicBezTo>
                  <a:pt x="12415" y="206"/>
                  <a:pt x="12315" y="161"/>
                  <a:pt x="11944" y="161"/>
                </a:cubicBezTo>
                <a:lnTo>
                  <a:pt x="11468" y="161"/>
                </a:lnTo>
                <a:lnTo>
                  <a:pt x="11268" y="1340"/>
                </a:lnTo>
                <a:cubicBezTo>
                  <a:pt x="11158" y="1987"/>
                  <a:pt x="10852" y="3808"/>
                  <a:pt x="10586" y="5392"/>
                </a:cubicBezTo>
                <a:lnTo>
                  <a:pt x="10101" y="8276"/>
                </a:lnTo>
                <a:lnTo>
                  <a:pt x="9223" y="8276"/>
                </a:lnTo>
                <a:cubicBezTo>
                  <a:pt x="8740" y="8276"/>
                  <a:pt x="8336" y="8228"/>
                  <a:pt x="8323" y="8168"/>
                </a:cubicBezTo>
                <a:cubicBezTo>
                  <a:pt x="8311" y="8109"/>
                  <a:pt x="8324" y="7883"/>
                  <a:pt x="8352" y="7675"/>
                </a:cubicBezTo>
                <a:lnTo>
                  <a:pt x="8404" y="7300"/>
                </a:lnTo>
                <a:lnTo>
                  <a:pt x="7847" y="7300"/>
                </a:lnTo>
                <a:lnTo>
                  <a:pt x="7293" y="7300"/>
                </a:lnTo>
                <a:lnTo>
                  <a:pt x="7216" y="7782"/>
                </a:lnTo>
                <a:lnTo>
                  <a:pt x="7142" y="8276"/>
                </a:lnTo>
                <a:lnTo>
                  <a:pt x="6465" y="8276"/>
                </a:lnTo>
                <a:lnTo>
                  <a:pt x="5787" y="8276"/>
                </a:lnTo>
                <a:lnTo>
                  <a:pt x="5546" y="9626"/>
                </a:lnTo>
                <a:cubicBezTo>
                  <a:pt x="5415" y="10373"/>
                  <a:pt x="5306" y="11039"/>
                  <a:pt x="5306" y="11095"/>
                </a:cubicBezTo>
                <a:cubicBezTo>
                  <a:pt x="5306" y="11151"/>
                  <a:pt x="5444" y="11191"/>
                  <a:pt x="5612" y="11191"/>
                </a:cubicBezTo>
                <a:cubicBezTo>
                  <a:pt x="5779" y="11191"/>
                  <a:pt x="5924" y="11258"/>
                  <a:pt x="5935" y="11341"/>
                </a:cubicBezTo>
                <a:cubicBezTo>
                  <a:pt x="5946" y="11425"/>
                  <a:pt x="5805" y="12376"/>
                  <a:pt x="5623" y="13453"/>
                </a:cubicBezTo>
                <a:lnTo>
                  <a:pt x="5293" y="15415"/>
                </a:lnTo>
                <a:lnTo>
                  <a:pt x="4516" y="15415"/>
                </a:lnTo>
                <a:cubicBezTo>
                  <a:pt x="3926" y="15415"/>
                  <a:pt x="3737" y="15365"/>
                  <a:pt x="3726" y="15211"/>
                </a:cubicBezTo>
                <a:cubicBezTo>
                  <a:pt x="3718" y="15100"/>
                  <a:pt x="3745" y="14168"/>
                  <a:pt x="3787" y="13142"/>
                </a:cubicBezTo>
                <a:lnTo>
                  <a:pt x="3863" y="11277"/>
                </a:lnTo>
                <a:lnTo>
                  <a:pt x="4480" y="11191"/>
                </a:lnTo>
                <a:cubicBezTo>
                  <a:pt x="4827" y="11146"/>
                  <a:pt x="5112" y="11036"/>
                  <a:pt x="5129" y="10945"/>
                </a:cubicBezTo>
                <a:cubicBezTo>
                  <a:pt x="5145" y="10855"/>
                  <a:pt x="5309" y="9894"/>
                  <a:pt x="5490" y="8801"/>
                </a:cubicBezTo>
                <a:lnTo>
                  <a:pt x="5820" y="6818"/>
                </a:lnTo>
                <a:lnTo>
                  <a:pt x="7993" y="6818"/>
                </a:lnTo>
                <a:lnTo>
                  <a:pt x="10168" y="6818"/>
                </a:lnTo>
                <a:lnTo>
                  <a:pt x="10406" y="5392"/>
                </a:lnTo>
                <a:lnTo>
                  <a:pt x="10646" y="3977"/>
                </a:lnTo>
                <a:lnTo>
                  <a:pt x="9991" y="3891"/>
                </a:lnTo>
                <a:cubicBezTo>
                  <a:pt x="9440" y="3823"/>
                  <a:pt x="9338" y="3775"/>
                  <a:pt x="9338" y="3570"/>
                </a:cubicBezTo>
                <a:cubicBezTo>
                  <a:pt x="9338" y="3363"/>
                  <a:pt x="9448" y="3317"/>
                  <a:pt x="10063" y="3248"/>
                </a:cubicBezTo>
                <a:lnTo>
                  <a:pt x="10788" y="3162"/>
                </a:lnTo>
                <a:lnTo>
                  <a:pt x="10969" y="2112"/>
                </a:lnTo>
                <a:lnTo>
                  <a:pt x="11154" y="1051"/>
                </a:lnTo>
                <a:lnTo>
                  <a:pt x="10314" y="975"/>
                </a:lnTo>
                <a:lnTo>
                  <a:pt x="9475" y="890"/>
                </a:lnTo>
                <a:lnTo>
                  <a:pt x="9463" y="450"/>
                </a:lnTo>
                <a:lnTo>
                  <a:pt x="9452" y="0"/>
                </a:lnTo>
                <a:lnTo>
                  <a:pt x="9030" y="0"/>
                </a:lnTo>
                <a:cubicBezTo>
                  <a:pt x="8639" y="0"/>
                  <a:pt x="8606" y="19"/>
                  <a:pt x="8606" y="300"/>
                </a:cubicBezTo>
                <a:cubicBezTo>
                  <a:pt x="8606" y="897"/>
                  <a:pt x="8531" y="980"/>
                  <a:pt x="8040" y="933"/>
                </a:cubicBezTo>
                <a:lnTo>
                  <a:pt x="7569" y="890"/>
                </a:lnTo>
                <a:lnTo>
                  <a:pt x="7580" y="450"/>
                </a:lnTo>
                <a:lnTo>
                  <a:pt x="7591" y="0"/>
                </a:lnTo>
                <a:lnTo>
                  <a:pt x="7163" y="0"/>
                </a:lnTo>
                <a:close/>
                <a:moveTo>
                  <a:pt x="13719" y="161"/>
                </a:moveTo>
                <a:lnTo>
                  <a:pt x="13681" y="568"/>
                </a:lnTo>
                <a:lnTo>
                  <a:pt x="13643" y="975"/>
                </a:lnTo>
                <a:lnTo>
                  <a:pt x="13070" y="975"/>
                </a:lnTo>
                <a:lnTo>
                  <a:pt x="12498" y="975"/>
                </a:lnTo>
                <a:lnTo>
                  <a:pt x="12269" y="2315"/>
                </a:lnTo>
                <a:lnTo>
                  <a:pt x="12042" y="3645"/>
                </a:lnTo>
                <a:lnTo>
                  <a:pt x="12783" y="3730"/>
                </a:lnTo>
                <a:lnTo>
                  <a:pt x="13522" y="3816"/>
                </a:lnTo>
                <a:lnTo>
                  <a:pt x="13533" y="4181"/>
                </a:lnTo>
                <a:cubicBezTo>
                  <a:pt x="13557" y="4978"/>
                  <a:pt x="13515" y="5027"/>
                  <a:pt x="12770" y="5027"/>
                </a:cubicBezTo>
                <a:cubicBezTo>
                  <a:pt x="12132" y="5027"/>
                  <a:pt x="12076" y="5056"/>
                  <a:pt x="12076" y="5317"/>
                </a:cubicBezTo>
                <a:cubicBezTo>
                  <a:pt x="12076" y="5583"/>
                  <a:pt x="12026" y="6904"/>
                  <a:pt x="11870" y="10762"/>
                </a:cubicBezTo>
                <a:cubicBezTo>
                  <a:pt x="11834" y="11642"/>
                  <a:pt x="11804" y="12430"/>
                  <a:pt x="11804" y="12510"/>
                </a:cubicBezTo>
                <a:cubicBezTo>
                  <a:pt x="11804" y="12589"/>
                  <a:pt x="12053" y="12649"/>
                  <a:pt x="12359" y="12649"/>
                </a:cubicBezTo>
                <a:cubicBezTo>
                  <a:pt x="12664" y="12649"/>
                  <a:pt x="12924" y="12702"/>
                  <a:pt x="12936" y="12756"/>
                </a:cubicBezTo>
                <a:cubicBezTo>
                  <a:pt x="12947" y="12810"/>
                  <a:pt x="12711" y="14304"/>
                  <a:pt x="12413" y="16079"/>
                </a:cubicBezTo>
                <a:lnTo>
                  <a:pt x="11870" y="19306"/>
                </a:lnTo>
                <a:lnTo>
                  <a:pt x="12426" y="19306"/>
                </a:lnTo>
                <a:lnTo>
                  <a:pt x="12983" y="19306"/>
                </a:lnTo>
                <a:lnTo>
                  <a:pt x="13542" y="15983"/>
                </a:lnTo>
                <a:lnTo>
                  <a:pt x="14098" y="12649"/>
                </a:lnTo>
                <a:lnTo>
                  <a:pt x="14882" y="12638"/>
                </a:lnTo>
                <a:lnTo>
                  <a:pt x="15663" y="12628"/>
                </a:lnTo>
                <a:lnTo>
                  <a:pt x="15818" y="11706"/>
                </a:lnTo>
                <a:cubicBezTo>
                  <a:pt x="15903" y="11199"/>
                  <a:pt x="16194" y="9478"/>
                  <a:pt x="16464" y="7879"/>
                </a:cubicBezTo>
                <a:cubicBezTo>
                  <a:pt x="16735" y="6280"/>
                  <a:pt x="17134" y="3906"/>
                  <a:pt x="17353" y="2605"/>
                </a:cubicBezTo>
                <a:lnTo>
                  <a:pt x="17753" y="247"/>
                </a:lnTo>
                <a:lnTo>
                  <a:pt x="17290" y="193"/>
                </a:lnTo>
                <a:cubicBezTo>
                  <a:pt x="17026" y="167"/>
                  <a:pt x="16813" y="220"/>
                  <a:pt x="16790" y="311"/>
                </a:cubicBezTo>
                <a:cubicBezTo>
                  <a:pt x="16768" y="398"/>
                  <a:pt x="16391" y="2595"/>
                  <a:pt x="15953" y="5188"/>
                </a:cubicBezTo>
                <a:lnTo>
                  <a:pt x="15153" y="9894"/>
                </a:lnTo>
                <a:lnTo>
                  <a:pt x="14797" y="9851"/>
                </a:lnTo>
                <a:lnTo>
                  <a:pt x="14440" y="9819"/>
                </a:lnTo>
                <a:lnTo>
                  <a:pt x="14451" y="9262"/>
                </a:lnTo>
                <a:cubicBezTo>
                  <a:pt x="14478" y="7951"/>
                  <a:pt x="14478" y="7954"/>
                  <a:pt x="14913" y="7954"/>
                </a:cubicBezTo>
                <a:lnTo>
                  <a:pt x="15304" y="7954"/>
                </a:lnTo>
                <a:lnTo>
                  <a:pt x="15544" y="6582"/>
                </a:lnTo>
                <a:cubicBezTo>
                  <a:pt x="15676" y="5829"/>
                  <a:pt x="15784" y="5174"/>
                  <a:pt x="15784" y="5124"/>
                </a:cubicBezTo>
                <a:cubicBezTo>
                  <a:pt x="15784" y="5074"/>
                  <a:pt x="15530" y="5027"/>
                  <a:pt x="15221" y="5027"/>
                </a:cubicBezTo>
                <a:cubicBezTo>
                  <a:pt x="14612" y="5027"/>
                  <a:pt x="14591" y="4993"/>
                  <a:pt x="14657" y="4159"/>
                </a:cubicBezTo>
                <a:lnTo>
                  <a:pt x="14693" y="3730"/>
                </a:lnTo>
                <a:lnTo>
                  <a:pt x="15355" y="3730"/>
                </a:lnTo>
                <a:lnTo>
                  <a:pt x="16018" y="3730"/>
                </a:lnTo>
                <a:lnTo>
                  <a:pt x="16148" y="2969"/>
                </a:lnTo>
                <a:cubicBezTo>
                  <a:pt x="16219" y="2553"/>
                  <a:pt x="16328" y="1938"/>
                  <a:pt x="16390" y="1597"/>
                </a:cubicBezTo>
                <a:lnTo>
                  <a:pt x="16505" y="975"/>
                </a:lnTo>
                <a:lnTo>
                  <a:pt x="15658" y="933"/>
                </a:lnTo>
                <a:lnTo>
                  <a:pt x="14815" y="890"/>
                </a:lnTo>
                <a:lnTo>
                  <a:pt x="14803" y="525"/>
                </a:lnTo>
                <a:cubicBezTo>
                  <a:pt x="14793" y="164"/>
                  <a:pt x="14786" y="161"/>
                  <a:pt x="14256" y="161"/>
                </a:cubicBezTo>
                <a:lnTo>
                  <a:pt x="13719" y="161"/>
                </a:lnTo>
                <a:close/>
                <a:moveTo>
                  <a:pt x="17966" y="161"/>
                </a:moveTo>
                <a:lnTo>
                  <a:pt x="17741" y="1458"/>
                </a:lnTo>
                <a:cubicBezTo>
                  <a:pt x="17618" y="2169"/>
                  <a:pt x="17517" y="2782"/>
                  <a:pt x="17517" y="2830"/>
                </a:cubicBezTo>
                <a:cubicBezTo>
                  <a:pt x="17517" y="2878"/>
                  <a:pt x="18014" y="2916"/>
                  <a:pt x="18621" y="2916"/>
                </a:cubicBezTo>
                <a:lnTo>
                  <a:pt x="19728" y="2916"/>
                </a:lnTo>
                <a:lnTo>
                  <a:pt x="19780" y="3312"/>
                </a:lnTo>
                <a:cubicBezTo>
                  <a:pt x="19809" y="3526"/>
                  <a:pt x="19973" y="5214"/>
                  <a:pt x="20141" y="7075"/>
                </a:cubicBezTo>
                <a:cubicBezTo>
                  <a:pt x="20309" y="8936"/>
                  <a:pt x="20477" y="10793"/>
                  <a:pt x="20516" y="11191"/>
                </a:cubicBezTo>
                <a:cubicBezTo>
                  <a:pt x="20554" y="11590"/>
                  <a:pt x="20601" y="12081"/>
                  <a:pt x="20617" y="12285"/>
                </a:cubicBezTo>
                <a:cubicBezTo>
                  <a:pt x="20646" y="12646"/>
                  <a:pt x="20657" y="12649"/>
                  <a:pt x="21122" y="12649"/>
                </a:cubicBezTo>
                <a:cubicBezTo>
                  <a:pt x="21384" y="12649"/>
                  <a:pt x="21600" y="12627"/>
                  <a:pt x="21600" y="12596"/>
                </a:cubicBezTo>
                <a:cubicBezTo>
                  <a:pt x="21600" y="12564"/>
                  <a:pt x="21517" y="11633"/>
                  <a:pt x="21416" y="10527"/>
                </a:cubicBezTo>
                <a:cubicBezTo>
                  <a:pt x="20849" y="4298"/>
                  <a:pt x="20548" y="1007"/>
                  <a:pt x="20509" y="611"/>
                </a:cubicBezTo>
                <a:lnTo>
                  <a:pt x="20466" y="161"/>
                </a:lnTo>
                <a:lnTo>
                  <a:pt x="19216" y="161"/>
                </a:lnTo>
                <a:lnTo>
                  <a:pt x="17966" y="161"/>
                </a:lnTo>
                <a:close/>
                <a:moveTo>
                  <a:pt x="17355" y="3730"/>
                </a:moveTo>
                <a:lnTo>
                  <a:pt x="17174" y="4802"/>
                </a:lnTo>
                <a:cubicBezTo>
                  <a:pt x="17073" y="5396"/>
                  <a:pt x="16970" y="6019"/>
                  <a:pt x="16945" y="6185"/>
                </a:cubicBezTo>
                <a:cubicBezTo>
                  <a:pt x="16899" y="6479"/>
                  <a:pt x="16940" y="6485"/>
                  <a:pt x="18413" y="6485"/>
                </a:cubicBezTo>
                <a:lnTo>
                  <a:pt x="19928" y="6485"/>
                </a:lnTo>
                <a:lnTo>
                  <a:pt x="19800" y="5145"/>
                </a:lnTo>
                <a:lnTo>
                  <a:pt x="19670" y="3816"/>
                </a:lnTo>
                <a:lnTo>
                  <a:pt x="18511" y="3773"/>
                </a:lnTo>
                <a:lnTo>
                  <a:pt x="17355" y="3730"/>
                </a:lnTo>
                <a:close/>
                <a:moveTo>
                  <a:pt x="11831" y="4867"/>
                </a:moveTo>
                <a:cubicBezTo>
                  <a:pt x="11827" y="4867"/>
                  <a:pt x="11814" y="4919"/>
                  <a:pt x="11793" y="5027"/>
                </a:cubicBezTo>
                <a:cubicBezTo>
                  <a:pt x="11767" y="5161"/>
                  <a:pt x="11524" y="6582"/>
                  <a:pt x="11252" y="8190"/>
                </a:cubicBezTo>
                <a:lnTo>
                  <a:pt x="10758" y="11116"/>
                </a:lnTo>
                <a:lnTo>
                  <a:pt x="10666" y="13464"/>
                </a:lnTo>
                <a:cubicBezTo>
                  <a:pt x="10616" y="14756"/>
                  <a:pt x="10553" y="16364"/>
                  <a:pt x="10527" y="17033"/>
                </a:cubicBezTo>
                <a:cubicBezTo>
                  <a:pt x="10501" y="17703"/>
                  <a:pt x="10471" y="18488"/>
                  <a:pt x="10458" y="18781"/>
                </a:cubicBezTo>
                <a:lnTo>
                  <a:pt x="10435" y="19317"/>
                </a:lnTo>
                <a:lnTo>
                  <a:pt x="10855" y="19274"/>
                </a:lnTo>
                <a:lnTo>
                  <a:pt x="11275" y="19220"/>
                </a:lnTo>
                <a:lnTo>
                  <a:pt x="11304" y="18416"/>
                </a:lnTo>
                <a:cubicBezTo>
                  <a:pt x="11320" y="17970"/>
                  <a:pt x="11409" y="15668"/>
                  <a:pt x="11501" y="13303"/>
                </a:cubicBezTo>
                <a:cubicBezTo>
                  <a:pt x="11594" y="10939"/>
                  <a:pt x="11700" y="8165"/>
                  <a:pt x="11737" y="7139"/>
                </a:cubicBezTo>
                <a:cubicBezTo>
                  <a:pt x="11774" y="6113"/>
                  <a:pt x="11813" y="5161"/>
                  <a:pt x="11822" y="5027"/>
                </a:cubicBezTo>
                <a:cubicBezTo>
                  <a:pt x="11830" y="4919"/>
                  <a:pt x="11836" y="4867"/>
                  <a:pt x="11831" y="4867"/>
                </a:cubicBezTo>
                <a:close/>
                <a:moveTo>
                  <a:pt x="18453" y="7129"/>
                </a:moveTo>
                <a:lnTo>
                  <a:pt x="18372" y="9208"/>
                </a:lnTo>
                <a:cubicBezTo>
                  <a:pt x="18286" y="11435"/>
                  <a:pt x="18254" y="12229"/>
                  <a:pt x="18202" y="13625"/>
                </a:cubicBezTo>
                <a:cubicBezTo>
                  <a:pt x="18183" y="14115"/>
                  <a:pt x="18128" y="15507"/>
                  <a:pt x="18080" y="16712"/>
                </a:cubicBezTo>
                <a:cubicBezTo>
                  <a:pt x="18033" y="17916"/>
                  <a:pt x="17995" y="18988"/>
                  <a:pt x="17995" y="19102"/>
                </a:cubicBezTo>
                <a:cubicBezTo>
                  <a:pt x="17995" y="19262"/>
                  <a:pt x="18077" y="19309"/>
                  <a:pt x="18343" y="19274"/>
                </a:cubicBezTo>
                <a:lnTo>
                  <a:pt x="18691" y="19220"/>
                </a:lnTo>
                <a:lnTo>
                  <a:pt x="18711" y="18577"/>
                </a:lnTo>
                <a:cubicBezTo>
                  <a:pt x="18781" y="16348"/>
                  <a:pt x="19029" y="10267"/>
                  <a:pt x="19057" y="10098"/>
                </a:cubicBezTo>
                <a:cubicBezTo>
                  <a:pt x="19103" y="9821"/>
                  <a:pt x="19454" y="9831"/>
                  <a:pt x="19477" y="10109"/>
                </a:cubicBezTo>
                <a:cubicBezTo>
                  <a:pt x="19486" y="10224"/>
                  <a:pt x="19481" y="10602"/>
                  <a:pt x="19465" y="10955"/>
                </a:cubicBezTo>
                <a:cubicBezTo>
                  <a:pt x="19440" y="11544"/>
                  <a:pt x="19426" y="11607"/>
                  <a:pt x="19315" y="11652"/>
                </a:cubicBezTo>
                <a:lnTo>
                  <a:pt x="19194" y="11695"/>
                </a:lnTo>
                <a:lnTo>
                  <a:pt x="19151" y="12864"/>
                </a:lnTo>
                <a:cubicBezTo>
                  <a:pt x="19127" y="13506"/>
                  <a:pt x="19099" y="14124"/>
                  <a:pt x="19091" y="14236"/>
                </a:cubicBezTo>
                <a:cubicBezTo>
                  <a:pt x="19078" y="14392"/>
                  <a:pt x="19185" y="14439"/>
                  <a:pt x="19551" y="14439"/>
                </a:cubicBezTo>
                <a:lnTo>
                  <a:pt x="20027" y="14439"/>
                </a:lnTo>
                <a:lnTo>
                  <a:pt x="20065" y="13507"/>
                </a:lnTo>
                <a:cubicBezTo>
                  <a:pt x="20086" y="12994"/>
                  <a:pt x="20125" y="11991"/>
                  <a:pt x="20152" y="11277"/>
                </a:cubicBezTo>
                <a:lnTo>
                  <a:pt x="20199" y="9980"/>
                </a:lnTo>
                <a:lnTo>
                  <a:pt x="20071" y="8597"/>
                </a:lnTo>
                <a:lnTo>
                  <a:pt x="19946" y="7214"/>
                </a:lnTo>
                <a:lnTo>
                  <a:pt x="19198" y="7171"/>
                </a:lnTo>
                <a:lnTo>
                  <a:pt x="18453" y="7129"/>
                </a:lnTo>
                <a:close/>
                <a:moveTo>
                  <a:pt x="16781" y="7139"/>
                </a:moveTo>
                <a:lnTo>
                  <a:pt x="16536" y="8586"/>
                </a:lnTo>
                <a:cubicBezTo>
                  <a:pt x="16330" y="9803"/>
                  <a:pt x="16286" y="10162"/>
                  <a:pt x="16260" y="10891"/>
                </a:cubicBezTo>
                <a:cubicBezTo>
                  <a:pt x="16243" y="11368"/>
                  <a:pt x="16199" y="12506"/>
                  <a:pt x="16164" y="13421"/>
                </a:cubicBezTo>
                <a:lnTo>
                  <a:pt x="16098" y="15082"/>
                </a:lnTo>
                <a:lnTo>
                  <a:pt x="17025" y="15082"/>
                </a:lnTo>
                <a:lnTo>
                  <a:pt x="17950" y="15082"/>
                </a:lnTo>
                <a:lnTo>
                  <a:pt x="18027" y="13185"/>
                </a:lnTo>
                <a:cubicBezTo>
                  <a:pt x="18068" y="12137"/>
                  <a:pt x="18131" y="10468"/>
                  <a:pt x="18168" y="9487"/>
                </a:cubicBezTo>
                <a:cubicBezTo>
                  <a:pt x="18205" y="8505"/>
                  <a:pt x="18242" y="7574"/>
                  <a:pt x="18249" y="7418"/>
                </a:cubicBezTo>
                <a:cubicBezTo>
                  <a:pt x="18260" y="7155"/>
                  <a:pt x="18205" y="7139"/>
                  <a:pt x="17519" y="7139"/>
                </a:cubicBezTo>
                <a:lnTo>
                  <a:pt x="16781" y="7139"/>
                </a:lnTo>
                <a:close/>
                <a:moveTo>
                  <a:pt x="13681" y="16219"/>
                </a:moveTo>
                <a:lnTo>
                  <a:pt x="13483" y="17398"/>
                </a:lnTo>
                <a:cubicBezTo>
                  <a:pt x="13375" y="18045"/>
                  <a:pt x="13256" y="18741"/>
                  <a:pt x="13219" y="18942"/>
                </a:cubicBezTo>
                <a:lnTo>
                  <a:pt x="13151" y="19306"/>
                </a:lnTo>
                <a:lnTo>
                  <a:pt x="14294" y="19306"/>
                </a:lnTo>
                <a:lnTo>
                  <a:pt x="15436" y="19306"/>
                </a:lnTo>
                <a:lnTo>
                  <a:pt x="15694" y="17762"/>
                </a:lnTo>
                <a:lnTo>
                  <a:pt x="15955" y="16219"/>
                </a:lnTo>
                <a:lnTo>
                  <a:pt x="14819" y="16219"/>
                </a:lnTo>
                <a:lnTo>
                  <a:pt x="13681" y="16219"/>
                </a:lnTo>
                <a:close/>
                <a:moveTo>
                  <a:pt x="19941" y="21407"/>
                </a:moveTo>
                <a:cubicBezTo>
                  <a:pt x="19927" y="21418"/>
                  <a:pt x="19910" y="21485"/>
                  <a:pt x="19903" y="21589"/>
                </a:cubicBezTo>
                <a:cubicBezTo>
                  <a:pt x="19902" y="21598"/>
                  <a:pt x="19906" y="21592"/>
                  <a:pt x="19905" y="21600"/>
                </a:cubicBezTo>
                <a:lnTo>
                  <a:pt x="19957" y="21600"/>
                </a:lnTo>
                <a:cubicBezTo>
                  <a:pt x="19960" y="21576"/>
                  <a:pt x="19971" y="21558"/>
                  <a:pt x="19970" y="21536"/>
                </a:cubicBezTo>
                <a:cubicBezTo>
                  <a:pt x="19968" y="21439"/>
                  <a:pt x="19955" y="21396"/>
                  <a:pt x="19941" y="2140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39" name="党建主题沙盘演练产品介绍"/>
          <p:cNvSpPr txBox="1"/>
          <p:nvPr/>
        </p:nvSpPr>
        <p:spPr>
          <a:xfrm>
            <a:off x="4834700" y="3224529"/>
            <a:ext cx="28473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党建主题沙盘演练产品介绍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999" vol="5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组合 2"/>
          <p:cNvSpPr/>
          <p:nvPr/>
        </p:nvSpPr>
        <p:spPr>
          <a:xfrm>
            <a:off x="4818551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沙盘课程流程</a:t>
            </a:r>
          </a:p>
        </p:txBody>
      </p:sp>
      <p:sp>
        <p:nvSpPr>
          <p:cNvPr id="227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02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8"/>
          <p:cNvSpPr txBox="1"/>
          <p:nvPr/>
        </p:nvSpPr>
        <p:spPr>
          <a:xfrm>
            <a:off x="4223910" y="346069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课程流程</a:t>
            </a:r>
          </a:p>
        </p:txBody>
      </p:sp>
      <p:graphicFrame>
        <p:nvGraphicFramePr>
          <p:cNvPr id="230" name="表格"/>
          <p:cNvGraphicFramePr/>
          <p:nvPr/>
        </p:nvGraphicFramePr>
        <p:xfrm>
          <a:off x="702816" y="1047578"/>
          <a:ext cx="10799068" cy="500463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446856"/>
                <a:gridCol w="3364433"/>
                <a:gridCol w="4966711"/>
                <a:gridCol w="1008365"/>
              </a:tblGrid>
              <a:tr h="55658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时间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项目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目标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形式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75752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09:00-10:15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沙盘产品介绍，体验方式讲解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让学员迅速进入体验状态，转换传统学习模式到新颖的学习模式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讲授式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75752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10:15-10:45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沙盘规则讲解，沙盘道具介绍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让各小组清楚的知道沙盘体验的规则及要求，做好实战演练的准备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互动式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75752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10:45-12:00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沙盘体验：第1轮～第10轮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沙盘推演，让学员快乐学习、快乐体验、打开思维、不忘初心牢记使命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体验式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75752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14:00-16:00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沙盘体验：第11轮～第20轮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沙盘推演，让学员快乐学习、快乐体验、打开思维、不忘初心牢记使命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体验式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75752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16:00-16:30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学员分享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分享体验过程中的得失因异，为进一步联系党建工作打下基础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讨论式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6477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16:30-17:00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引导师复盘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帮助学员复盘沙盘体验过程中的思维、情绪、认知等变化，帮助学员引申提升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讲授式</a:t>
                      </a:r>
                    </a:p>
                  </a:txBody>
                  <a:tcPr marL="0" marR="0" marT="0" marB="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组合 2"/>
          <p:cNvSpPr/>
          <p:nvPr/>
        </p:nvSpPr>
        <p:spPr>
          <a:xfrm>
            <a:off x="4818551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沙盘课程亮点</a:t>
            </a:r>
          </a:p>
        </p:txBody>
      </p:sp>
      <p:sp>
        <p:nvSpPr>
          <p:cNvPr id="234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Box 8"/>
          <p:cNvSpPr txBox="1"/>
          <p:nvPr/>
        </p:nvSpPr>
        <p:spPr>
          <a:xfrm>
            <a:off x="4223911" y="564114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沙盘课程亮点</a:t>
            </a:r>
          </a:p>
        </p:txBody>
      </p:sp>
      <p:grpSp>
        <p:nvGrpSpPr>
          <p:cNvPr id="243" name="成组"/>
          <p:cNvGrpSpPr/>
          <p:nvPr/>
        </p:nvGrpSpPr>
        <p:grpSpPr>
          <a:xfrm>
            <a:off x="644155" y="1533928"/>
            <a:ext cx="10903690" cy="1134380"/>
            <a:chOff x="0" y="0"/>
            <a:chExt cx="10903689" cy="1134378"/>
          </a:xfrm>
        </p:grpSpPr>
        <p:grpSp>
          <p:nvGrpSpPr>
            <p:cNvPr id="239" name="成组"/>
            <p:cNvGrpSpPr/>
            <p:nvPr/>
          </p:nvGrpSpPr>
          <p:grpSpPr>
            <a:xfrm>
              <a:off x="0" y="0"/>
              <a:ext cx="5008396" cy="1134379"/>
              <a:chOff x="0" y="0"/>
              <a:chExt cx="5008395" cy="1134378"/>
            </a:xfrm>
          </p:grpSpPr>
          <p:sp>
            <p:nvSpPr>
              <p:cNvPr id="237" name="光荣使命：保障人民群众的生命和财产安全。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光荣使命：保障人民群众的生命和财产安全。</a:t>
                </a:r>
              </a:p>
            </p:txBody>
          </p:sp>
          <p:sp>
            <p:nvSpPr>
              <p:cNvPr id="238" name="1个目标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1个目标</a:t>
                </a:r>
              </a:p>
            </p:txBody>
          </p:sp>
        </p:grpSp>
        <p:grpSp>
          <p:nvGrpSpPr>
            <p:cNvPr id="242" name="成组"/>
            <p:cNvGrpSpPr/>
            <p:nvPr/>
          </p:nvGrpSpPr>
          <p:grpSpPr>
            <a:xfrm>
              <a:off x="5895293" y="0"/>
              <a:ext cx="5008397" cy="1134379"/>
              <a:chOff x="0" y="0"/>
              <a:chExt cx="5008395" cy="1134378"/>
            </a:xfrm>
          </p:grpSpPr>
          <p:sp>
            <p:nvSpPr>
              <p:cNvPr id="240" name="大盘面：所有团队可见：体现战略、合作等。…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大盘面：所有团队可见：体现战略、合作等。</a:t>
                </a:r>
              </a:p>
              <a:p>
                <a:pPr/>
                <a:r>
                  <a:t>小盘面：本组成员可见：体现经营、发展等</a:t>
                </a:r>
              </a:p>
            </p:txBody>
          </p:sp>
          <p:sp>
            <p:nvSpPr>
              <p:cNvPr id="241" name="2张盘面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2张盘面</a:t>
                </a:r>
              </a:p>
            </p:txBody>
          </p:sp>
        </p:grpSp>
      </p:grpSp>
      <p:grpSp>
        <p:nvGrpSpPr>
          <p:cNvPr id="250" name="成组"/>
          <p:cNvGrpSpPr/>
          <p:nvPr/>
        </p:nvGrpSpPr>
        <p:grpSpPr>
          <a:xfrm>
            <a:off x="644155" y="2729642"/>
            <a:ext cx="10903690" cy="1134380"/>
            <a:chOff x="0" y="0"/>
            <a:chExt cx="10903689" cy="1134378"/>
          </a:xfrm>
        </p:grpSpPr>
        <p:grpSp>
          <p:nvGrpSpPr>
            <p:cNvPr id="246" name="成组"/>
            <p:cNvGrpSpPr/>
            <p:nvPr/>
          </p:nvGrpSpPr>
          <p:grpSpPr>
            <a:xfrm>
              <a:off x="0" y="0"/>
              <a:ext cx="5008396" cy="1134379"/>
              <a:chOff x="0" y="0"/>
              <a:chExt cx="5008395" cy="1134378"/>
            </a:xfrm>
          </p:grpSpPr>
          <p:sp>
            <p:nvSpPr>
              <p:cNvPr id="244" name="快乐学习、烧脑体验、掌握知识、链接实战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快乐学习、烧脑体验、掌握知识、链接实战</a:t>
                </a:r>
              </a:p>
            </p:txBody>
          </p:sp>
          <p:sp>
            <p:nvSpPr>
              <p:cNvPr id="245" name="4个目标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4个目标</a:t>
                </a:r>
              </a:p>
            </p:txBody>
          </p:sp>
        </p:grpSp>
        <p:grpSp>
          <p:nvGrpSpPr>
            <p:cNvPr id="249" name="成组"/>
            <p:cNvGrpSpPr/>
            <p:nvPr/>
          </p:nvGrpSpPr>
          <p:grpSpPr>
            <a:xfrm>
              <a:off x="5895293" y="0"/>
              <a:ext cx="5008397" cy="1134379"/>
              <a:chOff x="0" y="0"/>
              <a:chExt cx="5008395" cy="1134378"/>
            </a:xfrm>
          </p:grpSpPr>
          <p:sp>
            <p:nvSpPr>
              <p:cNvPr id="247" name="以组为单位的体验更容易让沙盘具有体验感。沙盘最多可以容纳10个小组共同体验。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以组为单位的体验更容易让沙盘具有体验感。沙盘最多可以容纳10个小组共同体验。</a:t>
                </a:r>
              </a:p>
            </p:txBody>
          </p:sp>
          <p:sp>
            <p:nvSpPr>
              <p:cNvPr id="248" name="10个小组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10个小组</a:t>
                </a:r>
              </a:p>
            </p:txBody>
          </p:sp>
        </p:grpSp>
      </p:grpSp>
      <p:grpSp>
        <p:nvGrpSpPr>
          <p:cNvPr id="257" name="成组"/>
          <p:cNvGrpSpPr/>
          <p:nvPr/>
        </p:nvGrpSpPr>
        <p:grpSpPr>
          <a:xfrm>
            <a:off x="644155" y="3925356"/>
            <a:ext cx="10903690" cy="1134380"/>
            <a:chOff x="0" y="0"/>
            <a:chExt cx="10903689" cy="1134378"/>
          </a:xfrm>
        </p:grpSpPr>
        <p:grpSp>
          <p:nvGrpSpPr>
            <p:cNvPr id="253" name="成组"/>
            <p:cNvGrpSpPr/>
            <p:nvPr/>
          </p:nvGrpSpPr>
          <p:grpSpPr>
            <a:xfrm>
              <a:off x="0" y="0"/>
              <a:ext cx="5008396" cy="1134379"/>
              <a:chOff x="0" y="0"/>
              <a:chExt cx="5008395" cy="1134378"/>
            </a:xfrm>
          </p:grpSpPr>
          <p:sp>
            <p:nvSpPr>
              <p:cNvPr id="251" name="沙盘一共20轮，从不同的地形出发，最终将群众和物资转移到根据地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沙盘一共20轮，从不同的地形出发，最终将群众和物资转移到根据地</a:t>
                </a:r>
              </a:p>
            </p:txBody>
          </p:sp>
          <p:sp>
            <p:nvSpPr>
              <p:cNvPr id="252" name="20轮体验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20轮体验</a:t>
                </a:r>
              </a:p>
            </p:txBody>
          </p:sp>
        </p:grpSp>
        <p:grpSp>
          <p:nvGrpSpPr>
            <p:cNvPr id="256" name="成组"/>
            <p:cNvGrpSpPr/>
            <p:nvPr/>
          </p:nvGrpSpPr>
          <p:grpSpPr>
            <a:xfrm>
              <a:off x="5895293" y="0"/>
              <a:ext cx="5008397" cy="1134379"/>
              <a:chOff x="0" y="0"/>
              <a:chExt cx="5008395" cy="1134378"/>
            </a:xfrm>
          </p:grpSpPr>
          <p:sp>
            <p:nvSpPr>
              <p:cNvPr id="254" name="小组需要通过知识学习，获得至少30个党建能力值，来提升小组的群众基础和转移能力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小组需要通过知识学习，获得至少30个党建能力值，来提升小组的群众基础和转移能力</a:t>
                </a:r>
              </a:p>
            </p:txBody>
          </p:sp>
          <p:sp>
            <p:nvSpPr>
              <p:cNvPr id="255" name="30个党建能力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30个党建能力</a:t>
                </a:r>
              </a:p>
            </p:txBody>
          </p:sp>
        </p:grpSp>
      </p:grpSp>
      <p:grpSp>
        <p:nvGrpSpPr>
          <p:cNvPr id="264" name="成组"/>
          <p:cNvGrpSpPr/>
          <p:nvPr/>
        </p:nvGrpSpPr>
        <p:grpSpPr>
          <a:xfrm>
            <a:off x="644155" y="5121069"/>
            <a:ext cx="10903690" cy="1134380"/>
            <a:chOff x="0" y="0"/>
            <a:chExt cx="10903689" cy="1134378"/>
          </a:xfrm>
        </p:grpSpPr>
        <p:grpSp>
          <p:nvGrpSpPr>
            <p:cNvPr id="260" name="成组"/>
            <p:cNvGrpSpPr/>
            <p:nvPr/>
          </p:nvGrpSpPr>
          <p:grpSpPr>
            <a:xfrm>
              <a:off x="0" y="0"/>
              <a:ext cx="5008396" cy="1134379"/>
              <a:chOff x="0" y="0"/>
              <a:chExt cx="5008395" cy="1134378"/>
            </a:xfrm>
          </p:grpSpPr>
          <p:sp>
            <p:nvSpPr>
              <p:cNvPr id="258" name="地形+敌人+物资+环境变化等，都会对小组决策产生影响，学员需要不断关注并做出决策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地形+敌人+物资+环境变化等，都会对小组决策产生影响，学员需要不断关注并做出决策</a:t>
                </a:r>
              </a:p>
            </p:txBody>
          </p:sp>
          <p:sp>
            <p:nvSpPr>
              <p:cNvPr id="259" name="80种决策因素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80种决策因素</a:t>
                </a:r>
              </a:p>
            </p:txBody>
          </p:sp>
        </p:grpSp>
        <p:grpSp>
          <p:nvGrpSpPr>
            <p:cNvPr id="263" name="成组"/>
            <p:cNvGrpSpPr/>
            <p:nvPr/>
          </p:nvGrpSpPr>
          <p:grpSpPr>
            <a:xfrm>
              <a:off x="5895293" y="0"/>
              <a:ext cx="5008397" cy="1134379"/>
              <a:chOff x="0" y="0"/>
              <a:chExt cx="5008395" cy="1134378"/>
            </a:xfrm>
          </p:grpSpPr>
          <p:sp>
            <p:nvSpPr>
              <p:cNvPr id="261" name="通过游戏化的方式，大大的提升了学习的效率和主动性，掌握知识速度不断提升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通过游戏化的方式，大大的提升了学习的效率和主动性，掌握知识速度不断提升</a:t>
                </a:r>
              </a:p>
            </p:txBody>
          </p:sp>
          <p:sp>
            <p:nvSpPr>
              <p:cNvPr id="262" name="200+知识问答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200+知识问答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Box 8"/>
          <p:cNvSpPr txBox="1"/>
          <p:nvPr/>
        </p:nvSpPr>
        <p:spPr>
          <a:xfrm>
            <a:off x="4223911" y="564114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地形介绍</a:t>
            </a:r>
          </a:p>
        </p:txBody>
      </p:sp>
      <p:sp>
        <p:nvSpPr>
          <p:cNvPr id="267" name="根据地"/>
          <p:cNvSpPr/>
          <p:nvPr/>
        </p:nvSpPr>
        <p:spPr>
          <a:xfrm>
            <a:off x="1694187" y="1117660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根据地</a:t>
            </a:r>
          </a:p>
        </p:txBody>
      </p:sp>
      <p:sp>
        <p:nvSpPr>
          <p:cNvPr id="268" name="本次任务终点"/>
          <p:cNvSpPr txBox="1"/>
          <p:nvPr/>
        </p:nvSpPr>
        <p:spPr>
          <a:xfrm>
            <a:off x="1613815" y="1777267"/>
            <a:ext cx="1647707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本次任务终点</a:t>
            </a:r>
          </a:p>
        </p:txBody>
      </p:sp>
      <p:sp>
        <p:nvSpPr>
          <p:cNvPr id="269" name="村庄"/>
          <p:cNvSpPr/>
          <p:nvPr/>
        </p:nvSpPr>
        <p:spPr>
          <a:xfrm>
            <a:off x="1694187" y="2434653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村庄</a:t>
            </a:r>
          </a:p>
        </p:txBody>
      </p:sp>
      <p:grpSp>
        <p:nvGrpSpPr>
          <p:cNvPr id="272" name="u=2104947102,3916723559&amp;fm=15&amp;gp=0.jpeg"/>
          <p:cNvGrpSpPr/>
          <p:nvPr/>
        </p:nvGrpSpPr>
        <p:grpSpPr>
          <a:xfrm>
            <a:off x="6510083" y="1098867"/>
            <a:ext cx="1092598" cy="1092598"/>
            <a:chOff x="0" y="0"/>
            <a:chExt cx="1092596" cy="1092596"/>
          </a:xfrm>
        </p:grpSpPr>
        <p:pic>
          <p:nvPicPr>
            <p:cNvPr id="271" name="u=2104947102,3916723559&amp;fm=15&amp;gp=0.jpeg" descr="u=2104947102,3916723559&amp;fm=15&amp;gp=0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4226" t="24826" r="12557" b="8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0" name="u=2104947102,3916723559&amp;fm=15&amp;gp=0.jpeg" descr="u=2104947102,3916723559&amp;fm=15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75" name="u=411457808,3951234645&amp;fm=26&amp;gp=0.jpeg"/>
          <p:cNvGrpSpPr/>
          <p:nvPr/>
        </p:nvGrpSpPr>
        <p:grpSpPr>
          <a:xfrm>
            <a:off x="449557" y="3763940"/>
            <a:ext cx="1092598" cy="1092598"/>
            <a:chOff x="0" y="0"/>
            <a:chExt cx="1092596" cy="1092596"/>
          </a:xfrm>
        </p:grpSpPr>
        <p:pic>
          <p:nvPicPr>
            <p:cNvPr id="274" name="u=411457808,3951234645&amp;fm=26&amp;gp=0.jpeg" descr="u=411457808,3951234645&amp;fm=26&amp;gp=0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8254" t="4032" r="18254" b="8754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3" name="u=411457808,3951234645&amp;fm=26&amp;gp=0.jpeg" descr="u=411457808,3951234645&amp;fm=26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78" name="u=3149078634,1862042541&amp;fm=26&amp;gp=0.jpeg"/>
          <p:cNvGrpSpPr/>
          <p:nvPr/>
        </p:nvGrpSpPr>
        <p:grpSpPr>
          <a:xfrm>
            <a:off x="449557" y="1106606"/>
            <a:ext cx="1092598" cy="1077120"/>
            <a:chOff x="0" y="0"/>
            <a:chExt cx="1092596" cy="1077118"/>
          </a:xfrm>
        </p:grpSpPr>
        <p:pic>
          <p:nvPicPr>
            <p:cNvPr id="277" name="u=3149078634,1862042541&amp;fm=26&amp;gp=0.jpeg" descr="u=3149078634,1862042541&amp;fm=26&amp;gp=0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8673" t="0" r="3011" b="10209"/>
            <a:stretch>
              <a:fillRect/>
            </a:stretch>
          </p:blipFill>
          <p:spPr>
            <a:xfrm>
              <a:off x="6350" y="6252"/>
              <a:ext cx="1080000" cy="106462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6" name="u=3149078634,1862042541&amp;fm=26&amp;gp=0.jpeg" descr="u=3149078634,1862042541&amp;fm=26&amp;gp=0.jpe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092597" cy="1077119"/>
            </a:xfrm>
            <a:prstGeom prst="rect">
              <a:avLst/>
            </a:prstGeom>
            <a:effectLst/>
          </p:spPr>
        </p:pic>
      </p:grpSp>
      <p:grpSp>
        <p:nvGrpSpPr>
          <p:cNvPr id="281" name="u=2639770478,3445483574&amp;fm=26&amp;gp=0.jpeg"/>
          <p:cNvGrpSpPr/>
          <p:nvPr/>
        </p:nvGrpSpPr>
        <p:grpSpPr>
          <a:xfrm>
            <a:off x="6510083" y="4572084"/>
            <a:ext cx="1092598" cy="1092598"/>
            <a:chOff x="0" y="0"/>
            <a:chExt cx="1092596" cy="1092596"/>
          </a:xfrm>
        </p:grpSpPr>
        <p:pic>
          <p:nvPicPr>
            <p:cNvPr id="280" name="u=2639770478,3445483574&amp;fm=26&amp;gp=0.jpeg" descr="u=2639770478,3445483574&amp;fm=26&amp;gp=0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19746" t="1172" r="7012" b="1172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9" name="u=2639770478,3445483574&amp;fm=26&amp;gp=0.jpeg" descr="u=2639770478,3445483574&amp;fm=26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84" name="u=3207226165,1956522285&amp;fm=26&amp;gp=0.jpeg"/>
          <p:cNvGrpSpPr/>
          <p:nvPr/>
        </p:nvGrpSpPr>
        <p:grpSpPr>
          <a:xfrm>
            <a:off x="449557" y="2427534"/>
            <a:ext cx="1092598" cy="1092598"/>
            <a:chOff x="0" y="0"/>
            <a:chExt cx="1092596" cy="1092596"/>
          </a:xfrm>
        </p:grpSpPr>
        <p:pic>
          <p:nvPicPr>
            <p:cNvPr id="283" name="u=3207226165,1956522285&amp;fm=26&amp;gp=0.jpeg" descr="u=3207226165,1956522285&amp;fm=26&amp;gp=0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34534" t="886" r="46" b="886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2" name="u=3207226165,1956522285&amp;fm=26&amp;gp=0.jpeg" descr="u=3207226165,1956522285&amp;fm=26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87" name="Unknown.jpeg"/>
          <p:cNvGrpSpPr/>
          <p:nvPr/>
        </p:nvGrpSpPr>
        <p:grpSpPr>
          <a:xfrm>
            <a:off x="449557" y="5100346"/>
            <a:ext cx="1092598" cy="1092598"/>
            <a:chOff x="0" y="0"/>
            <a:chExt cx="1092596" cy="1092596"/>
          </a:xfrm>
        </p:grpSpPr>
        <p:pic>
          <p:nvPicPr>
            <p:cNvPr id="286" name="Unknown.jpeg" descr="Unknown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3779" t="5088" r="5918" b="4429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5" name="Unknown.jpeg" descr="Unknown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90" name="u=1871486020,305421539&amp;fm=26&amp;gp=0.jpeg"/>
          <p:cNvGrpSpPr/>
          <p:nvPr/>
        </p:nvGrpSpPr>
        <p:grpSpPr>
          <a:xfrm>
            <a:off x="6510083" y="2488011"/>
            <a:ext cx="1092598" cy="1089026"/>
            <a:chOff x="0" y="0"/>
            <a:chExt cx="1092596" cy="1089025"/>
          </a:xfrm>
        </p:grpSpPr>
        <p:pic>
          <p:nvPicPr>
            <p:cNvPr id="289" name="u=1871486020,305421539&amp;fm=26&amp;gp=0.jpeg" descr="u=1871486020,305421539&amp;fm=26&amp;gp=0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31906" t="7470" r="1798" b="0"/>
            <a:stretch>
              <a:fillRect/>
            </a:stretch>
          </p:blipFill>
          <p:spPr>
            <a:xfrm>
              <a:off x="6350" y="6349"/>
              <a:ext cx="1080000" cy="107627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8" name="u=1871486020,305421539&amp;fm=26&amp;gp=0.jpeg" descr="u=1871486020,305421539&amp;fm=26&amp;gp=0.jpeg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0" y="0"/>
              <a:ext cx="1092597" cy="1089025"/>
            </a:xfrm>
            <a:prstGeom prst="rect">
              <a:avLst/>
            </a:prstGeom>
            <a:effectLst/>
          </p:spPr>
        </p:pic>
      </p:grpSp>
      <p:sp>
        <p:nvSpPr>
          <p:cNvPr id="291" name="群众所在地之一，有一些粮食物资需要转移"/>
          <p:cNvSpPr txBox="1"/>
          <p:nvPr/>
        </p:nvSpPr>
        <p:spPr>
          <a:xfrm>
            <a:off x="1613815" y="2823760"/>
            <a:ext cx="406904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群众所在地之一，有一些粮食物资需要转移</a:t>
            </a:r>
          </a:p>
        </p:txBody>
      </p:sp>
      <p:sp>
        <p:nvSpPr>
          <p:cNvPr id="292" name="大山"/>
          <p:cNvSpPr/>
          <p:nvPr/>
        </p:nvSpPr>
        <p:spPr>
          <a:xfrm>
            <a:off x="1694187" y="3752465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大山</a:t>
            </a:r>
          </a:p>
        </p:txBody>
      </p:sp>
      <p:sp>
        <p:nvSpPr>
          <p:cNvPr id="293" name="可以躲避扫荡，但是有可能被土匪袭扰"/>
          <p:cNvSpPr txBox="1"/>
          <p:nvPr/>
        </p:nvSpPr>
        <p:spPr>
          <a:xfrm>
            <a:off x="1613815" y="4141572"/>
            <a:ext cx="4069042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可以躲避扫荡，但是有可能被土匪袭扰</a:t>
            </a:r>
          </a:p>
        </p:txBody>
      </p:sp>
      <p:sp>
        <p:nvSpPr>
          <p:cNvPr id="294" name="土匪"/>
          <p:cNvSpPr/>
          <p:nvPr/>
        </p:nvSpPr>
        <p:spPr>
          <a:xfrm>
            <a:off x="1694187" y="5070276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土匪</a:t>
            </a:r>
          </a:p>
        </p:txBody>
      </p:sp>
      <p:sp>
        <p:nvSpPr>
          <p:cNvPr id="295" name="穷苦出身，大多几个人，有几条枪，党建能力3级以上，枪支10以上时可将其收编，增加分队战斗力，否则损失粮食2份"/>
          <p:cNvSpPr txBox="1"/>
          <p:nvPr/>
        </p:nvSpPr>
        <p:spPr>
          <a:xfrm>
            <a:off x="1613815" y="5459383"/>
            <a:ext cx="4234985" cy="104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穷苦出身，大多几个人，有几条枪，党建能力3级以上，枪支10以上时可将其收编，增加分队战斗力，否则损失粮食2份</a:t>
            </a:r>
          </a:p>
        </p:txBody>
      </p:sp>
      <p:sp>
        <p:nvSpPr>
          <p:cNvPr id="296" name="河流"/>
          <p:cNvSpPr/>
          <p:nvPr/>
        </p:nvSpPr>
        <p:spPr>
          <a:xfrm>
            <a:off x="7739387" y="1110891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河流</a:t>
            </a:r>
          </a:p>
        </p:txBody>
      </p:sp>
      <p:sp>
        <p:nvSpPr>
          <p:cNvPr id="297" name="由于桥梁损毁，过河时若没有船只，粮食会损毁5份"/>
          <p:cNvSpPr txBox="1"/>
          <p:nvPr/>
        </p:nvSpPr>
        <p:spPr>
          <a:xfrm>
            <a:off x="7659015" y="1529199"/>
            <a:ext cx="406904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由于桥梁损毁，过河时若没有船只，粮食会损毁5份</a:t>
            </a:r>
          </a:p>
        </p:txBody>
      </p:sp>
      <p:sp>
        <p:nvSpPr>
          <p:cNvPr id="298" name="小镇"/>
          <p:cNvSpPr/>
          <p:nvPr/>
        </p:nvSpPr>
        <p:spPr>
          <a:xfrm>
            <a:off x="7739387" y="2460150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小镇</a:t>
            </a:r>
          </a:p>
        </p:txBody>
      </p:sp>
      <p:sp>
        <p:nvSpPr>
          <p:cNvPr id="299" name="小镇居民有船只、大车等生产工具，可以避免运输过程中的物资损失（1:10）…"/>
          <p:cNvSpPr txBox="1"/>
          <p:nvPr/>
        </p:nvSpPr>
        <p:spPr>
          <a:xfrm>
            <a:off x="7659015" y="2878458"/>
            <a:ext cx="4339115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80473" indent="-180473">
              <a:buSzPct val="100000"/>
              <a:buChar char="•"/>
            </a:pPr>
            <a:r>
              <a:t>小镇居民有船只、大车等生产工具，可以避免运输过程中的物资损失（1:10）</a:t>
            </a:r>
          </a:p>
          <a:p>
            <a:pPr marL="180473" indent="-180473">
              <a:buSzPct val="100000"/>
              <a:buChar char="•"/>
            </a:pPr>
            <a:r>
              <a:t>小镇有少量敌人，若通过时发生交火，会损失枪支弹药2份、药品2份、粮食2份</a:t>
            </a:r>
          </a:p>
        </p:txBody>
      </p:sp>
      <p:sp>
        <p:nvSpPr>
          <p:cNvPr id="300" name="城市"/>
          <p:cNvSpPr/>
          <p:nvPr/>
        </p:nvSpPr>
        <p:spPr>
          <a:xfrm>
            <a:off x="7675887" y="4546008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城市</a:t>
            </a:r>
          </a:p>
        </p:txBody>
      </p:sp>
      <p:sp>
        <p:nvSpPr>
          <p:cNvPr id="301" name="城市的群众有支援根据地枪支弹药、药品等，需要转移…"/>
          <p:cNvSpPr txBox="1"/>
          <p:nvPr/>
        </p:nvSpPr>
        <p:spPr>
          <a:xfrm>
            <a:off x="7659015" y="4900583"/>
            <a:ext cx="4339115" cy="164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80473" indent="-180473">
              <a:buSzPct val="100000"/>
              <a:buChar char="•"/>
            </a:pPr>
            <a:r>
              <a:t>城市的群众有支援根据地枪支弹药、药品等，需要转移</a:t>
            </a:r>
          </a:p>
          <a:p>
            <a:pPr marL="180473" indent="-180473">
              <a:buSzPct val="100000"/>
              <a:buChar char="•"/>
            </a:pPr>
            <a:r>
              <a:t>城市有大量敌人，若通过时发生交火，会损失枪支弹药3份、药品3份、粮食5份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Box 8"/>
          <p:cNvSpPr txBox="1"/>
          <p:nvPr/>
        </p:nvSpPr>
        <p:spPr>
          <a:xfrm>
            <a:off x="4223911" y="564114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任务介绍</a:t>
            </a:r>
          </a:p>
        </p:txBody>
      </p:sp>
      <p:sp>
        <p:nvSpPr>
          <p:cNvPr id="304" name="第二步：转移群众"/>
          <p:cNvSpPr/>
          <p:nvPr/>
        </p:nvSpPr>
        <p:spPr>
          <a:xfrm>
            <a:off x="366193" y="2827296"/>
            <a:ext cx="2492457" cy="41116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第二步：转移群众</a:t>
            </a:r>
          </a:p>
        </p:txBody>
      </p:sp>
      <p:pic>
        <p:nvPicPr>
          <p:cNvPr id="305" name="截屏2020-09-01 15.58.53.png" descr="截屏2020-09-01 15.58.5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97986" y="3279288"/>
            <a:ext cx="1090009" cy="1099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截屏2020-09-01 15.58.41.png" descr="截屏2020-09-01 15.58.4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7270" y="3279288"/>
            <a:ext cx="1117722" cy="1099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截屏2020-09-01 15.59.05.png" descr="截屏2020-09-01 15.59.0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00990" y="3279288"/>
            <a:ext cx="1099247" cy="1099246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第一项：党建能力提升"/>
          <p:cNvSpPr/>
          <p:nvPr/>
        </p:nvSpPr>
        <p:spPr>
          <a:xfrm>
            <a:off x="366193" y="1304869"/>
            <a:ext cx="2492457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第一项：党建能力提升</a:t>
            </a:r>
          </a:p>
        </p:txBody>
      </p:sp>
      <p:pic>
        <p:nvPicPr>
          <p:cNvPr id="309" name="截屏2020-09-01 16.07.21.png" descr="截屏2020-09-01 16.07.2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39197" y="1763821"/>
            <a:ext cx="1477721" cy="104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截屏2020-09-01 16.07.14.png" descr="截屏2020-09-01 16.07.1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63505" y="1763821"/>
            <a:ext cx="1477722" cy="1022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截屏2020-09-01 15.59.45.png" descr="截屏2020-09-01 15.59.45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459183" y="1814089"/>
            <a:ext cx="1052242" cy="1043400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通过回答问题，获得能力值，能力值越多，可转移的群众（群众基础）就越多"/>
          <p:cNvSpPr txBox="1"/>
          <p:nvPr/>
        </p:nvSpPr>
        <p:spPr>
          <a:xfrm>
            <a:off x="2855084" y="1305980"/>
            <a:ext cx="7876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通过回答问题，获得能力值，能力值越多，可转移的群众（群众基础）就越多</a:t>
            </a:r>
          </a:p>
        </p:txBody>
      </p:sp>
      <p:sp>
        <p:nvSpPr>
          <p:cNvPr id="313" name="箭头"/>
          <p:cNvSpPr/>
          <p:nvPr/>
        </p:nvSpPr>
        <p:spPr>
          <a:xfrm>
            <a:off x="4528829" y="2128935"/>
            <a:ext cx="413802" cy="413708"/>
          </a:xfrm>
          <a:prstGeom prst="rightArrow">
            <a:avLst>
              <a:gd name="adj1" fmla="val 32000"/>
              <a:gd name="adj2" fmla="val 70636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14" name="第三步：转移物资"/>
          <p:cNvSpPr/>
          <p:nvPr/>
        </p:nvSpPr>
        <p:spPr>
          <a:xfrm>
            <a:off x="366193" y="4419363"/>
            <a:ext cx="2492457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第三步：转移物资</a:t>
            </a:r>
          </a:p>
        </p:txBody>
      </p:sp>
      <p:sp>
        <p:nvSpPr>
          <p:cNvPr id="315" name="到达某地块，即可带走一部分或全部群众（除非受群众基础限制）"/>
          <p:cNvSpPr txBox="1"/>
          <p:nvPr/>
        </p:nvSpPr>
        <p:spPr>
          <a:xfrm>
            <a:off x="2855084" y="2828407"/>
            <a:ext cx="6733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到达某地块，即可带走一部分或全部群众（除非受群众基础限制）</a:t>
            </a:r>
          </a:p>
        </p:txBody>
      </p:sp>
      <p:sp>
        <p:nvSpPr>
          <p:cNvPr id="316" name="到达某地块时，帮助群众转移财产及物资"/>
          <p:cNvSpPr txBox="1"/>
          <p:nvPr/>
        </p:nvSpPr>
        <p:spPr>
          <a:xfrm>
            <a:off x="2958683" y="4420475"/>
            <a:ext cx="42189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到达某地块时，帮助群众转移财产及物资</a:t>
            </a:r>
          </a:p>
        </p:txBody>
      </p:sp>
      <p:pic>
        <p:nvPicPr>
          <p:cNvPr id="317" name="截屏2020-09-01 16.29.47.png" descr="截屏2020-09-01 16.29.47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426443" y="3280399"/>
            <a:ext cx="1117722" cy="1117721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条件成熟时，可收编土匪"/>
          <p:cNvSpPr txBox="1"/>
          <p:nvPr/>
        </p:nvSpPr>
        <p:spPr>
          <a:xfrm>
            <a:off x="6635321" y="3634789"/>
            <a:ext cx="26187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条件成熟时，可收编土匪</a:t>
            </a:r>
          </a:p>
        </p:txBody>
      </p:sp>
      <p:pic>
        <p:nvPicPr>
          <p:cNvPr id="319" name="截屏2020-09-01 15.59.15.png" descr="截屏2020-09-01 15.59.1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800990" y="4879777"/>
            <a:ext cx="1099247" cy="10900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截屏2020-09-01 15.59.25.png" descr="截屏2020-09-01 15.59.25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999375" y="4879815"/>
            <a:ext cx="1090010" cy="10900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截屏2020-09-01 15.58.26.png" descr="截屏2020-09-01 15.58.26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584130" y="4879815"/>
            <a:ext cx="1117721" cy="1108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截屏2020-09-01 15.58.13.png" descr="截屏2020-09-01 15.58.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367270" y="4879777"/>
            <a:ext cx="1117722" cy="11084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组合 2"/>
          <p:cNvSpPr/>
          <p:nvPr/>
        </p:nvSpPr>
        <p:spPr>
          <a:xfrm>
            <a:off x="4818551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沙盘预期效果</a:t>
            </a:r>
          </a:p>
        </p:txBody>
      </p:sp>
      <p:sp>
        <p:nvSpPr>
          <p:cNvPr id="326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Box 8"/>
          <p:cNvSpPr txBox="1"/>
          <p:nvPr/>
        </p:nvSpPr>
        <p:spPr>
          <a:xfrm>
            <a:off x="3787178" y="314708"/>
            <a:ext cx="4617643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预期效果一：融合凝聚</a:t>
            </a:r>
          </a:p>
        </p:txBody>
      </p:sp>
      <p:pic>
        <p:nvPicPr>
          <p:cNvPr id="329" name="IMG_5524.jpeg" descr="IMG_552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8324" y="961866"/>
            <a:ext cx="3624005" cy="2718003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1、在体验过程中，采取随机分组的方式，让不同生产车间、不同党支部的成员可以在一个小组中交流共创，达到认识了解的目的。…"/>
          <p:cNvSpPr/>
          <p:nvPr/>
        </p:nvSpPr>
        <p:spPr>
          <a:xfrm>
            <a:off x="4691049" y="1163391"/>
            <a:ext cx="7062002" cy="2100992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1、在体验过程中，采取随机分组的方式，让不同生产车间、不同党支部的成员可以在一个小组中交流共创，达到认识了解的目的。</a:t>
            </a:r>
          </a:p>
          <a:p>
            <a:pPr/>
            <a:r>
              <a:t>2、各小组在体验过程中，彼此的关系是合作共赢的关系，各小组之间需要更好的分享情报、资源、共同协作，才能完成“光荣使命”</a:t>
            </a:r>
          </a:p>
        </p:txBody>
      </p:sp>
      <p:sp>
        <p:nvSpPr>
          <p:cNvPr id="331" name="融入团队"/>
          <p:cNvSpPr/>
          <p:nvPr/>
        </p:nvSpPr>
        <p:spPr>
          <a:xfrm>
            <a:off x="4412964" y="993547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融入团队</a:t>
            </a:r>
          </a:p>
        </p:txBody>
      </p:sp>
      <p:sp>
        <p:nvSpPr>
          <p:cNvPr id="332" name="1、凝聚团队的是沙盘中的“光荣使命”，让各小组可以为了共同的目标奉献自己的力量。引申到实际工作中，更好的理解企业目标和使命。…"/>
          <p:cNvSpPr/>
          <p:nvPr/>
        </p:nvSpPr>
        <p:spPr>
          <a:xfrm>
            <a:off x="979960" y="4449540"/>
            <a:ext cx="7062003" cy="174820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1、凝聚团队的是沙盘中的“光荣使命”，让各小组可以为了共同的目标奉献自己的力量。引申到实际工作中，更好的理解企业目标和使命。</a:t>
            </a:r>
          </a:p>
          <a:p>
            <a:pPr/>
            <a:r>
              <a:t>2、小组中各个成员的角色不同，但是都需要贡献自己的力量。更好的让参与者体会到模范带头作用，从而提升组织凝聚力。</a:t>
            </a:r>
          </a:p>
        </p:txBody>
      </p:sp>
      <p:sp>
        <p:nvSpPr>
          <p:cNvPr id="333" name="凝聚力提升"/>
          <p:cNvSpPr/>
          <p:nvPr/>
        </p:nvSpPr>
        <p:spPr>
          <a:xfrm>
            <a:off x="701876" y="4279696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凝聚力提升</a:t>
            </a:r>
          </a:p>
        </p:txBody>
      </p:sp>
      <p:pic>
        <p:nvPicPr>
          <p:cNvPr id="334" name="IMG_5523.jpeg" descr="IMG_552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44713" y="3767582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Box 8"/>
          <p:cNvSpPr txBox="1"/>
          <p:nvPr/>
        </p:nvSpPr>
        <p:spPr>
          <a:xfrm>
            <a:off x="3787178" y="314708"/>
            <a:ext cx="4617643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预期效果二：创新变革</a:t>
            </a:r>
          </a:p>
        </p:txBody>
      </p:sp>
      <p:sp>
        <p:nvSpPr>
          <p:cNvPr id="337" name="1、沙盘中设置种种障碍，如：过河、敌人巡逻、交火等，各个小组需要从路线规划上、小组合作中、目标执行里做各种创新，才能更高效的完成任务。…"/>
          <p:cNvSpPr/>
          <p:nvPr/>
        </p:nvSpPr>
        <p:spPr>
          <a:xfrm>
            <a:off x="4691049" y="1163391"/>
            <a:ext cx="7062002" cy="2100992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1、沙盘中设置种种障碍，如：过河、敌人巡逻、交火等，各个小组需要从路线规划上、小组合作中、目标执行里做各种创新，才能更高效的完成任务。</a:t>
            </a:r>
          </a:p>
          <a:p>
            <a:pPr/>
            <a:r>
              <a:t>2、传统的想法在沙盘推演中会被具像化的表达出来，参与者在困境中反思成长，更有利于未来工作的开展。</a:t>
            </a:r>
          </a:p>
        </p:txBody>
      </p:sp>
      <p:sp>
        <p:nvSpPr>
          <p:cNvPr id="338" name="思维创新"/>
          <p:cNvSpPr/>
          <p:nvPr/>
        </p:nvSpPr>
        <p:spPr>
          <a:xfrm>
            <a:off x="4412964" y="993547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思维创新</a:t>
            </a:r>
          </a:p>
        </p:txBody>
      </p:sp>
      <p:sp>
        <p:nvSpPr>
          <p:cNvPr id="339" name="1、沙盘中的最终结果，是由小组成员一步步走出来的，在复盘总结时，可以更好的看到一步步变革发展的历程。…"/>
          <p:cNvSpPr/>
          <p:nvPr/>
        </p:nvSpPr>
        <p:spPr>
          <a:xfrm>
            <a:off x="979960" y="4449540"/>
            <a:ext cx="7062003" cy="174820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1、沙盘中的最终结果，是由小组成员一步步走出来的，在复盘总结时，可以更好的看到一步步变革发展的历程。</a:t>
            </a:r>
          </a:p>
          <a:p>
            <a:pPr/>
            <a:r>
              <a:t>2、体验过程中的每一次分享和总结，都是下一步前行的动力。以此来树立经常总结分享的习惯，有利于工作中的变革和发展。</a:t>
            </a:r>
          </a:p>
        </p:txBody>
      </p:sp>
      <p:sp>
        <p:nvSpPr>
          <p:cNvPr id="340" name="变革发展"/>
          <p:cNvSpPr/>
          <p:nvPr/>
        </p:nvSpPr>
        <p:spPr>
          <a:xfrm>
            <a:off x="701876" y="4279696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变革发展</a:t>
            </a:r>
          </a:p>
        </p:txBody>
      </p:sp>
      <p:pic>
        <p:nvPicPr>
          <p:cNvPr id="341" name="IMG_5526.jpeg" descr="IMG_552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08883" y="3875853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IMG_5529.jpeg" descr="IMG_552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4867" y="905818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截屏2020-09-01 16.07.14.png" descr="截屏2020-09-01 16.07.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9649" y="968374"/>
            <a:ext cx="3746729" cy="259289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截屏2020-09-01 15.59.45.png" descr="截屏2020-09-01 15.59.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49051" y="3727422"/>
            <a:ext cx="2741038" cy="2718003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TextBox 8"/>
          <p:cNvSpPr txBox="1"/>
          <p:nvPr/>
        </p:nvSpPr>
        <p:spPr>
          <a:xfrm>
            <a:off x="750704" y="128852"/>
            <a:ext cx="10690592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预期效果三：学史明理、学史力行</a:t>
            </a:r>
          </a:p>
        </p:txBody>
      </p:sp>
      <p:sp>
        <p:nvSpPr>
          <p:cNvPr id="347" name="1、通过“百年党史”问答学习，让沙盘推演过程成为一次“考试”，在体验中明白党建的价值和意义。…"/>
          <p:cNvSpPr/>
          <p:nvPr/>
        </p:nvSpPr>
        <p:spPr>
          <a:xfrm>
            <a:off x="4691049" y="1163391"/>
            <a:ext cx="7062002" cy="2100992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1、通过“百年党史”问答学习，让沙盘推演过程成为一次“考试”，在体验中明白党建的价值和意义。</a:t>
            </a:r>
          </a:p>
          <a:p>
            <a:pPr/>
            <a:r>
              <a:t>2、在沙盘推演过程中，树立崇高的责任感，选择最具价值的路线，成就伟大的事业。</a:t>
            </a:r>
          </a:p>
        </p:txBody>
      </p:sp>
      <p:sp>
        <p:nvSpPr>
          <p:cNvPr id="348" name="学史明理"/>
          <p:cNvSpPr/>
          <p:nvPr/>
        </p:nvSpPr>
        <p:spPr>
          <a:xfrm>
            <a:off x="4412964" y="993547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学史明理</a:t>
            </a:r>
          </a:p>
        </p:txBody>
      </p:sp>
      <p:sp>
        <p:nvSpPr>
          <p:cNvPr id="349" name="1、通过党史问答，知道沙盘推演的各个环节，并找到将党史学习与实际工作相连接的动力和方法。…"/>
          <p:cNvSpPr/>
          <p:nvPr/>
        </p:nvSpPr>
        <p:spPr>
          <a:xfrm>
            <a:off x="979960" y="4449540"/>
            <a:ext cx="7062003" cy="174820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1、通过党史问答，知道沙盘推演的各个环节，并找到将党史学习与实际工作相连接的动力和方法。</a:t>
            </a:r>
          </a:p>
          <a:p>
            <a:pPr/>
            <a:r>
              <a:t>2、让党史学习不仅武装自己的思想，还要知道自己的行为，在有限的岁月里，为光荣的使命奋斗。</a:t>
            </a:r>
          </a:p>
        </p:txBody>
      </p:sp>
      <p:sp>
        <p:nvSpPr>
          <p:cNvPr id="350" name="学史力行"/>
          <p:cNvSpPr/>
          <p:nvPr/>
        </p:nvSpPr>
        <p:spPr>
          <a:xfrm>
            <a:off x="701876" y="4279696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学史力行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矩形 5"/>
          <p:cNvSpPr txBox="1"/>
          <p:nvPr/>
        </p:nvSpPr>
        <p:spPr>
          <a:xfrm>
            <a:off x="5231129" y="1421982"/>
            <a:ext cx="916941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D0D0D"/>
                </a:solidFill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143" name="PA_库_矩形 4"/>
          <p:cNvSpPr txBox="1"/>
          <p:nvPr/>
        </p:nvSpPr>
        <p:spPr>
          <a:xfrm>
            <a:off x="3724667" y="2719208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产品背景介绍</a:t>
            </a:r>
          </a:p>
        </p:txBody>
      </p:sp>
      <p:grpSp>
        <p:nvGrpSpPr>
          <p:cNvPr id="146" name="PA_库_椭圆 5"/>
          <p:cNvGrpSpPr/>
          <p:nvPr/>
        </p:nvGrpSpPr>
        <p:grpSpPr>
          <a:xfrm>
            <a:off x="3033651" y="2646679"/>
            <a:ext cx="553999" cy="553999"/>
            <a:chOff x="0" y="0"/>
            <a:chExt cx="553998" cy="553998"/>
          </a:xfrm>
        </p:grpSpPr>
        <p:sp>
          <p:nvSpPr>
            <p:cNvPr id="144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5" name="1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sp>
        <p:nvSpPr>
          <p:cNvPr id="147" name="PA_库_矩形 4"/>
          <p:cNvSpPr txBox="1"/>
          <p:nvPr/>
        </p:nvSpPr>
        <p:spPr>
          <a:xfrm>
            <a:off x="3724667" y="3550205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沙盘课程亮点</a:t>
            </a:r>
          </a:p>
        </p:txBody>
      </p:sp>
      <p:grpSp>
        <p:nvGrpSpPr>
          <p:cNvPr id="150" name="PA_库_椭圆 5"/>
          <p:cNvGrpSpPr/>
          <p:nvPr/>
        </p:nvGrpSpPr>
        <p:grpSpPr>
          <a:xfrm>
            <a:off x="3033651" y="3477676"/>
            <a:ext cx="553999" cy="553999"/>
            <a:chOff x="0" y="0"/>
            <a:chExt cx="553998" cy="553998"/>
          </a:xfrm>
        </p:grpSpPr>
        <p:sp>
          <p:nvSpPr>
            <p:cNvPr id="148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9" name="3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151" name="PA_库_矩形 4"/>
          <p:cNvSpPr txBox="1"/>
          <p:nvPr/>
        </p:nvSpPr>
        <p:spPr>
          <a:xfrm>
            <a:off x="7375004" y="2719209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沙盘课程流程</a:t>
            </a:r>
          </a:p>
        </p:txBody>
      </p:sp>
      <p:grpSp>
        <p:nvGrpSpPr>
          <p:cNvPr id="154" name="PA_库_椭圆 5"/>
          <p:cNvGrpSpPr/>
          <p:nvPr/>
        </p:nvGrpSpPr>
        <p:grpSpPr>
          <a:xfrm>
            <a:off x="6683988" y="2646679"/>
            <a:ext cx="553999" cy="553999"/>
            <a:chOff x="0" y="0"/>
            <a:chExt cx="553998" cy="553998"/>
          </a:xfrm>
        </p:grpSpPr>
        <p:sp>
          <p:nvSpPr>
            <p:cNvPr id="152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3" name="2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155" name="PA_库_矩形 4"/>
          <p:cNvSpPr txBox="1"/>
          <p:nvPr/>
        </p:nvSpPr>
        <p:spPr>
          <a:xfrm>
            <a:off x="7375004" y="3550205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沙盘预期效果</a:t>
            </a:r>
          </a:p>
        </p:txBody>
      </p:sp>
      <p:grpSp>
        <p:nvGrpSpPr>
          <p:cNvPr id="158" name="PA_库_椭圆 5"/>
          <p:cNvGrpSpPr/>
          <p:nvPr/>
        </p:nvGrpSpPr>
        <p:grpSpPr>
          <a:xfrm>
            <a:off x="6683988" y="3477676"/>
            <a:ext cx="553999" cy="553999"/>
            <a:chOff x="0" y="0"/>
            <a:chExt cx="553998" cy="553998"/>
          </a:xfrm>
        </p:grpSpPr>
        <p:sp>
          <p:nvSpPr>
            <p:cNvPr id="156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7" name="4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Class="entr" nodeType="afterEffect" presetSubtype="0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Class="entr" nodeType="after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Class="entr" nodeType="afterEffect" presetSubtype="0" presetID="15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5" grpId="8"/>
      <p:bldP build="whole" bldLvl="1" animBg="1" rev="0" advAuto="0" spid="158" grpId="7"/>
      <p:bldP build="whole" bldLvl="1" animBg="1" rev="0" advAuto="0" spid="147" grpId="4"/>
      <p:bldP build="whole" bldLvl="1" animBg="1" rev="0" advAuto="0" spid="146" grpId="1"/>
      <p:bldP build="whole" bldLvl="1" animBg="1" rev="0" advAuto="0" spid="143" grpId="2"/>
      <p:bldP build="whole" bldLvl="1" animBg="1" rev="0" advAuto="0" spid="154" grpId="5"/>
      <p:bldP build="whole" bldLvl="1" animBg="1" rev="0" advAuto="0" spid="151" grpId="6"/>
      <p:bldP build="whole" bldLvl="1" animBg="1" rev="0" advAuto="0" spid="150" grpId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IMG_5523.jpeg" descr="IMG_552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70128" y="3723717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IMG_5524.jpeg" descr="IMG_5524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3998" y="3843896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IMG_5526.jpeg" descr="IMG_5526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7867" y="3843896"/>
            <a:ext cx="3624005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IMG_5527.jpeg" descr="IMG_5527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7012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IMG_5528.jpeg" descr="IMG_5528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28399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IMG_5529.jpeg" descr="IMG_5529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97867" y="778818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IMG_5525.jpeg" descr="IMG_552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70128" y="3723717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IMG_5516.jpeg" descr="IMG_5516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3998" y="3843896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IMG_5519.jpeg" descr="IMG_5519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7867" y="3843896"/>
            <a:ext cx="3624005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IMG_5520.jpeg" descr="IMG_5520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7012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IMG_5521.jpeg" descr="IMG_5521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28399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IMG_5522.jpeg" descr="IMG_5522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97867" y="778818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文本框 1"/>
          <p:cNvSpPr txBox="1"/>
          <p:nvPr/>
        </p:nvSpPr>
        <p:spPr>
          <a:xfrm>
            <a:off x="4045763" y="1764230"/>
            <a:ext cx="4100474" cy="180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600">
                <a:solidFill>
                  <a:srgbClr val="E10429"/>
                </a:solidFill>
              </a:defRPr>
            </a:lvl1pPr>
          </a:lstStyle>
          <a:p>
            <a:pPr/>
            <a:r>
              <a:t> 谢谢！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组合 2"/>
          <p:cNvSpPr/>
          <p:nvPr/>
        </p:nvSpPr>
        <p:spPr>
          <a:xfrm>
            <a:off x="4977129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产品背景介绍</a:t>
            </a:r>
          </a:p>
        </p:txBody>
      </p:sp>
      <p:sp>
        <p:nvSpPr>
          <p:cNvPr id="162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组合 8"/>
          <p:cNvGrpSpPr/>
          <p:nvPr/>
        </p:nvGrpSpPr>
        <p:grpSpPr>
          <a:xfrm>
            <a:off x="2175255" y="2059997"/>
            <a:ext cx="3008971" cy="1037589"/>
            <a:chOff x="0" y="0"/>
            <a:chExt cx="3008970" cy="1037588"/>
          </a:xfrm>
        </p:grpSpPr>
        <p:sp>
          <p:nvSpPr>
            <p:cNvPr id="164" name="矩形 9"/>
            <p:cNvSpPr/>
            <p:nvPr/>
          </p:nvSpPr>
          <p:spPr>
            <a:xfrm>
              <a:off x="2091179" y="-1"/>
              <a:ext cx="917792" cy="784427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5" name="Freeform 7"/>
            <p:cNvSpPr/>
            <p:nvPr/>
          </p:nvSpPr>
          <p:spPr>
            <a:xfrm>
              <a:off x="0" y="-1"/>
              <a:ext cx="2161593" cy="1037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grpSp>
          <p:nvGrpSpPr>
            <p:cNvPr id="168" name="组合 11"/>
            <p:cNvGrpSpPr/>
            <p:nvPr/>
          </p:nvGrpSpPr>
          <p:grpSpPr>
            <a:xfrm>
              <a:off x="2484718" y="169072"/>
              <a:ext cx="201126" cy="472326"/>
              <a:chOff x="0" y="0"/>
              <a:chExt cx="201124" cy="472324"/>
            </a:xfrm>
          </p:grpSpPr>
          <p:sp>
            <p:nvSpPr>
              <p:cNvPr id="166" name="Freeform 10"/>
              <p:cNvSpPr/>
              <p:nvPr/>
            </p:nvSpPr>
            <p:spPr>
              <a:xfrm>
                <a:off x="82741" y="-1"/>
                <a:ext cx="89107" cy="891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cubicBezTo>
                      <a:pt x="5040" y="0"/>
                      <a:pt x="0" y="5040"/>
                      <a:pt x="0" y="10800"/>
                    </a:cubicBezTo>
                    <a:cubicBezTo>
                      <a:pt x="0" y="16560"/>
                      <a:pt x="4320" y="21600"/>
                      <a:pt x="10800" y="21600"/>
                    </a:cubicBezTo>
                    <a:cubicBezTo>
                      <a:pt x="16560" y="21600"/>
                      <a:pt x="21600" y="17280"/>
                      <a:pt x="21600" y="10800"/>
                    </a:cubicBezTo>
                    <a:cubicBezTo>
                      <a:pt x="21600" y="5040"/>
                      <a:pt x="16560" y="0"/>
                      <a:pt x="108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300"/>
                </a:pPr>
              </a:p>
            </p:txBody>
          </p:sp>
          <p:sp>
            <p:nvSpPr>
              <p:cNvPr id="167" name="Freeform 11"/>
              <p:cNvSpPr/>
              <p:nvPr/>
            </p:nvSpPr>
            <p:spPr>
              <a:xfrm>
                <a:off x="0" y="196059"/>
                <a:ext cx="201125" cy="2762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282" y="13935"/>
                    </a:moveTo>
                    <a:cubicBezTo>
                      <a:pt x="19059" y="16955"/>
                      <a:pt x="19059" y="16955"/>
                      <a:pt x="19059" y="16955"/>
                    </a:cubicBezTo>
                    <a:cubicBezTo>
                      <a:pt x="18106" y="18348"/>
                      <a:pt x="16200" y="19045"/>
                      <a:pt x="14929" y="19045"/>
                    </a:cubicBezTo>
                    <a:cubicBezTo>
                      <a:pt x="13341" y="19045"/>
                      <a:pt x="12071" y="18348"/>
                      <a:pt x="12071" y="16955"/>
                    </a:cubicBezTo>
                    <a:cubicBezTo>
                      <a:pt x="12071" y="16490"/>
                      <a:pt x="12071" y="16026"/>
                      <a:pt x="12388" y="15561"/>
                    </a:cubicBezTo>
                    <a:cubicBezTo>
                      <a:pt x="13976" y="11613"/>
                      <a:pt x="13976" y="11613"/>
                      <a:pt x="13976" y="11613"/>
                    </a:cubicBezTo>
                    <a:cubicBezTo>
                      <a:pt x="14612" y="9755"/>
                      <a:pt x="17153" y="2323"/>
                      <a:pt x="17471" y="0"/>
                    </a:cubicBezTo>
                    <a:cubicBezTo>
                      <a:pt x="10165" y="0"/>
                      <a:pt x="10165" y="0"/>
                      <a:pt x="10165" y="0"/>
                    </a:cubicBezTo>
                    <a:cubicBezTo>
                      <a:pt x="6988" y="0"/>
                      <a:pt x="3812" y="465"/>
                      <a:pt x="1906" y="3252"/>
                    </a:cubicBezTo>
                    <a:cubicBezTo>
                      <a:pt x="0" y="5806"/>
                      <a:pt x="0" y="5806"/>
                      <a:pt x="0" y="5806"/>
                    </a:cubicBezTo>
                    <a:cubicBezTo>
                      <a:pt x="635" y="6039"/>
                      <a:pt x="635" y="6039"/>
                      <a:pt x="635" y="6039"/>
                    </a:cubicBezTo>
                    <a:cubicBezTo>
                      <a:pt x="2541" y="3484"/>
                      <a:pt x="2541" y="3484"/>
                      <a:pt x="2541" y="3484"/>
                    </a:cubicBezTo>
                    <a:cubicBezTo>
                      <a:pt x="3494" y="2090"/>
                      <a:pt x="4447" y="1394"/>
                      <a:pt x="5082" y="1394"/>
                    </a:cubicBezTo>
                    <a:cubicBezTo>
                      <a:pt x="5718" y="1394"/>
                      <a:pt x="6035" y="1858"/>
                      <a:pt x="6035" y="2787"/>
                    </a:cubicBezTo>
                    <a:cubicBezTo>
                      <a:pt x="6035" y="3252"/>
                      <a:pt x="6035" y="3716"/>
                      <a:pt x="6035" y="4413"/>
                    </a:cubicBezTo>
                    <a:cubicBezTo>
                      <a:pt x="4447" y="10684"/>
                      <a:pt x="4447" y="10684"/>
                      <a:pt x="4447" y="10684"/>
                    </a:cubicBezTo>
                    <a:cubicBezTo>
                      <a:pt x="4129" y="12077"/>
                      <a:pt x="3494" y="14400"/>
                      <a:pt x="3494" y="16258"/>
                    </a:cubicBezTo>
                    <a:cubicBezTo>
                      <a:pt x="3494" y="19742"/>
                      <a:pt x="6988" y="21600"/>
                      <a:pt x="10800" y="21600"/>
                    </a:cubicBezTo>
                    <a:cubicBezTo>
                      <a:pt x="13976" y="21600"/>
                      <a:pt x="17153" y="20439"/>
                      <a:pt x="19059" y="18116"/>
                    </a:cubicBezTo>
                    <a:cubicBezTo>
                      <a:pt x="21600" y="14168"/>
                      <a:pt x="21600" y="14168"/>
                      <a:pt x="21600" y="14168"/>
                    </a:cubicBezTo>
                    <a:lnTo>
                      <a:pt x="21282" y="1393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300"/>
                </a:pPr>
              </a:p>
            </p:txBody>
          </p:sp>
        </p:grpSp>
        <p:sp>
          <p:nvSpPr>
            <p:cNvPr id="169" name="党"/>
            <p:cNvSpPr txBox="1"/>
            <p:nvPr/>
          </p:nvSpPr>
          <p:spPr>
            <a:xfrm>
              <a:off x="233201" y="72745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快乐学习</a:t>
              </a:r>
            </a:p>
          </p:txBody>
        </p:sp>
      </p:grpSp>
      <p:grpSp>
        <p:nvGrpSpPr>
          <p:cNvPr id="175" name="组合 15"/>
          <p:cNvGrpSpPr/>
          <p:nvPr/>
        </p:nvGrpSpPr>
        <p:grpSpPr>
          <a:xfrm>
            <a:off x="6801905" y="2059997"/>
            <a:ext cx="3008972" cy="1037589"/>
            <a:chOff x="0" y="0"/>
            <a:chExt cx="3008970" cy="1037588"/>
          </a:xfrm>
        </p:grpSpPr>
        <p:sp>
          <p:nvSpPr>
            <p:cNvPr id="171" name="矩形 16"/>
            <p:cNvSpPr/>
            <p:nvPr/>
          </p:nvSpPr>
          <p:spPr>
            <a:xfrm>
              <a:off x="2091179" y="-1"/>
              <a:ext cx="917792" cy="784427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2" name="Freeform 7"/>
            <p:cNvSpPr/>
            <p:nvPr/>
          </p:nvSpPr>
          <p:spPr>
            <a:xfrm>
              <a:off x="0" y="-1"/>
              <a:ext cx="2161593" cy="1037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3" name="Freeform 9"/>
            <p:cNvSpPr/>
            <p:nvPr/>
          </p:nvSpPr>
          <p:spPr>
            <a:xfrm>
              <a:off x="2388153" y="194332"/>
              <a:ext cx="431393" cy="425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4" h="21509" fill="norm" stroke="1" extrusionOk="0">
                  <a:moveTo>
                    <a:pt x="18995" y="11550"/>
                  </a:moveTo>
                  <a:cubicBezTo>
                    <a:pt x="18995" y="11250"/>
                    <a:pt x="19289" y="10950"/>
                    <a:pt x="19583" y="10950"/>
                  </a:cubicBezTo>
                  <a:cubicBezTo>
                    <a:pt x="21052" y="10500"/>
                    <a:pt x="21052" y="10500"/>
                    <a:pt x="21052" y="10500"/>
                  </a:cubicBezTo>
                  <a:cubicBezTo>
                    <a:pt x="21346" y="10500"/>
                    <a:pt x="21493" y="10200"/>
                    <a:pt x="21346" y="9900"/>
                  </a:cubicBezTo>
                  <a:cubicBezTo>
                    <a:pt x="21052" y="8100"/>
                    <a:pt x="21052" y="8100"/>
                    <a:pt x="21052" y="8100"/>
                  </a:cubicBezTo>
                  <a:cubicBezTo>
                    <a:pt x="21052" y="7800"/>
                    <a:pt x="20758" y="7650"/>
                    <a:pt x="20611" y="7650"/>
                  </a:cubicBezTo>
                  <a:cubicBezTo>
                    <a:pt x="18995" y="7800"/>
                    <a:pt x="18995" y="7800"/>
                    <a:pt x="18995" y="7800"/>
                  </a:cubicBezTo>
                  <a:cubicBezTo>
                    <a:pt x="18701" y="7800"/>
                    <a:pt x="18407" y="7650"/>
                    <a:pt x="18260" y="7350"/>
                  </a:cubicBezTo>
                  <a:cubicBezTo>
                    <a:pt x="17526" y="5850"/>
                    <a:pt x="17526" y="5850"/>
                    <a:pt x="17526" y="5850"/>
                  </a:cubicBezTo>
                  <a:cubicBezTo>
                    <a:pt x="17379" y="5700"/>
                    <a:pt x="17379" y="5400"/>
                    <a:pt x="17526" y="5100"/>
                  </a:cubicBezTo>
                  <a:cubicBezTo>
                    <a:pt x="18407" y="3900"/>
                    <a:pt x="18407" y="3900"/>
                    <a:pt x="18407" y="3900"/>
                  </a:cubicBezTo>
                  <a:cubicBezTo>
                    <a:pt x="18554" y="3600"/>
                    <a:pt x="18554" y="3300"/>
                    <a:pt x="18407" y="3150"/>
                  </a:cubicBezTo>
                  <a:cubicBezTo>
                    <a:pt x="16938" y="1950"/>
                    <a:pt x="16938" y="1950"/>
                    <a:pt x="16938" y="1950"/>
                  </a:cubicBezTo>
                  <a:cubicBezTo>
                    <a:pt x="16644" y="1650"/>
                    <a:pt x="16350" y="1800"/>
                    <a:pt x="16203" y="1950"/>
                  </a:cubicBezTo>
                  <a:cubicBezTo>
                    <a:pt x="15028" y="3000"/>
                    <a:pt x="15028" y="3000"/>
                    <a:pt x="15028" y="3000"/>
                  </a:cubicBezTo>
                  <a:cubicBezTo>
                    <a:pt x="14881" y="3300"/>
                    <a:pt x="14587" y="3300"/>
                    <a:pt x="14293" y="3150"/>
                  </a:cubicBezTo>
                  <a:cubicBezTo>
                    <a:pt x="12824" y="2550"/>
                    <a:pt x="12824" y="2550"/>
                    <a:pt x="12824" y="2550"/>
                  </a:cubicBezTo>
                  <a:cubicBezTo>
                    <a:pt x="12530" y="2550"/>
                    <a:pt x="12383" y="2250"/>
                    <a:pt x="12383" y="1950"/>
                  </a:cubicBezTo>
                  <a:cubicBezTo>
                    <a:pt x="12236" y="450"/>
                    <a:pt x="12236" y="450"/>
                    <a:pt x="12236" y="450"/>
                  </a:cubicBezTo>
                  <a:cubicBezTo>
                    <a:pt x="12236" y="150"/>
                    <a:pt x="11942" y="0"/>
                    <a:pt x="11648" y="0"/>
                  </a:cubicBezTo>
                  <a:cubicBezTo>
                    <a:pt x="9738" y="0"/>
                    <a:pt x="9738" y="0"/>
                    <a:pt x="9738" y="0"/>
                  </a:cubicBezTo>
                  <a:cubicBezTo>
                    <a:pt x="9591" y="0"/>
                    <a:pt x="9297" y="150"/>
                    <a:pt x="9297" y="450"/>
                  </a:cubicBezTo>
                  <a:cubicBezTo>
                    <a:pt x="9150" y="1950"/>
                    <a:pt x="9150" y="1950"/>
                    <a:pt x="9150" y="1950"/>
                  </a:cubicBezTo>
                  <a:cubicBezTo>
                    <a:pt x="9150" y="2250"/>
                    <a:pt x="8856" y="2550"/>
                    <a:pt x="8709" y="2550"/>
                  </a:cubicBezTo>
                  <a:cubicBezTo>
                    <a:pt x="7093" y="3150"/>
                    <a:pt x="7093" y="3150"/>
                    <a:pt x="7093" y="3150"/>
                  </a:cubicBezTo>
                  <a:cubicBezTo>
                    <a:pt x="6946" y="3300"/>
                    <a:pt x="6505" y="3150"/>
                    <a:pt x="6358" y="3000"/>
                  </a:cubicBezTo>
                  <a:cubicBezTo>
                    <a:pt x="5330" y="1950"/>
                    <a:pt x="5330" y="1950"/>
                    <a:pt x="5330" y="1950"/>
                  </a:cubicBezTo>
                  <a:cubicBezTo>
                    <a:pt x="5036" y="1650"/>
                    <a:pt x="4742" y="1650"/>
                    <a:pt x="4595" y="1800"/>
                  </a:cubicBezTo>
                  <a:cubicBezTo>
                    <a:pt x="3126" y="3150"/>
                    <a:pt x="3126" y="3150"/>
                    <a:pt x="3126" y="3150"/>
                  </a:cubicBezTo>
                  <a:cubicBezTo>
                    <a:pt x="2979" y="3300"/>
                    <a:pt x="2832" y="3600"/>
                    <a:pt x="2979" y="3750"/>
                  </a:cubicBezTo>
                  <a:cubicBezTo>
                    <a:pt x="3860" y="5100"/>
                    <a:pt x="3860" y="5100"/>
                    <a:pt x="3860" y="5100"/>
                  </a:cubicBezTo>
                  <a:cubicBezTo>
                    <a:pt x="4007" y="5250"/>
                    <a:pt x="4007" y="5700"/>
                    <a:pt x="3860" y="5850"/>
                  </a:cubicBezTo>
                  <a:cubicBezTo>
                    <a:pt x="3126" y="7350"/>
                    <a:pt x="3126" y="7350"/>
                    <a:pt x="3126" y="7350"/>
                  </a:cubicBezTo>
                  <a:cubicBezTo>
                    <a:pt x="2979" y="7500"/>
                    <a:pt x="2685" y="7800"/>
                    <a:pt x="2391" y="7650"/>
                  </a:cubicBezTo>
                  <a:cubicBezTo>
                    <a:pt x="922" y="7500"/>
                    <a:pt x="922" y="7500"/>
                    <a:pt x="922" y="7500"/>
                  </a:cubicBezTo>
                  <a:cubicBezTo>
                    <a:pt x="628" y="7500"/>
                    <a:pt x="334" y="7650"/>
                    <a:pt x="334" y="7950"/>
                  </a:cubicBezTo>
                  <a:cubicBezTo>
                    <a:pt x="40" y="9900"/>
                    <a:pt x="40" y="9900"/>
                    <a:pt x="40" y="9900"/>
                  </a:cubicBezTo>
                  <a:cubicBezTo>
                    <a:pt x="-107" y="10200"/>
                    <a:pt x="187" y="10500"/>
                    <a:pt x="334" y="10500"/>
                  </a:cubicBezTo>
                  <a:cubicBezTo>
                    <a:pt x="1950" y="10950"/>
                    <a:pt x="1950" y="10950"/>
                    <a:pt x="1950" y="10950"/>
                  </a:cubicBezTo>
                  <a:cubicBezTo>
                    <a:pt x="2097" y="10950"/>
                    <a:pt x="2391" y="11250"/>
                    <a:pt x="2391" y="11550"/>
                  </a:cubicBezTo>
                  <a:cubicBezTo>
                    <a:pt x="2685" y="13200"/>
                    <a:pt x="2685" y="13200"/>
                    <a:pt x="2685" y="13200"/>
                  </a:cubicBezTo>
                  <a:cubicBezTo>
                    <a:pt x="2685" y="13350"/>
                    <a:pt x="2538" y="13650"/>
                    <a:pt x="2391" y="13800"/>
                  </a:cubicBezTo>
                  <a:cubicBezTo>
                    <a:pt x="1069" y="14700"/>
                    <a:pt x="1069" y="14700"/>
                    <a:pt x="1069" y="14700"/>
                  </a:cubicBezTo>
                  <a:cubicBezTo>
                    <a:pt x="922" y="14850"/>
                    <a:pt x="775" y="15300"/>
                    <a:pt x="922" y="15450"/>
                  </a:cubicBezTo>
                  <a:cubicBezTo>
                    <a:pt x="1950" y="17100"/>
                    <a:pt x="1950" y="17100"/>
                    <a:pt x="1950" y="17100"/>
                  </a:cubicBezTo>
                  <a:cubicBezTo>
                    <a:pt x="2097" y="17400"/>
                    <a:pt x="2391" y="17400"/>
                    <a:pt x="2538" y="17400"/>
                  </a:cubicBezTo>
                  <a:cubicBezTo>
                    <a:pt x="4007" y="16650"/>
                    <a:pt x="4007" y="16650"/>
                    <a:pt x="4007" y="16650"/>
                  </a:cubicBezTo>
                  <a:cubicBezTo>
                    <a:pt x="4154" y="16500"/>
                    <a:pt x="4595" y="16650"/>
                    <a:pt x="4742" y="16800"/>
                  </a:cubicBezTo>
                  <a:cubicBezTo>
                    <a:pt x="5917" y="17850"/>
                    <a:pt x="5917" y="17850"/>
                    <a:pt x="5917" y="17850"/>
                  </a:cubicBezTo>
                  <a:cubicBezTo>
                    <a:pt x="6211" y="18000"/>
                    <a:pt x="6358" y="18300"/>
                    <a:pt x="6211" y="18600"/>
                  </a:cubicBezTo>
                  <a:cubicBezTo>
                    <a:pt x="5771" y="20100"/>
                    <a:pt x="5771" y="20100"/>
                    <a:pt x="5771" y="20100"/>
                  </a:cubicBezTo>
                  <a:cubicBezTo>
                    <a:pt x="5771" y="20400"/>
                    <a:pt x="5917" y="20700"/>
                    <a:pt x="6064" y="20850"/>
                  </a:cubicBezTo>
                  <a:cubicBezTo>
                    <a:pt x="7975" y="21450"/>
                    <a:pt x="7975" y="21450"/>
                    <a:pt x="7975" y="21450"/>
                  </a:cubicBezTo>
                  <a:cubicBezTo>
                    <a:pt x="8122" y="21600"/>
                    <a:pt x="8415" y="21450"/>
                    <a:pt x="8562" y="21150"/>
                  </a:cubicBezTo>
                  <a:cubicBezTo>
                    <a:pt x="9150" y="19800"/>
                    <a:pt x="9150" y="19800"/>
                    <a:pt x="9150" y="19800"/>
                  </a:cubicBezTo>
                  <a:cubicBezTo>
                    <a:pt x="9297" y="19500"/>
                    <a:pt x="9591" y="19350"/>
                    <a:pt x="9885" y="19350"/>
                  </a:cubicBezTo>
                  <a:cubicBezTo>
                    <a:pt x="9885" y="19350"/>
                    <a:pt x="10179" y="19350"/>
                    <a:pt x="10620" y="19350"/>
                  </a:cubicBezTo>
                  <a:cubicBezTo>
                    <a:pt x="11060" y="19350"/>
                    <a:pt x="11501" y="19350"/>
                    <a:pt x="11501" y="19350"/>
                  </a:cubicBezTo>
                  <a:cubicBezTo>
                    <a:pt x="11795" y="19350"/>
                    <a:pt x="12089" y="19500"/>
                    <a:pt x="12089" y="19800"/>
                  </a:cubicBezTo>
                  <a:cubicBezTo>
                    <a:pt x="12824" y="21150"/>
                    <a:pt x="12824" y="21150"/>
                    <a:pt x="12824" y="21150"/>
                  </a:cubicBezTo>
                  <a:cubicBezTo>
                    <a:pt x="12971" y="21450"/>
                    <a:pt x="13264" y="21600"/>
                    <a:pt x="13411" y="21450"/>
                  </a:cubicBezTo>
                  <a:cubicBezTo>
                    <a:pt x="15175" y="20850"/>
                    <a:pt x="15175" y="20850"/>
                    <a:pt x="15175" y="20850"/>
                  </a:cubicBezTo>
                  <a:cubicBezTo>
                    <a:pt x="15469" y="20700"/>
                    <a:pt x="15615" y="20400"/>
                    <a:pt x="15615" y="20250"/>
                  </a:cubicBezTo>
                  <a:cubicBezTo>
                    <a:pt x="15175" y="18600"/>
                    <a:pt x="15175" y="18600"/>
                    <a:pt x="15175" y="18600"/>
                  </a:cubicBezTo>
                  <a:cubicBezTo>
                    <a:pt x="15028" y="18450"/>
                    <a:pt x="15175" y="18000"/>
                    <a:pt x="15469" y="17850"/>
                  </a:cubicBezTo>
                  <a:cubicBezTo>
                    <a:pt x="16644" y="16800"/>
                    <a:pt x="16644" y="16800"/>
                    <a:pt x="16644" y="16800"/>
                  </a:cubicBezTo>
                  <a:cubicBezTo>
                    <a:pt x="16791" y="16650"/>
                    <a:pt x="17232" y="16650"/>
                    <a:pt x="17379" y="16650"/>
                  </a:cubicBezTo>
                  <a:cubicBezTo>
                    <a:pt x="18848" y="17400"/>
                    <a:pt x="18848" y="17400"/>
                    <a:pt x="18848" y="17400"/>
                  </a:cubicBezTo>
                  <a:cubicBezTo>
                    <a:pt x="18995" y="17550"/>
                    <a:pt x="19289" y="17400"/>
                    <a:pt x="19436" y="17250"/>
                  </a:cubicBezTo>
                  <a:cubicBezTo>
                    <a:pt x="20464" y="15450"/>
                    <a:pt x="20464" y="15450"/>
                    <a:pt x="20464" y="15450"/>
                  </a:cubicBezTo>
                  <a:cubicBezTo>
                    <a:pt x="20611" y="15300"/>
                    <a:pt x="20464" y="15000"/>
                    <a:pt x="20317" y="14850"/>
                  </a:cubicBezTo>
                  <a:cubicBezTo>
                    <a:pt x="18995" y="13950"/>
                    <a:pt x="18995" y="13950"/>
                    <a:pt x="18995" y="13950"/>
                  </a:cubicBezTo>
                  <a:cubicBezTo>
                    <a:pt x="18848" y="13800"/>
                    <a:pt x="18701" y="13500"/>
                    <a:pt x="18701" y="13200"/>
                  </a:cubicBezTo>
                  <a:lnTo>
                    <a:pt x="18995" y="11550"/>
                  </a:lnTo>
                  <a:close/>
                  <a:moveTo>
                    <a:pt x="10620" y="15900"/>
                  </a:moveTo>
                  <a:cubicBezTo>
                    <a:pt x="7975" y="15900"/>
                    <a:pt x="5771" y="13650"/>
                    <a:pt x="5771" y="10800"/>
                  </a:cubicBezTo>
                  <a:cubicBezTo>
                    <a:pt x="5771" y="8100"/>
                    <a:pt x="7975" y="5850"/>
                    <a:pt x="10766" y="5850"/>
                  </a:cubicBezTo>
                  <a:cubicBezTo>
                    <a:pt x="13411" y="5850"/>
                    <a:pt x="15615" y="8100"/>
                    <a:pt x="15615" y="10950"/>
                  </a:cubicBezTo>
                  <a:cubicBezTo>
                    <a:pt x="15615" y="13650"/>
                    <a:pt x="13411" y="15900"/>
                    <a:pt x="10620" y="159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4" name="党"/>
            <p:cNvSpPr txBox="1"/>
            <p:nvPr/>
          </p:nvSpPr>
          <p:spPr>
            <a:xfrm>
              <a:off x="213140" y="72745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场景再现</a:t>
              </a:r>
            </a:p>
          </p:txBody>
        </p:sp>
      </p:grpSp>
      <p:grpSp>
        <p:nvGrpSpPr>
          <p:cNvPr id="180" name="组合 20"/>
          <p:cNvGrpSpPr/>
          <p:nvPr/>
        </p:nvGrpSpPr>
        <p:grpSpPr>
          <a:xfrm>
            <a:off x="2175255" y="4392846"/>
            <a:ext cx="3008971" cy="1037591"/>
            <a:chOff x="0" y="0"/>
            <a:chExt cx="3008970" cy="1037589"/>
          </a:xfrm>
        </p:grpSpPr>
        <p:sp>
          <p:nvSpPr>
            <p:cNvPr id="176" name="矩形 21"/>
            <p:cNvSpPr/>
            <p:nvPr/>
          </p:nvSpPr>
          <p:spPr>
            <a:xfrm>
              <a:off x="2091179" y="-1"/>
              <a:ext cx="917792" cy="784428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7" name="Freeform 7"/>
            <p:cNvSpPr/>
            <p:nvPr/>
          </p:nvSpPr>
          <p:spPr>
            <a:xfrm>
              <a:off x="0" y="-1"/>
              <a:ext cx="2161593" cy="1037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8" name="Freeform 8"/>
            <p:cNvSpPr/>
            <p:nvPr/>
          </p:nvSpPr>
          <p:spPr>
            <a:xfrm>
              <a:off x="2349361" y="193934"/>
              <a:ext cx="472583" cy="418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9" h="21562" fill="norm" stroke="1" extrusionOk="0">
                  <a:moveTo>
                    <a:pt x="11137" y="6090"/>
                  </a:moveTo>
                  <a:cubicBezTo>
                    <a:pt x="11002" y="5783"/>
                    <a:pt x="10597" y="5783"/>
                    <a:pt x="10462" y="6090"/>
                  </a:cubicBezTo>
                  <a:cubicBezTo>
                    <a:pt x="4522" y="12830"/>
                    <a:pt x="4522" y="12830"/>
                    <a:pt x="4522" y="12830"/>
                  </a:cubicBezTo>
                  <a:cubicBezTo>
                    <a:pt x="4387" y="12983"/>
                    <a:pt x="4117" y="13443"/>
                    <a:pt x="4117" y="13749"/>
                  </a:cubicBezTo>
                  <a:cubicBezTo>
                    <a:pt x="4117" y="21102"/>
                    <a:pt x="4117" y="21102"/>
                    <a:pt x="4117" y="21102"/>
                  </a:cubicBezTo>
                  <a:cubicBezTo>
                    <a:pt x="4117" y="21409"/>
                    <a:pt x="4387" y="21562"/>
                    <a:pt x="4657" y="21562"/>
                  </a:cubicBezTo>
                  <a:cubicBezTo>
                    <a:pt x="8032" y="21562"/>
                    <a:pt x="8032" y="21562"/>
                    <a:pt x="8032" y="21562"/>
                  </a:cubicBezTo>
                  <a:cubicBezTo>
                    <a:pt x="8302" y="21562"/>
                    <a:pt x="8572" y="21409"/>
                    <a:pt x="8572" y="21102"/>
                  </a:cubicBezTo>
                  <a:cubicBezTo>
                    <a:pt x="8572" y="15894"/>
                    <a:pt x="8572" y="15894"/>
                    <a:pt x="8572" y="15894"/>
                  </a:cubicBezTo>
                  <a:cubicBezTo>
                    <a:pt x="8572" y="15588"/>
                    <a:pt x="8842" y="15281"/>
                    <a:pt x="9112" y="15281"/>
                  </a:cubicBezTo>
                  <a:cubicBezTo>
                    <a:pt x="12487" y="15281"/>
                    <a:pt x="12487" y="15281"/>
                    <a:pt x="12487" y="15281"/>
                  </a:cubicBezTo>
                  <a:cubicBezTo>
                    <a:pt x="12757" y="15281"/>
                    <a:pt x="13027" y="15588"/>
                    <a:pt x="13027" y="15894"/>
                  </a:cubicBezTo>
                  <a:cubicBezTo>
                    <a:pt x="13027" y="21102"/>
                    <a:pt x="13027" y="21102"/>
                    <a:pt x="13027" y="21102"/>
                  </a:cubicBezTo>
                  <a:cubicBezTo>
                    <a:pt x="13027" y="21409"/>
                    <a:pt x="13297" y="21562"/>
                    <a:pt x="13567" y="21562"/>
                  </a:cubicBezTo>
                  <a:cubicBezTo>
                    <a:pt x="16672" y="21562"/>
                    <a:pt x="16672" y="21562"/>
                    <a:pt x="16672" y="21562"/>
                  </a:cubicBezTo>
                  <a:cubicBezTo>
                    <a:pt x="16942" y="21562"/>
                    <a:pt x="17212" y="21409"/>
                    <a:pt x="17212" y="21102"/>
                  </a:cubicBezTo>
                  <a:cubicBezTo>
                    <a:pt x="17212" y="13443"/>
                    <a:pt x="17212" y="13443"/>
                    <a:pt x="17212" y="13443"/>
                  </a:cubicBezTo>
                  <a:cubicBezTo>
                    <a:pt x="17212" y="13136"/>
                    <a:pt x="17077" y="12677"/>
                    <a:pt x="16807" y="12524"/>
                  </a:cubicBezTo>
                  <a:lnTo>
                    <a:pt x="11137" y="6090"/>
                  </a:lnTo>
                  <a:close/>
                  <a:moveTo>
                    <a:pt x="21397" y="11758"/>
                  </a:moveTo>
                  <a:cubicBezTo>
                    <a:pt x="17212" y="7009"/>
                    <a:pt x="17212" y="7009"/>
                    <a:pt x="17212" y="7009"/>
                  </a:cubicBezTo>
                  <a:cubicBezTo>
                    <a:pt x="17212" y="1800"/>
                    <a:pt x="17212" y="1800"/>
                    <a:pt x="17212" y="1800"/>
                  </a:cubicBezTo>
                  <a:cubicBezTo>
                    <a:pt x="17212" y="1341"/>
                    <a:pt x="16942" y="1188"/>
                    <a:pt x="16672" y="1188"/>
                  </a:cubicBezTo>
                  <a:cubicBezTo>
                    <a:pt x="14782" y="1188"/>
                    <a:pt x="14782" y="1188"/>
                    <a:pt x="14782" y="1188"/>
                  </a:cubicBezTo>
                  <a:cubicBezTo>
                    <a:pt x="14512" y="1188"/>
                    <a:pt x="14377" y="1341"/>
                    <a:pt x="14377" y="1800"/>
                  </a:cubicBezTo>
                  <a:cubicBezTo>
                    <a:pt x="14377" y="3792"/>
                    <a:pt x="14377" y="3792"/>
                    <a:pt x="14377" y="3792"/>
                  </a:cubicBezTo>
                  <a:cubicBezTo>
                    <a:pt x="12892" y="2260"/>
                    <a:pt x="12892" y="2260"/>
                    <a:pt x="12892" y="2260"/>
                  </a:cubicBezTo>
                  <a:cubicBezTo>
                    <a:pt x="12757" y="2107"/>
                    <a:pt x="12487" y="1647"/>
                    <a:pt x="12217" y="1494"/>
                  </a:cubicBezTo>
                  <a:cubicBezTo>
                    <a:pt x="11137" y="115"/>
                    <a:pt x="11137" y="115"/>
                    <a:pt x="11137" y="115"/>
                  </a:cubicBezTo>
                  <a:cubicBezTo>
                    <a:pt x="10867" y="-38"/>
                    <a:pt x="10597" y="-38"/>
                    <a:pt x="10462" y="115"/>
                  </a:cubicBezTo>
                  <a:cubicBezTo>
                    <a:pt x="9247" y="1494"/>
                    <a:pt x="9247" y="1494"/>
                    <a:pt x="9247" y="1494"/>
                  </a:cubicBezTo>
                  <a:cubicBezTo>
                    <a:pt x="9112" y="1647"/>
                    <a:pt x="8842" y="2107"/>
                    <a:pt x="8572" y="2260"/>
                  </a:cubicBezTo>
                  <a:cubicBezTo>
                    <a:pt x="202" y="11758"/>
                    <a:pt x="202" y="11758"/>
                    <a:pt x="202" y="11758"/>
                  </a:cubicBezTo>
                  <a:cubicBezTo>
                    <a:pt x="-68" y="12064"/>
                    <a:pt x="-68" y="12371"/>
                    <a:pt x="202" y="12677"/>
                  </a:cubicBezTo>
                  <a:cubicBezTo>
                    <a:pt x="1282" y="13902"/>
                    <a:pt x="1282" y="13902"/>
                    <a:pt x="1282" y="13902"/>
                  </a:cubicBezTo>
                  <a:cubicBezTo>
                    <a:pt x="1417" y="14056"/>
                    <a:pt x="1822" y="14056"/>
                    <a:pt x="1957" y="13902"/>
                  </a:cubicBezTo>
                  <a:cubicBezTo>
                    <a:pt x="10462" y="4405"/>
                    <a:pt x="10462" y="4405"/>
                    <a:pt x="10462" y="4405"/>
                  </a:cubicBezTo>
                  <a:cubicBezTo>
                    <a:pt x="10597" y="4098"/>
                    <a:pt x="10867" y="4098"/>
                    <a:pt x="11137" y="4405"/>
                  </a:cubicBezTo>
                  <a:cubicBezTo>
                    <a:pt x="19507" y="13902"/>
                    <a:pt x="19507" y="13902"/>
                    <a:pt x="19507" y="13902"/>
                  </a:cubicBezTo>
                  <a:cubicBezTo>
                    <a:pt x="19777" y="14056"/>
                    <a:pt x="20047" y="14056"/>
                    <a:pt x="20317" y="13902"/>
                  </a:cubicBezTo>
                  <a:cubicBezTo>
                    <a:pt x="21397" y="12677"/>
                    <a:pt x="21397" y="12677"/>
                    <a:pt x="21397" y="12677"/>
                  </a:cubicBezTo>
                  <a:cubicBezTo>
                    <a:pt x="21532" y="12371"/>
                    <a:pt x="21532" y="12064"/>
                    <a:pt x="21397" y="1175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9" name="党"/>
            <p:cNvSpPr txBox="1"/>
            <p:nvPr/>
          </p:nvSpPr>
          <p:spPr>
            <a:xfrm>
              <a:off x="79365" y="67093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全程体验</a:t>
              </a:r>
            </a:p>
          </p:txBody>
        </p:sp>
      </p:grpSp>
      <p:grpSp>
        <p:nvGrpSpPr>
          <p:cNvPr id="185" name="组合 31"/>
          <p:cNvGrpSpPr/>
          <p:nvPr/>
        </p:nvGrpSpPr>
        <p:grpSpPr>
          <a:xfrm>
            <a:off x="6801905" y="4392843"/>
            <a:ext cx="3008972" cy="1037590"/>
            <a:chOff x="0" y="0"/>
            <a:chExt cx="3008970" cy="1037589"/>
          </a:xfrm>
        </p:grpSpPr>
        <p:sp>
          <p:nvSpPr>
            <p:cNvPr id="181" name="矩形 32"/>
            <p:cNvSpPr/>
            <p:nvPr/>
          </p:nvSpPr>
          <p:spPr>
            <a:xfrm>
              <a:off x="2091179" y="-1"/>
              <a:ext cx="917792" cy="784428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2" name="Freeform 7"/>
            <p:cNvSpPr/>
            <p:nvPr/>
          </p:nvSpPr>
          <p:spPr>
            <a:xfrm>
              <a:off x="0" y="0"/>
              <a:ext cx="2161593" cy="1037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83" name="Freeform 5"/>
            <p:cNvSpPr/>
            <p:nvPr/>
          </p:nvSpPr>
          <p:spPr>
            <a:xfrm>
              <a:off x="2453464" y="172118"/>
              <a:ext cx="299143" cy="448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295"/>
                  </a:moveTo>
                  <a:cubicBezTo>
                    <a:pt x="0" y="3433"/>
                    <a:pt x="4063" y="0"/>
                    <a:pt x="10907" y="0"/>
                  </a:cubicBezTo>
                  <a:cubicBezTo>
                    <a:pt x="17537" y="0"/>
                    <a:pt x="21600" y="3433"/>
                    <a:pt x="21600" y="7295"/>
                  </a:cubicBezTo>
                  <a:cubicBezTo>
                    <a:pt x="21600" y="13589"/>
                    <a:pt x="11549" y="21600"/>
                    <a:pt x="10907" y="21600"/>
                  </a:cubicBezTo>
                  <a:cubicBezTo>
                    <a:pt x="10265" y="21600"/>
                    <a:pt x="0" y="13589"/>
                    <a:pt x="0" y="7295"/>
                  </a:cubicBezTo>
                  <a:close/>
                  <a:moveTo>
                    <a:pt x="2566" y="7152"/>
                  </a:moveTo>
                  <a:cubicBezTo>
                    <a:pt x="2566" y="10299"/>
                    <a:pt x="6202" y="12874"/>
                    <a:pt x="10907" y="12874"/>
                  </a:cubicBezTo>
                  <a:cubicBezTo>
                    <a:pt x="15612" y="12874"/>
                    <a:pt x="19461" y="10299"/>
                    <a:pt x="19461" y="7152"/>
                  </a:cubicBezTo>
                  <a:cubicBezTo>
                    <a:pt x="19461" y="4005"/>
                    <a:pt x="15612" y="1430"/>
                    <a:pt x="10907" y="1430"/>
                  </a:cubicBezTo>
                  <a:cubicBezTo>
                    <a:pt x="6202" y="1430"/>
                    <a:pt x="2566" y="4005"/>
                    <a:pt x="2566" y="7152"/>
                  </a:cubicBezTo>
                  <a:close/>
                  <a:moveTo>
                    <a:pt x="3422" y="7152"/>
                  </a:moveTo>
                  <a:cubicBezTo>
                    <a:pt x="3422" y="9870"/>
                    <a:pt x="6844" y="12159"/>
                    <a:pt x="10907" y="12159"/>
                  </a:cubicBezTo>
                  <a:cubicBezTo>
                    <a:pt x="15184" y="12159"/>
                    <a:pt x="18392" y="9870"/>
                    <a:pt x="18392" y="7152"/>
                  </a:cubicBezTo>
                  <a:cubicBezTo>
                    <a:pt x="18392" y="4291"/>
                    <a:pt x="15184" y="2146"/>
                    <a:pt x="10907" y="2146"/>
                  </a:cubicBezTo>
                  <a:cubicBezTo>
                    <a:pt x="6844" y="2146"/>
                    <a:pt x="3422" y="4291"/>
                    <a:pt x="3422" y="7152"/>
                  </a:cubicBezTo>
                  <a:close/>
                  <a:moveTo>
                    <a:pt x="3850" y="7152"/>
                  </a:moveTo>
                  <a:cubicBezTo>
                    <a:pt x="3850" y="4434"/>
                    <a:pt x="7057" y="2432"/>
                    <a:pt x="10907" y="2432"/>
                  </a:cubicBezTo>
                  <a:cubicBezTo>
                    <a:pt x="14970" y="2432"/>
                    <a:pt x="18178" y="4434"/>
                    <a:pt x="18178" y="7152"/>
                  </a:cubicBezTo>
                  <a:cubicBezTo>
                    <a:pt x="18178" y="9727"/>
                    <a:pt x="14970" y="11873"/>
                    <a:pt x="10907" y="11873"/>
                  </a:cubicBezTo>
                  <a:cubicBezTo>
                    <a:pt x="7057" y="11873"/>
                    <a:pt x="3850" y="9727"/>
                    <a:pt x="3850" y="71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84" name="党"/>
            <p:cNvSpPr txBox="1"/>
            <p:nvPr/>
          </p:nvSpPr>
          <p:spPr>
            <a:xfrm>
              <a:off x="258946" y="62490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复盘分享</a:t>
              </a:r>
            </a:p>
          </p:txBody>
        </p:sp>
      </p:grpSp>
      <p:sp>
        <p:nvSpPr>
          <p:cNvPr id="186" name="矩形 6"/>
          <p:cNvSpPr txBox="1"/>
          <p:nvPr/>
        </p:nvSpPr>
        <p:spPr>
          <a:xfrm>
            <a:off x="2220970" y="3133594"/>
            <a:ext cx="3479323" cy="650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本沙盘的核心是通过“游戏化”的思路高效进行党建知识的学习和掌握</a:t>
            </a:r>
          </a:p>
        </p:txBody>
      </p:sp>
      <p:sp>
        <p:nvSpPr>
          <p:cNvPr id="187" name="矩形 6"/>
          <p:cNvSpPr txBox="1"/>
          <p:nvPr/>
        </p:nvSpPr>
        <p:spPr>
          <a:xfrm>
            <a:off x="2220970" y="5547688"/>
            <a:ext cx="3479323" cy="650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体验的过程中，各个小组扮演的小组角色可以交流互动，获得更高的得分</a:t>
            </a:r>
          </a:p>
        </p:txBody>
      </p:sp>
      <p:sp>
        <p:nvSpPr>
          <p:cNvPr id="188" name="矩形 6"/>
          <p:cNvSpPr txBox="1"/>
          <p:nvPr/>
        </p:nvSpPr>
        <p:spPr>
          <a:xfrm>
            <a:off x="6720433" y="3133594"/>
            <a:ext cx="3479324" cy="650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将抗日战争时的场景在现，开启沉浸式体验学习</a:t>
            </a:r>
          </a:p>
        </p:txBody>
      </p:sp>
      <p:sp>
        <p:nvSpPr>
          <p:cNvPr id="189" name="矩形 6"/>
          <p:cNvSpPr txBox="1"/>
          <p:nvPr/>
        </p:nvSpPr>
        <p:spPr>
          <a:xfrm>
            <a:off x="6720433" y="5553000"/>
            <a:ext cx="3479324" cy="345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通过沙盘体验，感受党建中的“光荣使命”</a:t>
            </a:r>
          </a:p>
        </p:txBody>
      </p:sp>
      <p:sp>
        <p:nvSpPr>
          <p:cNvPr id="190" name="TextBox 8"/>
          <p:cNvSpPr txBox="1"/>
          <p:nvPr/>
        </p:nvSpPr>
        <p:spPr>
          <a:xfrm>
            <a:off x="4223910" y="346069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课程目标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Class="entr" nodeType="after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Class="entr" nodeType="afterEffect" presetSubtype="2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4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Class="entr" nodeType="after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Class="entr" nodeType="afterEffect" presetSubtype="4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Class="entr" nodeType="afterEffect" presetSubtype="4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0" grpId="1"/>
      <p:bldP build="whole" bldLvl="1" animBg="1" rev="0" advAuto="0" spid="180" grpId="2"/>
      <p:bldP build="whole" bldLvl="1" animBg="1" rev="0" advAuto="0" spid="186" grpId="5"/>
      <p:bldP build="whole" bldLvl="1" animBg="1" rev="0" advAuto="0" spid="187" grpId="6"/>
      <p:bldP build="whole" bldLvl="1" animBg="1" rev="0" advAuto="0" spid="189" grpId="8"/>
      <p:bldP build="whole" bldLvl="1" animBg="1" rev="0" advAuto="0" spid="175" grpId="3"/>
      <p:bldP build="whole" bldLvl="1" animBg="1" rev="0" advAuto="0" spid="185" grpId="4"/>
      <p:bldP build="whole" bldLvl="1" animBg="1" rev="0" advAuto="0" spid="188" grpId="7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8"/>
          <p:cNvSpPr txBox="1"/>
          <p:nvPr/>
        </p:nvSpPr>
        <p:spPr>
          <a:xfrm>
            <a:off x="368490" y="1943100"/>
            <a:ext cx="11455020" cy="297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/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故事发生在抗日战争时期</a:t>
            </a:r>
          </a:p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据可靠消息，20天以后敌人将要开始全面凶狠的扫荡</a:t>
            </a:r>
          </a:p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中央命令各地区党员干部，协助群众转移到根据地</a:t>
            </a:r>
          </a:p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党员干部成立了若干只小分队，开始转移群众和物资</a:t>
            </a:r>
          </a:p>
        </p:txBody>
      </p:sp>
      <p:sp>
        <p:nvSpPr>
          <p:cNvPr id="193" name="TextBox 8"/>
          <p:cNvSpPr txBox="1"/>
          <p:nvPr/>
        </p:nvSpPr>
        <p:spPr>
          <a:xfrm>
            <a:off x="4223910" y="346069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沙盘背景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01edb456650f3b6ac725b2c8af80ab.jpg@1280w_1l_2o_100sh.jpeg" descr="01edb456650f3b6ac725b2c8af80ab.jpg@1280w_1l_2o_100sh.jpeg"/>
          <p:cNvPicPr>
            <a:picLocks noChangeAspect="1"/>
          </p:cNvPicPr>
          <p:nvPr/>
        </p:nvPicPr>
        <p:blipFill>
          <a:blip r:embed="rId2">
            <a:extLst/>
          </a:blip>
          <a:srcRect l="12965" t="53347" r="14787" b="19645"/>
          <a:stretch>
            <a:fillRect/>
          </a:stretch>
        </p:blipFill>
        <p:spPr>
          <a:xfrm>
            <a:off x="4186435" y="1249983"/>
            <a:ext cx="3819130" cy="799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163" y="0"/>
                </a:moveTo>
                <a:cubicBezTo>
                  <a:pt x="6774" y="0"/>
                  <a:pt x="6736" y="24"/>
                  <a:pt x="6736" y="289"/>
                </a:cubicBezTo>
                <a:cubicBezTo>
                  <a:pt x="6736" y="864"/>
                  <a:pt x="6667" y="975"/>
                  <a:pt x="6289" y="975"/>
                </a:cubicBezTo>
                <a:lnTo>
                  <a:pt x="5924" y="975"/>
                </a:lnTo>
                <a:lnTo>
                  <a:pt x="5737" y="2069"/>
                </a:lnTo>
                <a:lnTo>
                  <a:pt x="5549" y="3162"/>
                </a:lnTo>
                <a:lnTo>
                  <a:pt x="6067" y="3248"/>
                </a:lnTo>
                <a:cubicBezTo>
                  <a:pt x="6496" y="3315"/>
                  <a:pt x="6583" y="3368"/>
                  <a:pt x="6583" y="3570"/>
                </a:cubicBezTo>
                <a:cubicBezTo>
                  <a:pt x="6583" y="3775"/>
                  <a:pt x="6488" y="3822"/>
                  <a:pt x="5966" y="3859"/>
                </a:cubicBezTo>
                <a:lnTo>
                  <a:pt x="5349" y="3902"/>
                </a:lnTo>
                <a:lnTo>
                  <a:pt x="5010" y="5885"/>
                </a:lnTo>
                <a:cubicBezTo>
                  <a:pt x="4824" y="6976"/>
                  <a:pt x="4647" y="7966"/>
                  <a:pt x="4617" y="8083"/>
                </a:cubicBezTo>
                <a:cubicBezTo>
                  <a:pt x="4557" y="8322"/>
                  <a:pt x="4315" y="8280"/>
                  <a:pt x="4298" y="8029"/>
                </a:cubicBezTo>
                <a:cubicBezTo>
                  <a:pt x="4293" y="7940"/>
                  <a:pt x="4504" y="6589"/>
                  <a:pt x="4768" y="5027"/>
                </a:cubicBezTo>
                <a:cubicBezTo>
                  <a:pt x="5031" y="3466"/>
                  <a:pt x="5291" y="1910"/>
                  <a:pt x="5347" y="1576"/>
                </a:cubicBezTo>
                <a:lnTo>
                  <a:pt x="5450" y="975"/>
                </a:lnTo>
                <a:lnTo>
                  <a:pt x="4891" y="975"/>
                </a:lnTo>
                <a:lnTo>
                  <a:pt x="4332" y="975"/>
                </a:lnTo>
                <a:lnTo>
                  <a:pt x="3845" y="3902"/>
                </a:lnTo>
                <a:cubicBezTo>
                  <a:pt x="3577" y="5512"/>
                  <a:pt x="3347" y="6770"/>
                  <a:pt x="3333" y="6700"/>
                </a:cubicBezTo>
                <a:cubicBezTo>
                  <a:pt x="3319" y="6629"/>
                  <a:pt x="3358" y="5251"/>
                  <a:pt x="3421" y="3645"/>
                </a:cubicBezTo>
                <a:cubicBezTo>
                  <a:pt x="3484" y="2039"/>
                  <a:pt x="3537" y="606"/>
                  <a:pt x="3538" y="450"/>
                </a:cubicBezTo>
                <a:cubicBezTo>
                  <a:pt x="3539" y="195"/>
                  <a:pt x="3497" y="161"/>
                  <a:pt x="3133" y="161"/>
                </a:cubicBezTo>
                <a:lnTo>
                  <a:pt x="2729" y="161"/>
                </a:lnTo>
                <a:lnTo>
                  <a:pt x="2637" y="2551"/>
                </a:lnTo>
                <a:cubicBezTo>
                  <a:pt x="2501" y="6098"/>
                  <a:pt x="2470" y="6736"/>
                  <a:pt x="2433" y="6710"/>
                </a:cubicBezTo>
                <a:cubicBezTo>
                  <a:pt x="2415" y="6698"/>
                  <a:pt x="2284" y="5419"/>
                  <a:pt x="2144" y="3870"/>
                </a:cubicBezTo>
                <a:lnTo>
                  <a:pt x="1888" y="1051"/>
                </a:lnTo>
                <a:lnTo>
                  <a:pt x="1336" y="1008"/>
                </a:lnTo>
                <a:cubicBezTo>
                  <a:pt x="1032" y="983"/>
                  <a:pt x="783" y="989"/>
                  <a:pt x="783" y="1018"/>
                </a:cubicBezTo>
                <a:cubicBezTo>
                  <a:pt x="783" y="1048"/>
                  <a:pt x="922" y="2595"/>
                  <a:pt x="1091" y="4459"/>
                </a:cubicBezTo>
                <a:cubicBezTo>
                  <a:pt x="1260" y="6324"/>
                  <a:pt x="1390" y="7946"/>
                  <a:pt x="1380" y="8061"/>
                </a:cubicBezTo>
                <a:cubicBezTo>
                  <a:pt x="1368" y="8221"/>
                  <a:pt x="1238" y="8276"/>
                  <a:pt x="839" y="8276"/>
                </a:cubicBezTo>
                <a:lnTo>
                  <a:pt x="314" y="8276"/>
                </a:lnTo>
                <a:lnTo>
                  <a:pt x="274" y="9369"/>
                </a:lnTo>
                <a:cubicBezTo>
                  <a:pt x="252" y="9971"/>
                  <a:pt x="226" y="10626"/>
                  <a:pt x="215" y="10827"/>
                </a:cubicBezTo>
                <a:lnTo>
                  <a:pt x="198" y="11191"/>
                </a:lnTo>
                <a:lnTo>
                  <a:pt x="727" y="11191"/>
                </a:lnTo>
                <a:cubicBezTo>
                  <a:pt x="1018" y="11191"/>
                  <a:pt x="1264" y="11259"/>
                  <a:pt x="1275" y="11341"/>
                </a:cubicBezTo>
                <a:cubicBezTo>
                  <a:pt x="1292" y="11472"/>
                  <a:pt x="885" y="13984"/>
                  <a:pt x="215" y="17880"/>
                </a:cubicBezTo>
                <a:cubicBezTo>
                  <a:pt x="97" y="18568"/>
                  <a:pt x="0" y="19170"/>
                  <a:pt x="0" y="19220"/>
                </a:cubicBezTo>
                <a:cubicBezTo>
                  <a:pt x="0" y="19271"/>
                  <a:pt x="249" y="19288"/>
                  <a:pt x="552" y="19263"/>
                </a:cubicBezTo>
                <a:lnTo>
                  <a:pt x="1104" y="19220"/>
                </a:lnTo>
                <a:lnTo>
                  <a:pt x="1780" y="15211"/>
                </a:lnTo>
                <a:lnTo>
                  <a:pt x="2458" y="11191"/>
                </a:lnTo>
                <a:lnTo>
                  <a:pt x="2655" y="11191"/>
                </a:lnTo>
                <a:cubicBezTo>
                  <a:pt x="2764" y="11191"/>
                  <a:pt x="2863" y="11260"/>
                  <a:pt x="2873" y="11341"/>
                </a:cubicBezTo>
                <a:cubicBezTo>
                  <a:pt x="2884" y="11423"/>
                  <a:pt x="2831" y="13050"/>
                  <a:pt x="2756" y="14954"/>
                </a:cubicBezTo>
                <a:cubicBezTo>
                  <a:pt x="2682" y="16858"/>
                  <a:pt x="2615" y="18610"/>
                  <a:pt x="2606" y="18856"/>
                </a:cubicBezTo>
                <a:lnTo>
                  <a:pt x="2588" y="19306"/>
                </a:lnTo>
                <a:lnTo>
                  <a:pt x="4177" y="19295"/>
                </a:lnTo>
                <a:lnTo>
                  <a:pt x="5766" y="19285"/>
                </a:lnTo>
                <a:lnTo>
                  <a:pt x="6411" y="15404"/>
                </a:lnTo>
                <a:cubicBezTo>
                  <a:pt x="6810" y="13003"/>
                  <a:pt x="7069" y="11580"/>
                  <a:pt x="7089" y="11674"/>
                </a:cubicBezTo>
                <a:cubicBezTo>
                  <a:pt x="7108" y="11767"/>
                  <a:pt x="7066" y="13178"/>
                  <a:pt x="6979" y="15372"/>
                </a:cubicBezTo>
                <a:cubicBezTo>
                  <a:pt x="6901" y="17323"/>
                  <a:pt x="6837" y="18973"/>
                  <a:pt x="6837" y="19038"/>
                </a:cubicBezTo>
                <a:cubicBezTo>
                  <a:pt x="6837" y="19103"/>
                  <a:pt x="7047" y="19127"/>
                  <a:pt x="7304" y="19102"/>
                </a:cubicBezTo>
                <a:lnTo>
                  <a:pt x="7773" y="19059"/>
                </a:lnTo>
                <a:lnTo>
                  <a:pt x="7908" y="15458"/>
                </a:lnTo>
                <a:cubicBezTo>
                  <a:pt x="7983" y="13477"/>
                  <a:pt x="8063" y="11770"/>
                  <a:pt x="8085" y="11663"/>
                </a:cubicBezTo>
                <a:cubicBezTo>
                  <a:pt x="8133" y="11434"/>
                  <a:pt x="8118" y="11286"/>
                  <a:pt x="8532" y="15897"/>
                </a:cubicBezTo>
                <a:lnTo>
                  <a:pt x="8830" y="19220"/>
                </a:lnTo>
                <a:lnTo>
                  <a:pt x="9383" y="19263"/>
                </a:lnTo>
                <a:cubicBezTo>
                  <a:pt x="9686" y="19288"/>
                  <a:pt x="9932" y="19279"/>
                  <a:pt x="9932" y="19242"/>
                </a:cubicBezTo>
                <a:cubicBezTo>
                  <a:pt x="9932" y="19168"/>
                  <a:pt x="9751" y="17103"/>
                  <a:pt x="9674" y="16305"/>
                </a:cubicBezTo>
                <a:cubicBezTo>
                  <a:pt x="9464" y="14107"/>
                  <a:pt x="9230" y="11361"/>
                  <a:pt x="9246" y="11288"/>
                </a:cubicBezTo>
                <a:cubicBezTo>
                  <a:pt x="9256" y="11238"/>
                  <a:pt x="9559" y="11191"/>
                  <a:pt x="9919" y="11191"/>
                </a:cubicBezTo>
                <a:lnTo>
                  <a:pt x="10572" y="11191"/>
                </a:lnTo>
                <a:lnTo>
                  <a:pt x="10893" y="9283"/>
                </a:lnTo>
                <a:cubicBezTo>
                  <a:pt x="11070" y="8235"/>
                  <a:pt x="11474" y="5851"/>
                  <a:pt x="11791" y="3977"/>
                </a:cubicBezTo>
                <a:cubicBezTo>
                  <a:pt x="12108" y="2103"/>
                  <a:pt x="12381" y="476"/>
                  <a:pt x="12395" y="364"/>
                </a:cubicBezTo>
                <a:cubicBezTo>
                  <a:pt x="12415" y="206"/>
                  <a:pt x="12315" y="161"/>
                  <a:pt x="11944" y="161"/>
                </a:cubicBezTo>
                <a:lnTo>
                  <a:pt x="11468" y="161"/>
                </a:lnTo>
                <a:lnTo>
                  <a:pt x="11268" y="1340"/>
                </a:lnTo>
                <a:cubicBezTo>
                  <a:pt x="11158" y="1987"/>
                  <a:pt x="10852" y="3808"/>
                  <a:pt x="10586" y="5392"/>
                </a:cubicBezTo>
                <a:lnTo>
                  <a:pt x="10101" y="8276"/>
                </a:lnTo>
                <a:lnTo>
                  <a:pt x="9223" y="8276"/>
                </a:lnTo>
                <a:cubicBezTo>
                  <a:pt x="8740" y="8276"/>
                  <a:pt x="8336" y="8228"/>
                  <a:pt x="8323" y="8168"/>
                </a:cubicBezTo>
                <a:cubicBezTo>
                  <a:pt x="8311" y="8109"/>
                  <a:pt x="8324" y="7883"/>
                  <a:pt x="8352" y="7675"/>
                </a:cubicBezTo>
                <a:lnTo>
                  <a:pt x="8404" y="7300"/>
                </a:lnTo>
                <a:lnTo>
                  <a:pt x="7847" y="7300"/>
                </a:lnTo>
                <a:lnTo>
                  <a:pt x="7293" y="7300"/>
                </a:lnTo>
                <a:lnTo>
                  <a:pt x="7216" y="7782"/>
                </a:lnTo>
                <a:lnTo>
                  <a:pt x="7142" y="8276"/>
                </a:lnTo>
                <a:lnTo>
                  <a:pt x="6465" y="8276"/>
                </a:lnTo>
                <a:lnTo>
                  <a:pt x="5787" y="8276"/>
                </a:lnTo>
                <a:lnTo>
                  <a:pt x="5546" y="9626"/>
                </a:lnTo>
                <a:cubicBezTo>
                  <a:pt x="5415" y="10373"/>
                  <a:pt x="5306" y="11039"/>
                  <a:pt x="5306" y="11095"/>
                </a:cubicBezTo>
                <a:cubicBezTo>
                  <a:pt x="5306" y="11151"/>
                  <a:pt x="5444" y="11191"/>
                  <a:pt x="5612" y="11191"/>
                </a:cubicBezTo>
                <a:cubicBezTo>
                  <a:pt x="5779" y="11191"/>
                  <a:pt x="5924" y="11258"/>
                  <a:pt x="5935" y="11341"/>
                </a:cubicBezTo>
                <a:cubicBezTo>
                  <a:pt x="5946" y="11425"/>
                  <a:pt x="5805" y="12376"/>
                  <a:pt x="5623" y="13453"/>
                </a:cubicBezTo>
                <a:lnTo>
                  <a:pt x="5293" y="15415"/>
                </a:lnTo>
                <a:lnTo>
                  <a:pt x="4516" y="15415"/>
                </a:lnTo>
                <a:cubicBezTo>
                  <a:pt x="3926" y="15415"/>
                  <a:pt x="3737" y="15365"/>
                  <a:pt x="3726" y="15211"/>
                </a:cubicBezTo>
                <a:cubicBezTo>
                  <a:pt x="3718" y="15100"/>
                  <a:pt x="3745" y="14168"/>
                  <a:pt x="3787" y="13142"/>
                </a:cubicBezTo>
                <a:lnTo>
                  <a:pt x="3863" y="11277"/>
                </a:lnTo>
                <a:lnTo>
                  <a:pt x="4480" y="11191"/>
                </a:lnTo>
                <a:cubicBezTo>
                  <a:pt x="4827" y="11146"/>
                  <a:pt x="5112" y="11036"/>
                  <a:pt x="5129" y="10945"/>
                </a:cubicBezTo>
                <a:cubicBezTo>
                  <a:pt x="5145" y="10855"/>
                  <a:pt x="5309" y="9894"/>
                  <a:pt x="5490" y="8801"/>
                </a:cubicBezTo>
                <a:lnTo>
                  <a:pt x="5820" y="6818"/>
                </a:lnTo>
                <a:lnTo>
                  <a:pt x="7993" y="6818"/>
                </a:lnTo>
                <a:lnTo>
                  <a:pt x="10168" y="6818"/>
                </a:lnTo>
                <a:lnTo>
                  <a:pt x="10406" y="5392"/>
                </a:lnTo>
                <a:lnTo>
                  <a:pt x="10646" y="3977"/>
                </a:lnTo>
                <a:lnTo>
                  <a:pt x="9991" y="3891"/>
                </a:lnTo>
                <a:cubicBezTo>
                  <a:pt x="9440" y="3823"/>
                  <a:pt x="9338" y="3775"/>
                  <a:pt x="9338" y="3570"/>
                </a:cubicBezTo>
                <a:cubicBezTo>
                  <a:pt x="9338" y="3363"/>
                  <a:pt x="9448" y="3317"/>
                  <a:pt x="10063" y="3248"/>
                </a:cubicBezTo>
                <a:lnTo>
                  <a:pt x="10788" y="3162"/>
                </a:lnTo>
                <a:lnTo>
                  <a:pt x="10969" y="2112"/>
                </a:lnTo>
                <a:lnTo>
                  <a:pt x="11154" y="1051"/>
                </a:lnTo>
                <a:lnTo>
                  <a:pt x="10314" y="975"/>
                </a:lnTo>
                <a:lnTo>
                  <a:pt x="9475" y="890"/>
                </a:lnTo>
                <a:lnTo>
                  <a:pt x="9463" y="450"/>
                </a:lnTo>
                <a:lnTo>
                  <a:pt x="9452" y="0"/>
                </a:lnTo>
                <a:lnTo>
                  <a:pt x="9030" y="0"/>
                </a:lnTo>
                <a:cubicBezTo>
                  <a:pt x="8639" y="0"/>
                  <a:pt x="8606" y="19"/>
                  <a:pt x="8606" y="300"/>
                </a:cubicBezTo>
                <a:cubicBezTo>
                  <a:pt x="8606" y="897"/>
                  <a:pt x="8531" y="980"/>
                  <a:pt x="8040" y="933"/>
                </a:cubicBezTo>
                <a:lnTo>
                  <a:pt x="7569" y="890"/>
                </a:lnTo>
                <a:lnTo>
                  <a:pt x="7580" y="450"/>
                </a:lnTo>
                <a:lnTo>
                  <a:pt x="7591" y="0"/>
                </a:lnTo>
                <a:lnTo>
                  <a:pt x="7163" y="0"/>
                </a:lnTo>
                <a:close/>
                <a:moveTo>
                  <a:pt x="13719" y="161"/>
                </a:moveTo>
                <a:lnTo>
                  <a:pt x="13681" y="568"/>
                </a:lnTo>
                <a:lnTo>
                  <a:pt x="13643" y="975"/>
                </a:lnTo>
                <a:lnTo>
                  <a:pt x="13070" y="975"/>
                </a:lnTo>
                <a:lnTo>
                  <a:pt x="12498" y="975"/>
                </a:lnTo>
                <a:lnTo>
                  <a:pt x="12269" y="2315"/>
                </a:lnTo>
                <a:lnTo>
                  <a:pt x="12042" y="3645"/>
                </a:lnTo>
                <a:lnTo>
                  <a:pt x="12783" y="3730"/>
                </a:lnTo>
                <a:lnTo>
                  <a:pt x="13522" y="3816"/>
                </a:lnTo>
                <a:lnTo>
                  <a:pt x="13533" y="4181"/>
                </a:lnTo>
                <a:cubicBezTo>
                  <a:pt x="13557" y="4978"/>
                  <a:pt x="13515" y="5027"/>
                  <a:pt x="12770" y="5027"/>
                </a:cubicBezTo>
                <a:cubicBezTo>
                  <a:pt x="12132" y="5027"/>
                  <a:pt x="12076" y="5056"/>
                  <a:pt x="12076" y="5317"/>
                </a:cubicBezTo>
                <a:cubicBezTo>
                  <a:pt x="12076" y="5583"/>
                  <a:pt x="12026" y="6904"/>
                  <a:pt x="11870" y="10762"/>
                </a:cubicBezTo>
                <a:cubicBezTo>
                  <a:pt x="11834" y="11642"/>
                  <a:pt x="11804" y="12430"/>
                  <a:pt x="11804" y="12510"/>
                </a:cubicBezTo>
                <a:cubicBezTo>
                  <a:pt x="11804" y="12589"/>
                  <a:pt x="12053" y="12649"/>
                  <a:pt x="12359" y="12649"/>
                </a:cubicBezTo>
                <a:cubicBezTo>
                  <a:pt x="12664" y="12649"/>
                  <a:pt x="12924" y="12702"/>
                  <a:pt x="12936" y="12756"/>
                </a:cubicBezTo>
                <a:cubicBezTo>
                  <a:pt x="12947" y="12810"/>
                  <a:pt x="12711" y="14304"/>
                  <a:pt x="12413" y="16079"/>
                </a:cubicBezTo>
                <a:lnTo>
                  <a:pt x="11870" y="19306"/>
                </a:lnTo>
                <a:lnTo>
                  <a:pt x="12426" y="19306"/>
                </a:lnTo>
                <a:lnTo>
                  <a:pt x="12983" y="19306"/>
                </a:lnTo>
                <a:lnTo>
                  <a:pt x="13542" y="15983"/>
                </a:lnTo>
                <a:lnTo>
                  <a:pt x="14098" y="12649"/>
                </a:lnTo>
                <a:lnTo>
                  <a:pt x="14882" y="12638"/>
                </a:lnTo>
                <a:lnTo>
                  <a:pt x="15663" y="12628"/>
                </a:lnTo>
                <a:lnTo>
                  <a:pt x="15818" y="11706"/>
                </a:lnTo>
                <a:cubicBezTo>
                  <a:pt x="15903" y="11199"/>
                  <a:pt x="16194" y="9478"/>
                  <a:pt x="16464" y="7879"/>
                </a:cubicBezTo>
                <a:cubicBezTo>
                  <a:pt x="16735" y="6280"/>
                  <a:pt x="17134" y="3906"/>
                  <a:pt x="17353" y="2605"/>
                </a:cubicBezTo>
                <a:lnTo>
                  <a:pt x="17753" y="247"/>
                </a:lnTo>
                <a:lnTo>
                  <a:pt x="17290" y="193"/>
                </a:lnTo>
                <a:cubicBezTo>
                  <a:pt x="17026" y="167"/>
                  <a:pt x="16813" y="220"/>
                  <a:pt x="16790" y="311"/>
                </a:cubicBezTo>
                <a:cubicBezTo>
                  <a:pt x="16768" y="398"/>
                  <a:pt x="16391" y="2595"/>
                  <a:pt x="15953" y="5188"/>
                </a:cubicBezTo>
                <a:lnTo>
                  <a:pt x="15153" y="9894"/>
                </a:lnTo>
                <a:lnTo>
                  <a:pt x="14797" y="9851"/>
                </a:lnTo>
                <a:lnTo>
                  <a:pt x="14440" y="9819"/>
                </a:lnTo>
                <a:lnTo>
                  <a:pt x="14451" y="9262"/>
                </a:lnTo>
                <a:cubicBezTo>
                  <a:pt x="14478" y="7951"/>
                  <a:pt x="14478" y="7954"/>
                  <a:pt x="14913" y="7954"/>
                </a:cubicBezTo>
                <a:lnTo>
                  <a:pt x="15304" y="7954"/>
                </a:lnTo>
                <a:lnTo>
                  <a:pt x="15544" y="6582"/>
                </a:lnTo>
                <a:cubicBezTo>
                  <a:pt x="15676" y="5829"/>
                  <a:pt x="15784" y="5174"/>
                  <a:pt x="15784" y="5124"/>
                </a:cubicBezTo>
                <a:cubicBezTo>
                  <a:pt x="15784" y="5074"/>
                  <a:pt x="15530" y="5027"/>
                  <a:pt x="15221" y="5027"/>
                </a:cubicBezTo>
                <a:cubicBezTo>
                  <a:pt x="14612" y="5027"/>
                  <a:pt x="14591" y="4993"/>
                  <a:pt x="14657" y="4159"/>
                </a:cubicBezTo>
                <a:lnTo>
                  <a:pt x="14693" y="3730"/>
                </a:lnTo>
                <a:lnTo>
                  <a:pt x="15355" y="3730"/>
                </a:lnTo>
                <a:lnTo>
                  <a:pt x="16018" y="3730"/>
                </a:lnTo>
                <a:lnTo>
                  <a:pt x="16148" y="2969"/>
                </a:lnTo>
                <a:cubicBezTo>
                  <a:pt x="16219" y="2553"/>
                  <a:pt x="16328" y="1938"/>
                  <a:pt x="16390" y="1597"/>
                </a:cubicBezTo>
                <a:lnTo>
                  <a:pt x="16505" y="975"/>
                </a:lnTo>
                <a:lnTo>
                  <a:pt x="15658" y="933"/>
                </a:lnTo>
                <a:lnTo>
                  <a:pt x="14815" y="890"/>
                </a:lnTo>
                <a:lnTo>
                  <a:pt x="14803" y="525"/>
                </a:lnTo>
                <a:cubicBezTo>
                  <a:pt x="14793" y="164"/>
                  <a:pt x="14786" y="161"/>
                  <a:pt x="14256" y="161"/>
                </a:cubicBezTo>
                <a:lnTo>
                  <a:pt x="13719" y="161"/>
                </a:lnTo>
                <a:close/>
                <a:moveTo>
                  <a:pt x="17966" y="161"/>
                </a:moveTo>
                <a:lnTo>
                  <a:pt x="17741" y="1458"/>
                </a:lnTo>
                <a:cubicBezTo>
                  <a:pt x="17618" y="2169"/>
                  <a:pt x="17517" y="2782"/>
                  <a:pt x="17517" y="2830"/>
                </a:cubicBezTo>
                <a:cubicBezTo>
                  <a:pt x="17517" y="2878"/>
                  <a:pt x="18014" y="2916"/>
                  <a:pt x="18621" y="2916"/>
                </a:cubicBezTo>
                <a:lnTo>
                  <a:pt x="19728" y="2916"/>
                </a:lnTo>
                <a:lnTo>
                  <a:pt x="19780" y="3312"/>
                </a:lnTo>
                <a:cubicBezTo>
                  <a:pt x="19809" y="3526"/>
                  <a:pt x="19973" y="5214"/>
                  <a:pt x="20141" y="7075"/>
                </a:cubicBezTo>
                <a:cubicBezTo>
                  <a:pt x="20309" y="8936"/>
                  <a:pt x="20477" y="10793"/>
                  <a:pt x="20516" y="11191"/>
                </a:cubicBezTo>
                <a:cubicBezTo>
                  <a:pt x="20554" y="11590"/>
                  <a:pt x="20601" y="12081"/>
                  <a:pt x="20617" y="12285"/>
                </a:cubicBezTo>
                <a:cubicBezTo>
                  <a:pt x="20646" y="12646"/>
                  <a:pt x="20657" y="12649"/>
                  <a:pt x="21122" y="12649"/>
                </a:cubicBezTo>
                <a:cubicBezTo>
                  <a:pt x="21384" y="12649"/>
                  <a:pt x="21600" y="12627"/>
                  <a:pt x="21600" y="12596"/>
                </a:cubicBezTo>
                <a:cubicBezTo>
                  <a:pt x="21600" y="12564"/>
                  <a:pt x="21517" y="11633"/>
                  <a:pt x="21416" y="10527"/>
                </a:cubicBezTo>
                <a:cubicBezTo>
                  <a:pt x="20849" y="4298"/>
                  <a:pt x="20548" y="1007"/>
                  <a:pt x="20509" y="611"/>
                </a:cubicBezTo>
                <a:lnTo>
                  <a:pt x="20466" y="161"/>
                </a:lnTo>
                <a:lnTo>
                  <a:pt x="19216" y="161"/>
                </a:lnTo>
                <a:lnTo>
                  <a:pt x="17966" y="161"/>
                </a:lnTo>
                <a:close/>
                <a:moveTo>
                  <a:pt x="17355" y="3730"/>
                </a:moveTo>
                <a:lnTo>
                  <a:pt x="17174" y="4802"/>
                </a:lnTo>
                <a:cubicBezTo>
                  <a:pt x="17073" y="5396"/>
                  <a:pt x="16970" y="6019"/>
                  <a:pt x="16945" y="6185"/>
                </a:cubicBezTo>
                <a:cubicBezTo>
                  <a:pt x="16899" y="6479"/>
                  <a:pt x="16940" y="6485"/>
                  <a:pt x="18413" y="6485"/>
                </a:cubicBezTo>
                <a:lnTo>
                  <a:pt x="19928" y="6485"/>
                </a:lnTo>
                <a:lnTo>
                  <a:pt x="19800" y="5145"/>
                </a:lnTo>
                <a:lnTo>
                  <a:pt x="19670" y="3816"/>
                </a:lnTo>
                <a:lnTo>
                  <a:pt x="18511" y="3773"/>
                </a:lnTo>
                <a:lnTo>
                  <a:pt x="17355" y="3730"/>
                </a:lnTo>
                <a:close/>
                <a:moveTo>
                  <a:pt x="11831" y="4867"/>
                </a:moveTo>
                <a:cubicBezTo>
                  <a:pt x="11827" y="4867"/>
                  <a:pt x="11814" y="4919"/>
                  <a:pt x="11793" y="5027"/>
                </a:cubicBezTo>
                <a:cubicBezTo>
                  <a:pt x="11767" y="5161"/>
                  <a:pt x="11524" y="6582"/>
                  <a:pt x="11252" y="8190"/>
                </a:cubicBezTo>
                <a:lnTo>
                  <a:pt x="10758" y="11116"/>
                </a:lnTo>
                <a:lnTo>
                  <a:pt x="10666" y="13464"/>
                </a:lnTo>
                <a:cubicBezTo>
                  <a:pt x="10616" y="14756"/>
                  <a:pt x="10553" y="16364"/>
                  <a:pt x="10527" y="17033"/>
                </a:cubicBezTo>
                <a:cubicBezTo>
                  <a:pt x="10501" y="17703"/>
                  <a:pt x="10471" y="18488"/>
                  <a:pt x="10458" y="18781"/>
                </a:cubicBezTo>
                <a:lnTo>
                  <a:pt x="10435" y="19317"/>
                </a:lnTo>
                <a:lnTo>
                  <a:pt x="10855" y="19274"/>
                </a:lnTo>
                <a:lnTo>
                  <a:pt x="11275" y="19220"/>
                </a:lnTo>
                <a:lnTo>
                  <a:pt x="11304" y="18416"/>
                </a:lnTo>
                <a:cubicBezTo>
                  <a:pt x="11320" y="17970"/>
                  <a:pt x="11409" y="15668"/>
                  <a:pt x="11501" y="13303"/>
                </a:cubicBezTo>
                <a:cubicBezTo>
                  <a:pt x="11594" y="10939"/>
                  <a:pt x="11700" y="8165"/>
                  <a:pt x="11737" y="7139"/>
                </a:cubicBezTo>
                <a:cubicBezTo>
                  <a:pt x="11774" y="6113"/>
                  <a:pt x="11813" y="5161"/>
                  <a:pt x="11822" y="5027"/>
                </a:cubicBezTo>
                <a:cubicBezTo>
                  <a:pt x="11830" y="4919"/>
                  <a:pt x="11836" y="4867"/>
                  <a:pt x="11831" y="4867"/>
                </a:cubicBezTo>
                <a:close/>
                <a:moveTo>
                  <a:pt x="18453" y="7129"/>
                </a:moveTo>
                <a:lnTo>
                  <a:pt x="18372" y="9208"/>
                </a:lnTo>
                <a:cubicBezTo>
                  <a:pt x="18286" y="11435"/>
                  <a:pt x="18254" y="12229"/>
                  <a:pt x="18202" y="13625"/>
                </a:cubicBezTo>
                <a:cubicBezTo>
                  <a:pt x="18183" y="14115"/>
                  <a:pt x="18128" y="15507"/>
                  <a:pt x="18080" y="16712"/>
                </a:cubicBezTo>
                <a:cubicBezTo>
                  <a:pt x="18033" y="17916"/>
                  <a:pt x="17995" y="18988"/>
                  <a:pt x="17995" y="19102"/>
                </a:cubicBezTo>
                <a:cubicBezTo>
                  <a:pt x="17995" y="19262"/>
                  <a:pt x="18077" y="19309"/>
                  <a:pt x="18343" y="19274"/>
                </a:cubicBezTo>
                <a:lnTo>
                  <a:pt x="18691" y="19220"/>
                </a:lnTo>
                <a:lnTo>
                  <a:pt x="18711" y="18577"/>
                </a:lnTo>
                <a:cubicBezTo>
                  <a:pt x="18781" y="16348"/>
                  <a:pt x="19029" y="10267"/>
                  <a:pt x="19057" y="10098"/>
                </a:cubicBezTo>
                <a:cubicBezTo>
                  <a:pt x="19103" y="9821"/>
                  <a:pt x="19454" y="9831"/>
                  <a:pt x="19477" y="10109"/>
                </a:cubicBezTo>
                <a:cubicBezTo>
                  <a:pt x="19486" y="10224"/>
                  <a:pt x="19481" y="10602"/>
                  <a:pt x="19465" y="10955"/>
                </a:cubicBezTo>
                <a:cubicBezTo>
                  <a:pt x="19440" y="11544"/>
                  <a:pt x="19426" y="11607"/>
                  <a:pt x="19315" y="11652"/>
                </a:cubicBezTo>
                <a:lnTo>
                  <a:pt x="19194" y="11695"/>
                </a:lnTo>
                <a:lnTo>
                  <a:pt x="19151" y="12864"/>
                </a:lnTo>
                <a:cubicBezTo>
                  <a:pt x="19127" y="13506"/>
                  <a:pt x="19099" y="14124"/>
                  <a:pt x="19091" y="14236"/>
                </a:cubicBezTo>
                <a:cubicBezTo>
                  <a:pt x="19078" y="14392"/>
                  <a:pt x="19185" y="14439"/>
                  <a:pt x="19551" y="14439"/>
                </a:cubicBezTo>
                <a:lnTo>
                  <a:pt x="20027" y="14439"/>
                </a:lnTo>
                <a:lnTo>
                  <a:pt x="20065" y="13507"/>
                </a:lnTo>
                <a:cubicBezTo>
                  <a:pt x="20086" y="12994"/>
                  <a:pt x="20125" y="11991"/>
                  <a:pt x="20152" y="11277"/>
                </a:cubicBezTo>
                <a:lnTo>
                  <a:pt x="20199" y="9980"/>
                </a:lnTo>
                <a:lnTo>
                  <a:pt x="20071" y="8597"/>
                </a:lnTo>
                <a:lnTo>
                  <a:pt x="19946" y="7214"/>
                </a:lnTo>
                <a:lnTo>
                  <a:pt x="19198" y="7171"/>
                </a:lnTo>
                <a:lnTo>
                  <a:pt x="18453" y="7129"/>
                </a:lnTo>
                <a:close/>
                <a:moveTo>
                  <a:pt x="16781" y="7139"/>
                </a:moveTo>
                <a:lnTo>
                  <a:pt x="16536" y="8586"/>
                </a:lnTo>
                <a:cubicBezTo>
                  <a:pt x="16330" y="9803"/>
                  <a:pt x="16286" y="10162"/>
                  <a:pt x="16260" y="10891"/>
                </a:cubicBezTo>
                <a:cubicBezTo>
                  <a:pt x="16243" y="11368"/>
                  <a:pt x="16199" y="12506"/>
                  <a:pt x="16164" y="13421"/>
                </a:cubicBezTo>
                <a:lnTo>
                  <a:pt x="16098" y="15082"/>
                </a:lnTo>
                <a:lnTo>
                  <a:pt x="17025" y="15082"/>
                </a:lnTo>
                <a:lnTo>
                  <a:pt x="17950" y="15082"/>
                </a:lnTo>
                <a:lnTo>
                  <a:pt x="18027" y="13185"/>
                </a:lnTo>
                <a:cubicBezTo>
                  <a:pt x="18068" y="12137"/>
                  <a:pt x="18131" y="10468"/>
                  <a:pt x="18168" y="9487"/>
                </a:cubicBezTo>
                <a:cubicBezTo>
                  <a:pt x="18205" y="8505"/>
                  <a:pt x="18242" y="7574"/>
                  <a:pt x="18249" y="7418"/>
                </a:cubicBezTo>
                <a:cubicBezTo>
                  <a:pt x="18260" y="7155"/>
                  <a:pt x="18205" y="7139"/>
                  <a:pt x="17519" y="7139"/>
                </a:cubicBezTo>
                <a:lnTo>
                  <a:pt x="16781" y="7139"/>
                </a:lnTo>
                <a:close/>
                <a:moveTo>
                  <a:pt x="13681" y="16219"/>
                </a:moveTo>
                <a:lnTo>
                  <a:pt x="13483" y="17398"/>
                </a:lnTo>
                <a:cubicBezTo>
                  <a:pt x="13375" y="18045"/>
                  <a:pt x="13256" y="18741"/>
                  <a:pt x="13219" y="18942"/>
                </a:cubicBezTo>
                <a:lnTo>
                  <a:pt x="13151" y="19306"/>
                </a:lnTo>
                <a:lnTo>
                  <a:pt x="14294" y="19306"/>
                </a:lnTo>
                <a:lnTo>
                  <a:pt x="15436" y="19306"/>
                </a:lnTo>
                <a:lnTo>
                  <a:pt x="15694" y="17762"/>
                </a:lnTo>
                <a:lnTo>
                  <a:pt x="15955" y="16219"/>
                </a:lnTo>
                <a:lnTo>
                  <a:pt x="14819" y="16219"/>
                </a:lnTo>
                <a:lnTo>
                  <a:pt x="13681" y="16219"/>
                </a:lnTo>
                <a:close/>
                <a:moveTo>
                  <a:pt x="19941" y="21407"/>
                </a:moveTo>
                <a:cubicBezTo>
                  <a:pt x="19927" y="21418"/>
                  <a:pt x="19910" y="21485"/>
                  <a:pt x="19903" y="21589"/>
                </a:cubicBezTo>
                <a:cubicBezTo>
                  <a:pt x="19902" y="21598"/>
                  <a:pt x="19906" y="21592"/>
                  <a:pt x="19905" y="21600"/>
                </a:cubicBezTo>
                <a:lnTo>
                  <a:pt x="19957" y="21600"/>
                </a:lnTo>
                <a:cubicBezTo>
                  <a:pt x="19960" y="21576"/>
                  <a:pt x="19971" y="21558"/>
                  <a:pt x="19970" y="21536"/>
                </a:cubicBezTo>
                <a:cubicBezTo>
                  <a:pt x="19968" y="21439"/>
                  <a:pt x="19955" y="21396"/>
                  <a:pt x="19941" y="2140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6" name="保护群众生命财产安全"/>
          <p:cNvSpPr txBox="1"/>
          <p:nvPr/>
        </p:nvSpPr>
        <p:spPr>
          <a:xfrm>
            <a:off x="963930" y="3020086"/>
            <a:ext cx="10264141" cy="151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8000">
                <a:solidFill>
                  <a:schemeClr val="accent1">
                    <a:lumOff val="-7529"/>
                  </a:schemeClr>
                </a:solidFill>
              </a:defRPr>
            </a:lvl1pPr>
          </a:lstStyle>
          <a:p>
            <a:pPr/>
            <a:r>
              <a:t>保护群众生命财产安全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Box 8"/>
          <p:cNvSpPr txBox="1"/>
          <p:nvPr/>
        </p:nvSpPr>
        <p:spPr>
          <a:xfrm>
            <a:off x="4156546" y="267608"/>
            <a:ext cx="480219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just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产品概述：沙盘总任务</a:t>
            </a:r>
          </a:p>
        </p:txBody>
      </p:sp>
      <p:pic>
        <p:nvPicPr>
          <p:cNvPr id="199" name="IMG_5522.jpeg" descr="IMG_5522.jpeg"/>
          <p:cNvPicPr>
            <a:picLocks noChangeAspect="1"/>
          </p:cNvPicPr>
          <p:nvPr/>
        </p:nvPicPr>
        <p:blipFill>
          <a:blip r:embed="rId2">
            <a:extLst/>
          </a:blip>
          <a:srcRect l="0" t="18618" r="0" b="0"/>
          <a:stretch>
            <a:fillRect/>
          </a:stretch>
        </p:blipFill>
        <p:spPr>
          <a:xfrm>
            <a:off x="743013" y="2151911"/>
            <a:ext cx="5426000" cy="3311839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光荣使命"/>
          <p:cNvSpPr txBox="1"/>
          <p:nvPr/>
        </p:nvSpPr>
        <p:spPr>
          <a:xfrm>
            <a:off x="6330710" y="1718034"/>
            <a:ext cx="10185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光荣使命</a:t>
            </a:r>
          </a:p>
        </p:txBody>
      </p:sp>
      <p:sp>
        <p:nvSpPr>
          <p:cNvPr id="201" name="事件发生在抗日战争时期的敌后革命根据地，据可靠情报，20天之后敌人会开始一次大规模的扫荡，上级党组织下达任务：转移群众及物资，保护群众生命财产安全。"/>
          <p:cNvSpPr txBox="1"/>
          <p:nvPr/>
        </p:nvSpPr>
        <p:spPr>
          <a:xfrm>
            <a:off x="6330710" y="2233414"/>
            <a:ext cx="5426076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事件发生在抗日战争时期的敌后革命根据地，据可靠情报，20天之后敌人会开始一次大规模的扫荡，上级党组织下达任务：转移群众及物资，保护群众生命财产安全。</a:t>
            </a:r>
          </a:p>
        </p:txBody>
      </p:sp>
      <p:sp>
        <p:nvSpPr>
          <p:cNvPr id="202" name="任务难题"/>
          <p:cNvSpPr txBox="1"/>
          <p:nvPr/>
        </p:nvSpPr>
        <p:spPr>
          <a:xfrm>
            <a:off x="6330710" y="3603402"/>
            <a:ext cx="10185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任务难题</a:t>
            </a:r>
          </a:p>
        </p:txBody>
      </p:sp>
      <p:sp>
        <p:nvSpPr>
          <p:cNvPr id="203" name="在规定的时间内，要将村庄、小镇、城市的农民、商人、工人转移到根据地，同时还有粮食、物资、药品、枪弹等重要物资。各小组需经过大山、河流、敌人的封锁线等重重障碍，到达根据地。"/>
          <p:cNvSpPr txBox="1"/>
          <p:nvPr/>
        </p:nvSpPr>
        <p:spPr>
          <a:xfrm>
            <a:off x="6330710" y="4065133"/>
            <a:ext cx="5426076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在规定的时间内，要将村庄、小镇、城市的农民、商人、工人转移到根据地，同时还有粮食、物资、药品、枪弹等重要物资。各小组需经过大山、河流、敌人的封锁线等重重障碍，到达根据地。</a:t>
            </a:r>
          </a:p>
        </p:txBody>
      </p:sp>
      <p:sp>
        <p:nvSpPr>
          <p:cNvPr id="204" name="各组关系"/>
          <p:cNvSpPr txBox="1"/>
          <p:nvPr/>
        </p:nvSpPr>
        <p:spPr>
          <a:xfrm>
            <a:off x="6330710" y="5488771"/>
            <a:ext cx="10185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各组关系</a:t>
            </a:r>
          </a:p>
        </p:txBody>
      </p:sp>
      <p:sp>
        <p:nvSpPr>
          <p:cNvPr id="205" name="各小组为了同一个使命而合作配合。"/>
          <p:cNvSpPr txBox="1"/>
          <p:nvPr/>
        </p:nvSpPr>
        <p:spPr>
          <a:xfrm>
            <a:off x="6330710" y="5950501"/>
            <a:ext cx="542607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各小组为了同一个使命而合作配合。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8"/>
          <p:cNvSpPr txBox="1"/>
          <p:nvPr/>
        </p:nvSpPr>
        <p:spPr>
          <a:xfrm>
            <a:off x="4153332" y="267608"/>
            <a:ext cx="3885336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just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产品概述：分组任务</a:t>
            </a:r>
          </a:p>
        </p:txBody>
      </p:sp>
      <p:sp>
        <p:nvSpPr>
          <p:cNvPr id="208" name="党建能力学习提升"/>
          <p:cNvSpPr txBox="1"/>
          <p:nvPr/>
        </p:nvSpPr>
        <p:spPr>
          <a:xfrm>
            <a:off x="1104236" y="4080872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党建能力学习提升</a:t>
            </a:r>
          </a:p>
        </p:txBody>
      </p:sp>
      <p:sp>
        <p:nvSpPr>
          <p:cNvPr id="209" name="各组需要先提升党建能力，然后获得跟广泛的群众基础，才能转移更多的群众，最终完成使命。…"/>
          <p:cNvSpPr txBox="1"/>
          <p:nvPr/>
        </p:nvSpPr>
        <p:spPr>
          <a:xfrm>
            <a:off x="324548" y="4616074"/>
            <a:ext cx="3492316" cy="199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各组需要先提升党建能力，然后获得跟广泛的群众基础，才能转移更多的群众，最终完成使命。</a:t>
            </a:r>
          </a:p>
          <a:p>
            <a:pPr/>
            <a:r>
              <a:t>获取党建能力的方式有：党建知识题卡、党史问答、主席诗词朗诵等</a:t>
            </a:r>
          </a:p>
        </p:txBody>
      </p:sp>
      <p:pic>
        <p:nvPicPr>
          <p:cNvPr id="210" name="IMG_5521.jpeg" descr="IMG_5521.jpeg"/>
          <p:cNvPicPr>
            <a:picLocks noChangeAspect="1"/>
          </p:cNvPicPr>
          <p:nvPr/>
        </p:nvPicPr>
        <p:blipFill>
          <a:blip r:embed="rId2">
            <a:extLst/>
          </a:blip>
          <a:srcRect l="0" t="60584" r="12424" b="0"/>
          <a:stretch>
            <a:fillRect/>
          </a:stretch>
        </p:blipFill>
        <p:spPr>
          <a:xfrm>
            <a:off x="2092126" y="1001037"/>
            <a:ext cx="8007935" cy="2703135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运筹帷幄决胜沙场"/>
          <p:cNvSpPr txBox="1"/>
          <p:nvPr/>
        </p:nvSpPr>
        <p:spPr>
          <a:xfrm>
            <a:off x="5129529" y="4080872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运筹帷幄决胜沙场</a:t>
            </a:r>
          </a:p>
        </p:txBody>
      </p:sp>
      <p:sp>
        <p:nvSpPr>
          <p:cNvPr id="212" name="各组需要在有限的盘面范围内，做出调整路线、进攻、防御等决策。…"/>
          <p:cNvSpPr txBox="1"/>
          <p:nvPr/>
        </p:nvSpPr>
        <p:spPr>
          <a:xfrm>
            <a:off x="4349842" y="4616074"/>
            <a:ext cx="3492316" cy="199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各组需要在有限的盘面范围内，做出调整路线、进攻、防御等决策。</a:t>
            </a:r>
          </a:p>
          <a:p>
            <a:pPr/>
            <a:r>
              <a:t>路线上的地方力量有：大城市的敌军、封锁陆路及水路的伪军大山里出没的土匪等。</a:t>
            </a:r>
          </a:p>
        </p:txBody>
      </p:sp>
      <p:sp>
        <p:nvSpPr>
          <p:cNvPr id="213" name="协作配合共创光荣"/>
          <p:cNvSpPr txBox="1"/>
          <p:nvPr/>
        </p:nvSpPr>
        <p:spPr>
          <a:xfrm>
            <a:off x="9154824" y="4080872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协作配合共创光荣</a:t>
            </a:r>
          </a:p>
        </p:txBody>
      </p:sp>
      <p:sp>
        <p:nvSpPr>
          <p:cNvPr id="214" name="各组本沙盘中的相互关系是写作配合的关系，在体验过程中需要有非常通畅的沟通，促进团队的融合、新老党员的交流、各党组织之间的互动。"/>
          <p:cNvSpPr txBox="1"/>
          <p:nvPr/>
        </p:nvSpPr>
        <p:spPr>
          <a:xfrm>
            <a:off x="8375136" y="4616074"/>
            <a:ext cx="3492316" cy="167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各组本沙盘中的相互关系是写作配合的关系，在体验过程中需要有非常通畅的沟通，促进团队的融合、新老党员的交流、各党组织之间的互动。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Box 8"/>
          <p:cNvSpPr txBox="1"/>
          <p:nvPr/>
        </p:nvSpPr>
        <p:spPr>
          <a:xfrm>
            <a:off x="4153332" y="267608"/>
            <a:ext cx="3885336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just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产品概述：学员体验</a:t>
            </a:r>
          </a:p>
        </p:txBody>
      </p:sp>
      <p:sp>
        <p:nvSpPr>
          <p:cNvPr id="217" name="不忘初心牢记使命"/>
          <p:cNvSpPr txBox="1"/>
          <p:nvPr/>
        </p:nvSpPr>
        <p:spPr>
          <a:xfrm>
            <a:off x="6021534" y="1149686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不忘初心牢记使命</a:t>
            </a:r>
          </a:p>
        </p:txBody>
      </p:sp>
      <p:sp>
        <p:nvSpPr>
          <p:cNvPr id="218" name="在沙盘体验过程中，始终牢记光荣使命：“保障人民群众的生命和财产安全”，得意时不骄傲，失意时不气馁。经历20天的长途跋涉，最终完成光荣使命。"/>
          <p:cNvSpPr txBox="1"/>
          <p:nvPr/>
        </p:nvSpPr>
        <p:spPr>
          <a:xfrm>
            <a:off x="5955450" y="1565955"/>
            <a:ext cx="6123418" cy="104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在沙盘体验过程中，始终牢记光荣使命：“保障人民群众的生命和财产安全”，得意时不骄傲，失意时不气馁。经历20天的长途跋涉，最终完成光荣使命。</a:t>
            </a:r>
          </a:p>
        </p:txBody>
      </p:sp>
      <p:pic>
        <p:nvPicPr>
          <p:cNvPr id="219" name="IMG_5520.jpeg" descr="IMG_55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8308" y="1477788"/>
            <a:ext cx="5203232" cy="3902424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快乐学习积极互动"/>
          <p:cNvSpPr txBox="1"/>
          <p:nvPr/>
        </p:nvSpPr>
        <p:spPr>
          <a:xfrm>
            <a:off x="6021534" y="2698895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快乐学习积极互动</a:t>
            </a:r>
          </a:p>
        </p:txBody>
      </p:sp>
      <p:sp>
        <p:nvSpPr>
          <p:cNvPr id="221" name="本沙盘的关键指标是：党建能力。党建能力决定了可以转移群众的规模。获取党建能力的关键环节是：知识问答。学员通过网络、笔记、书籍等多渠道搜集知识问答的正确答案。最终获得更强的党建能力。"/>
          <p:cNvSpPr txBox="1"/>
          <p:nvPr/>
        </p:nvSpPr>
        <p:spPr>
          <a:xfrm>
            <a:off x="5955450" y="3115164"/>
            <a:ext cx="6123418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本沙盘的关键指标是：党建能力。党建能力决定了可以转移群众的规模。获取党建能力的关键环节是：知识问答。学员通过网络、笔记、书籍等多渠道搜集知识问答的正确答案。最终获得更强的党建能力。</a:t>
            </a:r>
          </a:p>
        </p:txBody>
      </p:sp>
      <p:sp>
        <p:nvSpPr>
          <p:cNvPr id="222" name="模拟演练引申思考"/>
          <p:cNvSpPr txBox="1"/>
          <p:nvPr/>
        </p:nvSpPr>
        <p:spPr>
          <a:xfrm>
            <a:off x="6021534" y="4550436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模拟演练引申思考</a:t>
            </a:r>
          </a:p>
        </p:txBody>
      </p:sp>
      <p:sp>
        <p:nvSpPr>
          <p:cNvPr id="223" name="决策能力：环境多变时，如何做出正确决策。…"/>
          <p:cNvSpPr txBox="1"/>
          <p:nvPr/>
        </p:nvSpPr>
        <p:spPr>
          <a:xfrm>
            <a:off x="5955450" y="4966705"/>
            <a:ext cx="6123418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决策能力：环境多变时，如何做出正确决策。</a:t>
            </a:r>
          </a:p>
          <a:p>
            <a:pPr/>
            <a:r>
              <a:t>战略能力：大盘面中，路径的选择，各组之间的协作。</a:t>
            </a:r>
          </a:p>
          <a:p>
            <a:pPr/>
            <a:r>
              <a:t>沟通能力：各小组之间的协作配合关系的建立。</a:t>
            </a:r>
          </a:p>
          <a:p>
            <a:pPr/>
            <a:r>
              <a:t>统筹能力：资源有限的条件下，合理分配获得最好结果。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千图网海量PPT模板www.58pic.com​​">
  <a:themeElements>
    <a:clrScheme name="千图网海量PPT模板www.58pic.com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00000"/>
      </a:accent1>
      <a:accent2>
        <a:srgbClr val="6C0000"/>
      </a:accent2>
      <a:accent3>
        <a:srgbClr val="530000"/>
      </a:accent3>
      <a:accent4>
        <a:srgbClr val="3A0000"/>
      </a:accent4>
      <a:accent5>
        <a:srgbClr val="210000"/>
      </a:accent5>
      <a:accent6>
        <a:srgbClr val="080000"/>
      </a:accent6>
      <a:hlink>
        <a:srgbClr val="0000FF"/>
      </a:hlink>
      <a:folHlink>
        <a:srgbClr val="FF00FF"/>
      </a:folHlink>
    </a:clrScheme>
    <a:fontScheme name="千图网海量PPT模板www.58pic.com​​">
      <a:majorFont>
        <a:latin typeface="等线"/>
        <a:ea typeface="等线"/>
        <a:cs typeface="等线"/>
      </a:majorFont>
      <a:minorFont>
        <a:latin typeface="Helvetica"/>
        <a:ea typeface="Helvetica"/>
        <a:cs typeface="Helvetica"/>
      </a:minorFont>
    </a:fontScheme>
    <a:fmtScheme name="千图网海量PPT模板www.58pic.com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千图网海量PPT模板www.58pic.com​​">
  <a:themeElements>
    <a:clrScheme name="千图网海量PPT模板www.58pic.com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00000"/>
      </a:accent1>
      <a:accent2>
        <a:srgbClr val="6C0000"/>
      </a:accent2>
      <a:accent3>
        <a:srgbClr val="530000"/>
      </a:accent3>
      <a:accent4>
        <a:srgbClr val="3A0000"/>
      </a:accent4>
      <a:accent5>
        <a:srgbClr val="210000"/>
      </a:accent5>
      <a:accent6>
        <a:srgbClr val="080000"/>
      </a:accent6>
      <a:hlink>
        <a:srgbClr val="0000FF"/>
      </a:hlink>
      <a:folHlink>
        <a:srgbClr val="FF00FF"/>
      </a:folHlink>
    </a:clrScheme>
    <a:fontScheme name="千图网海量PPT模板www.58pic.com​​">
      <a:majorFont>
        <a:latin typeface="等线"/>
        <a:ea typeface="等线"/>
        <a:cs typeface="等线"/>
      </a:majorFont>
      <a:minorFont>
        <a:latin typeface="Helvetica"/>
        <a:ea typeface="Helvetica"/>
        <a:cs typeface="Helvetica"/>
      </a:minorFont>
    </a:fontScheme>
    <a:fmtScheme name="千图网海量PPT模板www.58pic.com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