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字魂59号-创粗黑"/>
        <a:ea typeface="字魂59号-创粗黑"/>
        <a:cs typeface="字魂59号-创粗黑"/>
        <a:sym typeface="字魂59号-创粗黑"/>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字魂59号-创粗黑"/>
        <a:ea typeface="字魂59号-创粗黑"/>
        <a:cs typeface="字魂59号-创粗黑"/>
        <a:sym typeface="字魂59号-创粗黑"/>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字魂59号-创粗黑"/>
        <a:ea typeface="字魂59号-创粗黑"/>
        <a:cs typeface="字魂59号-创粗黑"/>
        <a:sym typeface="字魂59号-创粗黑"/>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字魂59号-创粗黑"/>
        <a:ea typeface="字魂59号-创粗黑"/>
        <a:cs typeface="字魂59号-创粗黑"/>
        <a:sym typeface="字魂59号-创粗黑"/>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字魂59号-创粗黑"/>
        <a:ea typeface="字魂59号-创粗黑"/>
        <a:cs typeface="字魂59号-创粗黑"/>
        <a:sym typeface="字魂59号-创粗黑"/>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字魂59号-创粗黑"/>
        <a:ea typeface="字魂59号-创粗黑"/>
        <a:cs typeface="字魂59号-创粗黑"/>
        <a:sym typeface="字魂59号-创粗黑"/>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字魂59号-创粗黑"/>
        <a:ea typeface="字魂59号-创粗黑"/>
        <a:cs typeface="字魂59号-创粗黑"/>
        <a:sym typeface="字魂59号-创粗黑"/>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字魂59号-创粗黑"/>
        <a:ea typeface="字魂59号-创粗黑"/>
        <a:cs typeface="字魂59号-创粗黑"/>
        <a:sym typeface="字魂59号-创粗黑"/>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字魂59号-创粗黑"/>
        <a:ea typeface="字魂59号-创粗黑"/>
        <a:cs typeface="字魂59号-创粗黑"/>
        <a:sym typeface="字魂59号-创粗黑"/>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字魂59号-创粗黑"/>
          <a:ea typeface="字魂59号-创粗黑"/>
          <a:cs typeface="字魂59号-创粗黑"/>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
          <a:latin typeface="字魂59号-创粗黑"/>
          <a:ea typeface="字魂59号-创粗黑"/>
          <a:cs typeface="字魂59号-创粗黑"/>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字魂59号-创粗黑"/>
          <a:ea typeface="字魂59号-创粗黑"/>
          <a:cs typeface="字魂59号-创粗黑"/>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字魂59号-创粗黑"/>
          <a:ea typeface="字魂59号-创粗黑"/>
          <a:cs typeface="字魂59号-创粗黑"/>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字魂59号-创粗黑"/>
          <a:ea typeface="字魂59号-创粗黑"/>
          <a:cs typeface="字魂59号-创粗黑"/>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
          <a:latin typeface="字魂59号-创粗黑"/>
          <a:ea typeface="字魂59号-创粗黑"/>
          <a:cs typeface="字魂59号-创粗黑"/>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字魂59号-创粗黑"/>
          <a:ea typeface="字魂59号-创粗黑"/>
          <a:cs typeface="字魂59号-创粗黑"/>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字魂59号-创粗黑"/>
          <a:ea typeface="字魂59号-创粗黑"/>
          <a:cs typeface="字魂59号-创粗黑"/>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字魂59号-创粗黑"/>
          <a:ea typeface="字魂59号-创粗黑"/>
          <a:cs typeface="字魂59号-创粗黑"/>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
          <a:latin typeface="字魂59号-创粗黑"/>
          <a:ea typeface="字魂59号-创粗黑"/>
          <a:cs typeface="字魂59号-创粗黑"/>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字魂59号-创粗黑"/>
          <a:ea typeface="字魂59号-创粗黑"/>
          <a:cs typeface="字魂59号-创粗黑"/>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字魂59号-创粗黑"/>
          <a:ea typeface="字魂59号-创粗黑"/>
          <a:cs typeface="字魂59号-创粗黑"/>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字魂59号-创粗黑"/>
          <a:ea typeface="字魂59号-创粗黑"/>
          <a:cs typeface="字魂59号-创粗黑"/>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
          <a:latin typeface="字魂59号-创粗黑"/>
          <a:ea typeface="字魂59号-创粗黑"/>
          <a:cs typeface="字魂59号-创粗黑"/>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字魂59号-创粗黑"/>
          <a:ea typeface="字魂59号-创粗黑"/>
          <a:cs typeface="字魂59号-创粗黑"/>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字魂59号-创粗黑"/>
          <a:ea typeface="字魂59号-创粗黑"/>
          <a:cs typeface="字魂59号-创粗黑"/>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字魂59号-创粗黑"/>
          <a:ea typeface="字魂59号-创粗黑"/>
          <a:cs typeface="字魂59号-创粗黑"/>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
          <a:latin typeface="字魂59号-创粗黑"/>
          <a:ea typeface="字魂59号-创粗黑"/>
          <a:cs typeface="字魂59号-创粗黑"/>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字魂59号-创粗黑"/>
          <a:ea typeface="字魂59号-创粗黑"/>
          <a:cs typeface="字魂59号-创粗黑"/>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字魂59号-创粗黑"/>
          <a:ea typeface="字魂59号-创粗黑"/>
          <a:cs typeface="字魂59号-创粗黑"/>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字魂59号-创粗黑"/>
          <a:ea typeface="字魂59号-创粗黑"/>
          <a:cs typeface="字魂59号-创粗黑"/>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
          <a:latin typeface="字魂59号-创粗黑"/>
          <a:ea typeface="字魂59号-创粗黑"/>
          <a:cs typeface="字魂59号-创粗黑"/>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字魂59号-创粗黑"/>
          <a:ea typeface="字魂59号-创粗黑"/>
          <a:cs typeface="字魂59号-创粗黑"/>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字魂59号-创粗黑"/>
          <a:ea typeface="字魂59号-创粗黑"/>
          <a:cs typeface="字魂59号-创粗黑"/>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09" name="Shape 109"/>
          <p:cNvSpPr/>
          <p:nvPr>
            <p:ph type="sldImg"/>
          </p:nvPr>
        </p:nvSpPr>
        <p:spPr>
          <a:xfrm>
            <a:off x="1143000" y="685800"/>
            <a:ext cx="4572000" cy="3429000"/>
          </a:xfrm>
          <a:prstGeom prst="rect">
            <a:avLst/>
          </a:prstGeom>
        </p:spPr>
        <p:txBody>
          <a:bodyPr/>
          <a:lstStyle/>
          <a:p>
            <a:pPr/>
          </a:p>
        </p:txBody>
      </p:sp>
      <p:sp>
        <p:nvSpPr>
          <p:cNvPr id="110" name="Shape 11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等线"/>
      </a:defRPr>
    </a:lvl1pPr>
    <a:lvl2pPr indent="228600" latinLnBrk="0">
      <a:defRPr sz="1200">
        <a:latin typeface="+mn-lt"/>
        <a:ea typeface="+mn-ea"/>
        <a:cs typeface="+mn-cs"/>
        <a:sym typeface="等线"/>
      </a:defRPr>
    </a:lvl2pPr>
    <a:lvl3pPr indent="457200" latinLnBrk="0">
      <a:defRPr sz="1200">
        <a:latin typeface="+mn-lt"/>
        <a:ea typeface="+mn-ea"/>
        <a:cs typeface="+mn-cs"/>
        <a:sym typeface="等线"/>
      </a:defRPr>
    </a:lvl3pPr>
    <a:lvl4pPr indent="685800" latinLnBrk="0">
      <a:defRPr sz="1200">
        <a:latin typeface="+mn-lt"/>
        <a:ea typeface="+mn-ea"/>
        <a:cs typeface="+mn-cs"/>
        <a:sym typeface="等线"/>
      </a:defRPr>
    </a:lvl4pPr>
    <a:lvl5pPr indent="914400" latinLnBrk="0">
      <a:defRPr sz="1200">
        <a:latin typeface="+mn-lt"/>
        <a:ea typeface="+mn-ea"/>
        <a:cs typeface="+mn-cs"/>
        <a:sym typeface="等线"/>
      </a:defRPr>
    </a:lvl5pPr>
    <a:lvl6pPr indent="1143000" latinLnBrk="0">
      <a:defRPr sz="1200">
        <a:latin typeface="+mn-lt"/>
        <a:ea typeface="+mn-ea"/>
        <a:cs typeface="+mn-cs"/>
        <a:sym typeface="等线"/>
      </a:defRPr>
    </a:lvl6pPr>
    <a:lvl7pPr indent="1371600" latinLnBrk="0">
      <a:defRPr sz="1200">
        <a:latin typeface="+mn-lt"/>
        <a:ea typeface="+mn-ea"/>
        <a:cs typeface="+mn-cs"/>
        <a:sym typeface="等线"/>
      </a:defRPr>
    </a:lvl7pPr>
    <a:lvl8pPr indent="1600200" latinLnBrk="0">
      <a:defRPr sz="1200">
        <a:latin typeface="+mn-lt"/>
        <a:ea typeface="+mn-ea"/>
        <a:cs typeface="+mn-cs"/>
        <a:sym typeface="等线"/>
      </a:defRPr>
    </a:lvl8pPr>
    <a:lvl9pPr indent="1828800" latinLnBrk="0">
      <a:defRPr sz="1200">
        <a:latin typeface="+mn-lt"/>
        <a:ea typeface="+mn-ea"/>
        <a:cs typeface="+mn-cs"/>
        <a:sym typeface="等线"/>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标题幻灯片">
    <p:spTree>
      <p:nvGrpSpPr>
        <p:cNvPr id="1" name=""/>
        <p:cNvGrpSpPr/>
        <p:nvPr/>
      </p:nvGrpSpPr>
      <p:grpSpPr>
        <a:xfrm>
          <a:off x="0" y="0"/>
          <a:ext cx="0" cy="0"/>
          <a:chOff x="0" y="0"/>
          <a:chExt cx="0" cy="0"/>
        </a:xfrm>
      </p:grpSpPr>
      <p:sp>
        <p:nvSpPr>
          <p:cNvPr id="11" name="标题文本"/>
          <p:cNvSpPr txBox="1"/>
          <p:nvPr>
            <p:ph type="title"/>
          </p:nvPr>
        </p:nvSpPr>
        <p:spPr>
          <a:xfrm>
            <a:off x="1524000" y="1122362"/>
            <a:ext cx="9144000" cy="2387601"/>
          </a:xfrm>
          <a:prstGeom prst="rect">
            <a:avLst/>
          </a:prstGeom>
        </p:spPr>
        <p:txBody>
          <a:bodyPr anchor="b"/>
          <a:lstStyle>
            <a:lvl1pPr algn="ctr">
              <a:defRPr sz="6000"/>
            </a:lvl1pPr>
          </a:lstStyle>
          <a:p>
            <a:pPr/>
            <a:r>
              <a:t>标题文本</a:t>
            </a:r>
          </a:p>
        </p:txBody>
      </p:sp>
      <p:sp>
        <p:nvSpPr>
          <p:cNvPr id="12" name="正文级别 1…"/>
          <p:cNvSpPr txBox="1"/>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a:r>
              <a:t>正文级别 1</a:t>
            </a:r>
          </a:p>
          <a:p>
            <a:pPr lvl="1"/>
            <a:r>
              <a:t>正文级别 2</a:t>
            </a:r>
          </a:p>
          <a:p>
            <a:pPr lvl="2"/>
            <a:r>
              <a:t>正文级别 3</a:t>
            </a:r>
          </a:p>
          <a:p>
            <a:pPr lvl="3"/>
            <a:r>
              <a:t>正文级别 4</a:t>
            </a:r>
          </a:p>
          <a:p>
            <a:pPr lvl="4"/>
            <a:r>
              <a:t>正文级别 5</a:t>
            </a:r>
          </a:p>
        </p:txBody>
      </p:sp>
      <p:sp>
        <p:nvSpPr>
          <p:cNvPr id="13"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标题和竖排文字">
    <p:spTree>
      <p:nvGrpSpPr>
        <p:cNvPr id="1" name=""/>
        <p:cNvGrpSpPr/>
        <p:nvPr/>
      </p:nvGrpSpPr>
      <p:grpSpPr>
        <a:xfrm>
          <a:off x="0" y="0"/>
          <a:ext cx="0" cy="0"/>
          <a:chOff x="0" y="0"/>
          <a:chExt cx="0" cy="0"/>
        </a:xfrm>
      </p:grpSpPr>
      <p:sp>
        <p:nvSpPr>
          <p:cNvPr id="92" name="标题文本"/>
          <p:cNvSpPr txBox="1"/>
          <p:nvPr>
            <p:ph type="title"/>
          </p:nvPr>
        </p:nvSpPr>
        <p:spPr>
          <a:prstGeom prst="rect">
            <a:avLst/>
          </a:prstGeom>
        </p:spPr>
        <p:txBody>
          <a:bodyPr/>
          <a:lstStyle/>
          <a:p>
            <a:pPr/>
            <a:r>
              <a:t>标题文本</a:t>
            </a:r>
          </a:p>
        </p:txBody>
      </p:sp>
      <p:sp>
        <p:nvSpPr>
          <p:cNvPr id="93" name="正文级别 1…"/>
          <p:cNvSpPr txBox="1"/>
          <p:nvPr>
            <p:ph type="body" idx="1"/>
          </p:nvPr>
        </p:nvSpPr>
        <p:spPr>
          <a:prstGeom prst="rect">
            <a:avLst/>
          </a:prstGeom>
        </p:spPr>
        <p:txBody>
          <a:bodyPr vert="eaVert"/>
          <a:lstStyle/>
          <a:p>
            <a:pPr/>
            <a:r>
              <a:t>正文级别 1</a:t>
            </a:r>
          </a:p>
          <a:p>
            <a:pPr lvl="1"/>
            <a:r>
              <a:t>正文级别 2</a:t>
            </a:r>
          </a:p>
          <a:p>
            <a:pPr lvl="2"/>
            <a:r>
              <a:t>正文级别 3</a:t>
            </a:r>
          </a:p>
          <a:p>
            <a:pPr lvl="3"/>
            <a:r>
              <a:t>正文级别 4</a:t>
            </a:r>
          </a:p>
          <a:p>
            <a:pPr lvl="4"/>
            <a:r>
              <a:t>正文级别 5</a:t>
            </a:r>
          </a:p>
        </p:txBody>
      </p:sp>
      <p:sp>
        <p:nvSpPr>
          <p:cNvPr id="94"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竖排标题与文本">
    <p:spTree>
      <p:nvGrpSpPr>
        <p:cNvPr id="1" name=""/>
        <p:cNvGrpSpPr/>
        <p:nvPr/>
      </p:nvGrpSpPr>
      <p:grpSpPr>
        <a:xfrm>
          <a:off x="0" y="0"/>
          <a:ext cx="0" cy="0"/>
          <a:chOff x="0" y="0"/>
          <a:chExt cx="0" cy="0"/>
        </a:xfrm>
      </p:grpSpPr>
      <p:sp>
        <p:nvSpPr>
          <p:cNvPr id="101" name="标题文本"/>
          <p:cNvSpPr txBox="1"/>
          <p:nvPr>
            <p:ph type="title"/>
          </p:nvPr>
        </p:nvSpPr>
        <p:spPr>
          <a:xfrm>
            <a:off x="8724900" y="365125"/>
            <a:ext cx="2628900" cy="5811838"/>
          </a:xfrm>
          <a:prstGeom prst="rect">
            <a:avLst/>
          </a:prstGeom>
        </p:spPr>
        <p:txBody>
          <a:bodyPr vert="eaVert"/>
          <a:lstStyle/>
          <a:p>
            <a:pPr/>
            <a:r>
              <a:t>标题文本</a:t>
            </a:r>
          </a:p>
        </p:txBody>
      </p:sp>
      <p:sp>
        <p:nvSpPr>
          <p:cNvPr id="102" name="正文级别 1…"/>
          <p:cNvSpPr txBox="1"/>
          <p:nvPr>
            <p:ph type="body" idx="1"/>
          </p:nvPr>
        </p:nvSpPr>
        <p:spPr>
          <a:xfrm>
            <a:off x="838200" y="365125"/>
            <a:ext cx="7734300" cy="5811838"/>
          </a:xfrm>
          <a:prstGeom prst="rect">
            <a:avLst/>
          </a:prstGeom>
        </p:spPr>
        <p:txBody>
          <a:bodyPr vert="eaVert"/>
          <a:lstStyle/>
          <a:p>
            <a:pPr/>
            <a:r>
              <a:t>正文级别 1</a:t>
            </a:r>
          </a:p>
          <a:p>
            <a:pPr lvl="1"/>
            <a:r>
              <a:t>正文级别 2</a:t>
            </a:r>
          </a:p>
          <a:p>
            <a:pPr lvl="2"/>
            <a:r>
              <a:t>正文级别 3</a:t>
            </a:r>
          </a:p>
          <a:p>
            <a:pPr lvl="3"/>
            <a:r>
              <a:t>正文级别 4</a:t>
            </a:r>
          </a:p>
          <a:p>
            <a:pPr lvl="4"/>
            <a:r>
              <a:t>正文级别 5</a:t>
            </a:r>
          </a:p>
        </p:txBody>
      </p:sp>
      <p:sp>
        <p:nvSpPr>
          <p:cNvPr id="103"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标题和内容">
    <p:spTree>
      <p:nvGrpSpPr>
        <p:cNvPr id="1" name=""/>
        <p:cNvGrpSpPr/>
        <p:nvPr/>
      </p:nvGrpSpPr>
      <p:grpSpPr>
        <a:xfrm>
          <a:off x="0" y="0"/>
          <a:ext cx="0" cy="0"/>
          <a:chOff x="0" y="0"/>
          <a:chExt cx="0" cy="0"/>
        </a:xfrm>
      </p:grpSpPr>
      <p:sp>
        <p:nvSpPr>
          <p:cNvPr id="20" name="标题文本"/>
          <p:cNvSpPr txBox="1"/>
          <p:nvPr>
            <p:ph type="title"/>
          </p:nvPr>
        </p:nvSpPr>
        <p:spPr>
          <a:prstGeom prst="rect">
            <a:avLst/>
          </a:prstGeom>
        </p:spPr>
        <p:txBody>
          <a:bodyPr/>
          <a:lstStyle/>
          <a:p>
            <a:pPr/>
            <a:r>
              <a:t>标题文本</a:t>
            </a:r>
          </a:p>
        </p:txBody>
      </p:sp>
      <p:sp>
        <p:nvSpPr>
          <p:cNvPr id="21" name="正文级别 1…"/>
          <p:cNvSpPr txBox="1"/>
          <p:nvPr>
            <p:ph type="body" idx="1"/>
          </p:nvPr>
        </p:nvSpPr>
        <p:spPr>
          <a:prstGeom prst="rect">
            <a:avLst/>
          </a:prstGeom>
        </p:spPr>
        <p:txBody>
          <a:bodyPr/>
          <a:lstStyle/>
          <a:p>
            <a:pPr/>
            <a:r>
              <a:t>正文级别 1</a:t>
            </a:r>
          </a:p>
          <a:p>
            <a:pPr lvl="1"/>
            <a:r>
              <a:t>正文级别 2</a:t>
            </a:r>
          </a:p>
          <a:p>
            <a:pPr lvl="2"/>
            <a:r>
              <a:t>正文级别 3</a:t>
            </a:r>
          </a:p>
          <a:p>
            <a:pPr lvl="3"/>
            <a:r>
              <a:t>正文级别 4</a:t>
            </a:r>
          </a:p>
          <a:p>
            <a:pPr lvl="4"/>
            <a:r>
              <a:t>正文级别 5</a:t>
            </a:r>
          </a:p>
        </p:txBody>
      </p:sp>
      <p:sp>
        <p:nvSpPr>
          <p:cNvPr id="22"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节标题">
    <p:spTree>
      <p:nvGrpSpPr>
        <p:cNvPr id="1" name=""/>
        <p:cNvGrpSpPr/>
        <p:nvPr/>
      </p:nvGrpSpPr>
      <p:grpSpPr>
        <a:xfrm>
          <a:off x="0" y="0"/>
          <a:ext cx="0" cy="0"/>
          <a:chOff x="0" y="0"/>
          <a:chExt cx="0" cy="0"/>
        </a:xfrm>
      </p:grpSpPr>
      <p:sp>
        <p:nvSpPr>
          <p:cNvPr id="29" name="标题文本"/>
          <p:cNvSpPr txBox="1"/>
          <p:nvPr>
            <p:ph type="title"/>
          </p:nvPr>
        </p:nvSpPr>
        <p:spPr>
          <a:xfrm>
            <a:off x="831850" y="1709738"/>
            <a:ext cx="10515600" cy="2852737"/>
          </a:xfrm>
          <a:prstGeom prst="rect">
            <a:avLst/>
          </a:prstGeom>
        </p:spPr>
        <p:txBody>
          <a:bodyPr anchor="b"/>
          <a:lstStyle>
            <a:lvl1pPr>
              <a:defRPr sz="6000"/>
            </a:lvl1pPr>
          </a:lstStyle>
          <a:p>
            <a:pPr/>
            <a:r>
              <a:t>标题文本</a:t>
            </a:r>
          </a:p>
        </p:txBody>
      </p:sp>
      <p:sp>
        <p:nvSpPr>
          <p:cNvPr id="30" name="正文级别 1…"/>
          <p:cNvSpPr txBox="1"/>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pPr/>
            <a:r>
              <a:t>正文级别 1</a:t>
            </a:r>
          </a:p>
          <a:p>
            <a:pPr lvl="1"/>
            <a:r>
              <a:t>正文级别 2</a:t>
            </a:r>
          </a:p>
          <a:p>
            <a:pPr lvl="2"/>
            <a:r>
              <a:t>正文级别 3</a:t>
            </a:r>
          </a:p>
          <a:p>
            <a:pPr lvl="3"/>
            <a:r>
              <a:t>正文级别 4</a:t>
            </a:r>
          </a:p>
          <a:p>
            <a:pPr lvl="4"/>
            <a:r>
              <a:t>正文级别 5</a:t>
            </a:r>
          </a:p>
        </p:txBody>
      </p:sp>
      <p:sp>
        <p:nvSpPr>
          <p:cNvPr id="31"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两栏内容">
    <p:spTree>
      <p:nvGrpSpPr>
        <p:cNvPr id="1" name=""/>
        <p:cNvGrpSpPr/>
        <p:nvPr/>
      </p:nvGrpSpPr>
      <p:grpSpPr>
        <a:xfrm>
          <a:off x="0" y="0"/>
          <a:ext cx="0" cy="0"/>
          <a:chOff x="0" y="0"/>
          <a:chExt cx="0" cy="0"/>
        </a:xfrm>
      </p:grpSpPr>
      <p:sp>
        <p:nvSpPr>
          <p:cNvPr id="38" name="标题文本"/>
          <p:cNvSpPr txBox="1"/>
          <p:nvPr>
            <p:ph type="title"/>
          </p:nvPr>
        </p:nvSpPr>
        <p:spPr>
          <a:prstGeom prst="rect">
            <a:avLst/>
          </a:prstGeom>
        </p:spPr>
        <p:txBody>
          <a:bodyPr/>
          <a:lstStyle/>
          <a:p>
            <a:pPr/>
            <a:r>
              <a:t>标题文本</a:t>
            </a:r>
          </a:p>
        </p:txBody>
      </p:sp>
      <p:sp>
        <p:nvSpPr>
          <p:cNvPr id="39" name="正文级别 1…"/>
          <p:cNvSpPr txBox="1"/>
          <p:nvPr>
            <p:ph type="body" sz="half" idx="1"/>
          </p:nvPr>
        </p:nvSpPr>
        <p:spPr>
          <a:xfrm>
            <a:off x="838200" y="1825625"/>
            <a:ext cx="5181600" cy="4351338"/>
          </a:xfrm>
          <a:prstGeom prst="rect">
            <a:avLst/>
          </a:prstGeom>
        </p:spPr>
        <p:txBody>
          <a:bodyPr/>
          <a:lstStyle/>
          <a:p>
            <a:pPr/>
            <a:r>
              <a:t>正文级别 1</a:t>
            </a:r>
          </a:p>
          <a:p>
            <a:pPr lvl="1"/>
            <a:r>
              <a:t>正文级别 2</a:t>
            </a:r>
          </a:p>
          <a:p>
            <a:pPr lvl="2"/>
            <a:r>
              <a:t>正文级别 3</a:t>
            </a:r>
          </a:p>
          <a:p>
            <a:pPr lvl="3"/>
            <a:r>
              <a:t>正文级别 4</a:t>
            </a:r>
          </a:p>
          <a:p>
            <a:pPr lvl="4"/>
            <a:r>
              <a:t>正文级别 5</a:t>
            </a:r>
          </a:p>
        </p:txBody>
      </p:sp>
      <p:sp>
        <p:nvSpPr>
          <p:cNvPr id="40"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比较">
    <p:spTree>
      <p:nvGrpSpPr>
        <p:cNvPr id="1" name=""/>
        <p:cNvGrpSpPr/>
        <p:nvPr/>
      </p:nvGrpSpPr>
      <p:grpSpPr>
        <a:xfrm>
          <a:off x="0" y="0"/>
          <a:ext cx="0" cy="0"/>
          <a:chOff x="0" y="0"/>
          <a:chExt cx="0" cy="0"/>
        </a:xfrm>
      </p:grpSpPr>
      <p:sp>
        <p:nvSpPr>
          <p:cNvPr id="47" name="标题文本"/>
          <p:cNvSpPr txBox="1"/>
          <p:nvPr>
            <p:ph type="title"/>
          </p:nvPr>
        </p:nvSpPr>
        <p:spPr>
          <a:xfrm>
            <a:off x="839787" y="365125"/>
            <a:ext cx="10515601" cy="1325563"/>
          </a:xfrm>
          <a:prstGeom prst="rect">
            <a:avLst/>
          </a:prstGeom>
        </p:spPr>
        <p:txBody>
          <a:bodyPr/>
          <a:lstStyle/>
          <a:p>
            <a:pPr/>
            <a:r>
              <a:t>标题文本</a:t>
            </a:r>
          </a:p>
        </p:txBody>
      </p:sp>
      <p:sp>
        <p:nvSpPr>
          <p:cNvPr id="48" name="正文级别 1…"/>
          <p:cNvSpPr txBox="1"/>
          <p:nvPr>
            <p:ph type="body" sz="quarter" idx="1"/>
          </p:nvPr>
        </p:nvSpPr>
        <p:spPr>
          <a:xfrm>
            <a:off x="839787" y="1681163"/>
            <a:ext cx="5157789" cy="823913"/>
          </a:xfrm>
          <a:prstGeom prst="rect">
            <a:avLst/>
          </a:prstGeom>
        </p:spPr>
        <p:txBody>
          <a:bodyPr anchor="b"/>
          <a:lstStyle>
            <a:lvl1pPr marL="0" indent="0">
              <a:buSzTx/>
              <a:buFontTx/>
              <a:buNone/>
              <a:defRPr b="1" sz="2400"/>
            </a:lvl1pPr>
            <a:lvl2pPr marL="0" indent="457200">
              <a:buSzTx/>
              <a:buFontTx/>
              <a:buNone/>
              <a:defRPr b="1" sz="2400"/>
            </a:lvl2pPr>
            <a:lvl3pPr marL="0" indent="914400">
              <a:buSzTx/>
              <a:buFontTx/>
              <a:buNone/>
              <a:defRPr b="1" sz="2400"/>
            </a:lvl3pPr>
            <a:lvl4pPr marL="0" indent="1371600">
              <a:buSzTx/>
              <a:buFontTx/>
              <a:buNone/>
              <a:defRPr b="1" sz="2400"/>
            </a:lvl4pPr>
            <a:lvl5pPr marL="0" indent="1828800">
              <a:buSzTx/>
              <a:buFontTx/>
              <a:buNone/>
              <a:defRPr b="1" sz="2400"/>
            </a:lvl5pPr>
          </a:lstStyle>
          <a:p>
            <a:pPr/>
            <a:r>
              <a:t>正文级别 1</a:t>
            </a:r>
          </a:p>
          <a:p>
            <a:pPr lvl="1"/>
            <a:r>
              <a:t>正文级别 2</a:t>
            </a:r>
          </a:p>
          <a:p>
            <a:pPr lvl="2"/>
            <a:r>
              <a:t>正文级别 3</a:t>
            </a:r>
          </a:p>
          <a:p>
            <a:pPr lvl="3"/>
            <a:r>
              <a:t>正文级别 4</a:t>
            </a:r>
          </a:p>
          <a:p>
            <a:pPr lvl="4"/>
            <a:r>
              <a:t>正文级别 5</a:t>
            </a:r>
          </a:p>
        </p:txBody>
      </p:sp>
      <p:sp>
        <p:nvSpPr>
          <p:cNvPr id="49" name="文本占位符 4"/>
          <p:cNvSpPr/>
          <p:nvPr>
            <p:ph type="body" sz="quarter" idx="21"/>
          </p:nvPr>
        </p:nvSpPr>
        <p:spPr>
          <a:xfrm>
            <a:off x="6172200" y="1681163"/>
            <a:ext cx="5183188" cy="823913"/>
          </a:xfrm>
          <a:prstGeom prst="rect">
            <a:avLst/>
          </a:prstGeom>
        </p:spPr>
        <p:txBody>
          <a:bodyPr anchor="b"/>
          <a:lstStyle/>
          <a:p>
            <a:pPr marL="0" indent="0">
              <a:buSzTx/>
              <a:buFontTx/>
              <a:buNone/>
              <a:defRPr b="1" sz="2400"/>
            </a:pPr>
          </a:p>
        </p:txBody>
      </p:sp>
      <p:sp>
        <p:nvSpPr>
          <p:cNvPr id="50"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仅标题">
    <p:spTree>
      <p:nvGrpSpPr>
        <p:cNvPr id="1" name=""/>
        <p:cNvGrpSpPr/>
        <p:nvPr/>
      </p:nvGrpSpPr>
      <p:grpSpPr>
        <a:xfrm>
          <a:off x="0" y="0"/>
          <a:ext cx="0" cy="0"/>
          <a:chOff x="0" y="0"/>
          <a:chExt cx="0" cy="0"/>
        </a:xfrm>
      </p:grpSpPr>
      <p:sp>
        <p:nvSpPr>
          <p:cNvPr id="57" name="标题文本"/>
          <p:cNvSpPr txBox="1"/>
          <p:nvPr>
            <p:ph type="title"/>
          </p:nvPr>
        </p:nvSpPr>
        <p:spPr>
          <a:prstGeom prst="rect">
            <a:avLst/>
          </a:prstGeom>
        </p:spPr>
        <p:txBody>
          <a:bodyPr/>
          <a:lstStyle/>
          <a:p>
            <a:pPr/>
            <a:r>
              <a:t>标题文本</a:t>
            </a:r>
          </a:p>
        </p:txBody>
      </p:sp>
      <p:sp>
        <p:nvSpPr>
          <p:cNvPr id="58"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空白">
    <p:spTree>
      <p:nvGrpSpPr>
        <p:cNvPr id="1" name=""/>
        <p:cNvGrpSpPr/>
        <p:nvPr/>
      </p:nvGrpSpPr>
      <p:grpSpPr>
        <a:xfrm>
          <a:off x="0" y="0"/>
          <a:ext cx="0" cy="0"/>
          <a:chOff x="0" y="0"/>
          <a:chExt cx="0" cy="0"/>
        </a:xfrm>
      </p:grpSpPr>
      <p:sp>
        <p:nvSpPr>
          <p:cNvPr id="65"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内容与标题">
    <p:spTree>
      <p:nvGrpSpPr>
        <p:cNvPr id="1" name=""/>
        <p:cNvGrpSpPr/>
        <p:nvPr/>
      </p:nvGrpSpPr>
      <p:grpSpPr>
        <a:xfrm>
          <a:off x="0" y="0"/>
          <a:ext cx="0" cy="0"/>
          <a:chOff x="0" y="0"/>
          <a:chExt cx="0" cy="0"/>
        </a:xfrm>
      </p:grpSpPr>
      <p:sp>
        <p:nvSpPr>
          <p:cNvPr id="72" name="标题文本"/>
          <p:cNvSpPr txBox="1"/>
          <p:nvPr>
            <p:ph type="title"/>
          </p:nvPr>
        </p:nvSpPr>
        <p:spPr>
          <a:xfrm>
            <a:off x="839787" y="457200"/>
            <a:ext cx="3932239" cy="1600200"/>
          </a:xfrm>
          <a:prstGeom prst="rect">
            <a:avLst/>
          </a:prstGeom>
        </p:spPr>
        <p:txBody>
          <a:bodyPr anchor="b"/>
          <a:lstStyle>
            <a:lvl1pPr>
              <a:defRPr sz="3200"/>
            </a:lvl1pPr>
          </a:lstStyle>
          <a:p>
            <a:pPr/>
            <a:r>
              <a:t>标题文本</a:t>
            </a:r>
          </a:p>
        </p:txBody>
      </p:sp>
      <p:sp>
        <p:nvSpPr>
          <p:cNvPr id="73" name="正文级别 1…"/>
          <p:cNvSpPr txBox="1"/>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正文级别 1</a:t>
            </a:r>
          </a:p>
          <a:p>
            <a:pPr lvl="1"/>
            <a:r>
              <a:t>正文级别 2</a:t>
            </a:r>
          </a:p>
          <a:p>
            <a:pPr lvl="2"/>
            <a:r>
              <a:t>正文级别 3</a:t>
            </a:r>
          </a:p>
          <a:p>
            <a:pPr lvl="3"/>
            <a:r>
              <a:t>正文级别 4</a:t>
            </a:r>
          </a:p>
          <a:p>
            <a:pPr lvl="4"/>
            <a:r>
              <a:t>正文级别 5</a:t>
            </a:r>
          </a:p>
        </p:txBody>
      </p:sp>
      <p:sp>
        <p:nvSpPr>
          <p:cNvPr id="74" name="文本占位符 3"/>
          <p:cNvSpPr/>
          <p:nvPr>
            <p:ph type="body" sz="quarter" idx="21"/>
          </p:nvPr>
        </p:nvSpPr>
        <p:spPr>
          <a:xfrm>
            <a:off x="839787" y="2057400"/>
            <a:ext cx="3932238" cy="3811588"/>
          </a:xfrm>
          <a:prstGeom prst="rect">
            <a:avLst/>
          </a:prstGeom>
        </p:spPr>
        <p:txBody>
          <a:bodyPr/>
          <a:lstStyle/>
          <a:p>
            <a:pPr marL="0" indent="0">
              <a:buSzTx/>
              <a:buFontTx/>
              <a:buNone/>
              <a:defRPr sz="1600"/>
            </a:pPr>
          </a:p>
        </p:txBody>
      </p:sp>
      <p:sp>
        <p:nvSpPr>
          <p:cNvPr id="75"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图片与标题">
    <p:spTree>
      <p:nvGrpSpPr>
        <p:cNvPr id="1" name=""/>
        <p:cNvGrpSpPr/>
        <p:nvPr/>
      </p:nvGrpSpPr>
      <p:grpSpPr>
        <a:xfrm>
          <a:off x="0" y="0"/>
          <a:ext cx="0" cy="0"/>
          <a:chOff x="0" y="0"/>
          <a:chExt cx="0" cy="0"/>
        </a:xfrm>
      </p:grpSpPr>
      <p:sp>
        <p:nvSpPr>
          <p:cNvPr id="82" name="标题文本"/>
          <p:cNvSpPr txBox="1"/>
          <p:nvPr>
            <p:ph type="title"/>
          </p:nvPr>
        </p:nvSpPr>
        <p:spPr>
          <a:xfrm>
            <a:off x="839787" y="457200"/>
            <a:ext cx="3932239" cy="1600200"/>
          </a:xfrm>
          <a:prstGeom prst="rect">
            <a:avLst/>
          </a:prstGeom>
        </p:spPr>
        <p:txBody>
          <a:bodyPr anchor="b"/>
          <a:lstStyle>
            <a:lvl1pPr>
              <a:defRPr sz="3200"/>
            </a:lvl1pPr>
          </a:lstStyle>
          <a:p>
            <a:pPr/>
            <a:r>
              <a:t>标题文本</a:t>
            </a:r>
          </a:p>
        </p:txBody>
      </p:sp>
      <p:sp>
        <p:nvSpPr>
          <p:cNvPr id="83" name="图片占位符 2"/>
          <p:cNvSpPr/>
          <p:nvPr>
            <p:ph type="pic" sz="half" idx="21"/>
          </p:nvPr>
        </p:nvSpPr>
        <p:spPr>
          <a:xfrm>
            <a:off x="5183187" y="987425"/>
            <a:ext cx="6172201" cy="4873625"/>
          </a:xfrm>
          <a:prstGeom prst="rect">
            <a:avLst/>
          </a:prstGeom>
        </p:spPr>
        <p:txBody>
          <a:bodyPr lIns="91439" rIns="91439">
            <a:noAutofit/>
          </a:bodyPr>
          <a:lstStyle/>
          <a:p>
            <a:pPr/>
          </a:p>
        </p:txBody>
      </p:sp>
      <p:sp>
        <p:nvSpPr>
          <p:cNvPr id="84" name="正文级别 1…"/>
          <p:cNvSpPr txBox="1"/>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a:r>
              <a:t>正文级别 1</a:t>
            </a:r>
          </a:p>
          <a:p>
            <a:pPr lvl="1"/>
            <a:r>
              <a:t>正文级别 2</a:t>
            </a:r>
          </a:p>
          <a:p>
            <a:pPr lvl="2"/>
            <a:r>
              <a:t>正文级别 3</a:t>
            </a:r>
          </a:p>
          <a:p>
            <a:pPr lvl="3"/>
            <a:r>
              <a:t>正文级别 4</a:t>
            </a:r>
          </a:p>
          <a:p>
            <a:pPr lvl="4"/>
            <a:r>
              <a:t>正文级别 5</a:t>
            </a:r>
          </a:p>
        </p:txBody>
      </p:sp>
      <p:sp>
        <p:nvSpPr>
          <p:cNvPr id="85"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标题文本"/>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标题文本</a:t>
            </a:r>
          </a:p>
        </p:txBody>
      </p:sp>
      <p:sp>
        <p:nvSpPr>
          <p:cNvPr id="3" name="正文级别 1…"/>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正文级别 1</a:t>
            </a:r>
          </a:p>
          <a:p>
            <a:pPr lvl="1"/>
            <a:r>
              <a:t>正文级别 2</a:t>
            </a:r>
          </a:p>
          <a:p>
            <a:pPr lvl="2"/>
            <a:r>
              <a:t>正文级别 3</a:t>
            </a:r>
          </a:p>
          <a:p>
            <a:pPr lvl="3"/>
            <a:r>
              <a:t>正文级别 4</a:t>
            </a:r>
          </a:p>
          <a:p>
            <a:pPr lvl="4"/>
            <a:r>
              <a:t>正文级别 5</a:t>
            </a:r>
          </a:p>
        </p:txBody>
      </p:sp>
      <p:sp>
        <p:nvSpPr>
          <p:cNvPr id="4" name="幻灯片编号"/>
          <p:cNvSpPr txBox="1"/>
          <p:nvPr>
            <p:ph type="sldNum" sz="quarter" idx="2"/>
          </p:nvPr>
        </p:nvSpPr>
        <p:spPr>
          <a:xfrm>
            <a:off x="11080144" y="6404292"/>
            <a:ext cx="273657" cy="269241"/>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字魂59号-创粗黑"/>
          <a:ea typeface="字魂59号-创粗黑"/>
          <a:cs typeface="字魂59号-创粗黑"/>
          <a:sym typeface="字魂59号-创粗黑"/>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字魂59号-创粗黑"/>
          <a:ea typeface="字魂59号-创粗黑"/>
          <a:cs typeface="字魂59号-创粗黑"/>
          <a:sym typeface="字魂59号-创粗黑"/>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字魂59号-创粗黑"/>
          <a:ea typeface="字魂59号-创粗黑"/>
          <a:cs typeface="字魂59号-创粗黑"/>
          <a:sym typeface="字魂59号-创粗黑"/>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字魂59号-创粗黑"/>
          <a:ea typeface="字魂59号-创粗黑"/>
          <a:cs typeface="字魂59号-创粗黑"/>
          <a:sym typeface="字魂59号-创粗黑"/>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字魂59号-创粗黑"/>
          <a:ea typeface="字魂59号-创粗黑"/>
          <a:cs typeface="字魂59号-创粗黑"/>
          <a:sym typeface="字魂59号-创粗黑"/>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字魂59号-创粗黑"/>
          <a:ea typeface="字魂59号-创粗黑"/>
          <a:cs typeface="字魂59号-创粗黑"/>
          <a:sym typeface="字魂59号-创粗黑"/>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字魂59号-创粗黑"/>
          <a:ea typeface="字魂59号-创粗黑"/>
          <a:cs typeface="字魂59号-创粗黑"/>
          <a:sym typeface="字魂59号-创粗黑"/>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字魂59号-创粗黑"/>
          <a:ea typeface="字魂59号-创粗黑"/>
          <a:cs typeface="字魂59号-创粗黑"/>
          <a:sym typeface="字魂59号-创粗黑"/>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字魂59号-创粗黑"/>
          <a:ea typeface="字魂59号-创粗黑"/>
          <a:cs typeface="字魂59号-创粗黑"/>
          <a:sym typeface="字魂59号-创粗黑"/>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字魂59号-创粗黑"/>
          <a:ea typeface="字魂59号-创粗黑"/>
          <a:cs typeface="字魂59号-创粗黑"/>
          <a:sym typeface="字魂59号-创粗黑"/>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字魂59号-创粗黑"/>
          <a:ea typeface="字魂59号-创粗黑"/>
          <a:cs typeface="字魂59号-创粗黑"/>
          <a:sym typeface="字魂59号-创粗黑"/>
        </a:defRPr>
      </a:lvl2pPr>
      <a:lvl3pPr marL="1234439" marR="0" indent="-320039"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字魂59号-创粗黑"/>
          <a:ea typeface="字魂59号-创粗黑"/>
          <a:cs typeface="字魂59号-创粗黑"/>
          <a:sym typeface="字魂59号-创粗黑"/>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字魂59号-创粗黑"/>
          <a:ea typeface="字魂59号-创粗黑"/>
          <a:cs typeface="字魂59号-创粗黑"/>
          <a:sym typeface="字魂59号-创粗黑"/>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字魂59号-创粗黑"/>
          <a:ea typeface="字魂59号-创粗黑"/>
          <a:cs typeface="字魂59号-创粗黑"/>
          <a:sym typeface="字魂59号-创粗黑"/>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字魂59号-创粗黑"/>
          <a:ea typeface="字魂59号-创粗黑"/>
          <a:cs typeface="字魂59号-创粗黑"/>
          <a:sym typeface="字魂59号-创粗黑"/>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字魂59号-创粗黑"/>
          <a:ea typeface="字魂59号-创粗黑"/>
          <a:cs typeface="字魂59号-创粗黑"/>
          <a:sym typeface="字魂59号-创粗黑"/>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字魂59号-创粗黑"/>
          <a:ea typeface="字魂59号-创粗黑"/>
          <a:cs typeface="字魂59号-创粗黑"/>
          <a:sym typeface="字魂59号-创粗黑"/>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字魂59号-创粗黑"/>
          <a:ea typeface="字魂59号-创粗黑"/>
          <a:cs typeface="字魂59号-创粗黑"/>
          <a:sym typeface="字魂59号-创粗黑"/>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字魂59号-创粗黑"/>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字魂59号-创粗黑"/>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字魂59号-创粗黑"/>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字魂59号-创粗黑"/>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字魂59号-创粗黑"/>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字魂59号-创粗黑"/>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字魂59号-创粗黑"/>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字魂59号-创粗黑"/>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字魂59号-创粗黑"/>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1" Type="http://schemas.openxmlformats.org/officeDocument/2006/relationships/image" Target="../media/image1.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8.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15.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 Id="rId3" Type="http://schemas.openxmlformats.org/officeDocument/2006/relationships/image" Target="../media/image8.png"/><Relationship Id="rId4" Type="http://schemas.openxmlformats.org/officeDocument/2006/relationships/image" Target="../media/image13.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9.png"/><Relationship Id="rId4" Type="http://schemas.openxmlformats.org/officeDocument/2006/relationships/image" Target="../media/image14.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4.png"/><Relationship Id="rId4" Type="http://schemas.openxmlformats.org/officeDocument/2006/relationships/image" Target="../media/image20.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jpeg"/><Relationship Id="rId6" Type="http://schemas.openxmlformats.org/officeDocument/2006/relationships/image" Target="../media/image14.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6" Type="http://schemas.openxmlformats.org/officeDocument/2006/relationships/image" Target="../media/image6.jpeg"/><Relationship Id="rId7" Type="http://schemas.openxmlformats.org/officeDocument/2006/relationships/image" Target="../media/image14.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 Id="rId3" Type="http://schemas.openxmlformats.org/officeDocument/2006/relationships/image" Target="../media/image8.png"/><Relationship Id="rId4" Type="http://schemas.openxmlformats.org/officeDocument/2006/relationships/image" Target="../media/image1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4.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3.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4.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4.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6.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23.png"/><Relationship Id="rId8" Type="http://schemas.openxmlformats.org/officeDocument/2006/relationships/image" Target="../media/image7.png"/><Relationship Id="rId9" Type="http://schemas.openxmlformats.org/officeDocument/2006/relationships/image" Target="../media/image1.png"/><Relationship Id="rId10" Type="http://schemas.openxmlformats.org/officeDocument/2006/relationships/image" Target="../media/image8.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 Id="rId3" Type="http://schemas.openxmlformats.org/officeDocument/2006/relationships/image" Target="../media/image8.png"/><Relationship Id="rId4" Type="http://schemas.openxmlformats.org/officeDocument/2006/relationships/image" Target="../media/image1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15.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1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5.png"/><Relationship Id="rId4" Type="http://schemas.openxmlformats.org/officeDocument/2006/relationships/image" Target="../media/image14.png"/><Relationship Id="rId5" Type="http://schemas.openxmlformats.org/officeDocument/2006/relationships/image" Target="../media/image15.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image" Target="../media/image14.png"/><Relationship Id="rId6" Type="http://schemas.openxmlformats.org/officeDocument/2006/relationships/image" Target="../media/image15.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7.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2" name="图片 33" descr="图片 33"/>
          <p:cNvPicPr>
            <a:picLocks noChangeAspect="1"/>
          </p:cNvPicPr>
          <p:nvPr/>
        </p:nvPicPr>
        <p:blipFill>
          <a:blip r:embed="rId2">
            <a:extLst/>
          </a:blip>
          <a:stretch>
            <a:fillRect/>
          </a:stretch>
        </p:blipFill>
        <p:spPr>
          <a:xfrm>
            <a:off x="7613184" y="2889226"/>
            <a:ext cx="502359" cy="504689"/>
          </a:xfrm>
          <a:prstGeom prst="rect">
            <a:avLst/>
          </a:prstGeom>
          <a:ln w="12700">
            <a:miter lim="400000"/>
          </a:ln>
        </p:spPr>
      </p:pic>
      <p:pic>
        <p:nvPicPr>
          <p:cNvPr id="113" name="图片 34" descr="图片 34"/>
          <p:cNvPicPr>
            <a:picLocks noChangeAspect="1"/>
          </p:cNvPicPr>
          <p:nvPr/>
        </p:nvPicPr>
        <p:blipFill>
          <a:blip r:embed="rId2">
            <a:extLst/>
          </a:blip>
          <a:stretch>
            <a:fillRect/>
          </a:stretch>
        </p:blipFill>
        <p:spPr>
          <a:xfrm flipH="1">
            <a:off x="4250351" y="872441"/>
            <a:ext cx="502359" cy="504689"/>
          </a:xfrm>
          <a:prstGeom prst="rect">
            <a:avLst/>
          </a:prstGeom>
          <a:ln w="12700">
            <a:miter lim="400000"/>
          </a:ln>
        </p:spPr>
      </p:pic>
      <p:pic>
        <p:nvPicPr>
          <p:cNvPr id="114" name="图片 2" descr="图片 2"/>
          <p:cNvPicPr>
            <a:picLocks noChangeAspect="1"/>
          </p:cNvPicPr>
          <p:nvPr/>
        </p:nvPicPr>
        <p:blipFill>
          <a:blip r:embed="rId3">
            <a:extLst/>
          </a:blip>
          <a:stretch>
            <a:fillRect/>
          </a:stretch>
        </p:blipFill>
        <p:spPr>
          <a:xfrm>
            <a:off x="7141" y="720949"/>
            <a:ext cx="12177718" cy="6088859"/>
          </a:xfrm>
          <a:prstGeom prst="rect">
            <a:avLst/>
          </a:prstGeom>
          <a:ln w="12700">
            <a:miter lim="400000"/>
          </a:ln>
        </p:spPr>
      </p:pic>
      <p:pic>
        <p:nvPicPr>
          <p:cNvPr id="115" name="图片 4" descr="图片 4"/>
          <p:cNvPicPr>
            <a:picLocks noChangeAspect="1"/>
          </p:cNvPicPr>
          <p:nvPr/>
        </p:nvPicPr>
        <p:blipFill>
          <a:blip r:embed="rId4">
            <a:extLst/>
          </a:blip>
          <a:stretch>
            <a:fillRect/>
          </a:stretch>
        </p:blipFill>
        <p:spPr>
          <a:xfrm>
            <a:off x="1018" y="4753581"/>
            <a:ext cx="12192001" cy="2098807"/>
          </a:xfrm>
          <a:prstGeom prst="rect">
            <a:avLst/>
          </a:prstGeom>
          <a:ln w="12700">
            <a:miter lim="400000"/>
          </a:ln>
        </p:spPr>
      </p:pic>
      <p:pic>
        <p:nvPicPr>
          <p:cNvPr id="116" name="图片 6" descr="图片 6"/>
          <p:cNvPicPr>
            <a:picLocks noChangeAspect="1"/>
          </p:cNvPicPr>
          <p:nvPr/>
        </p:nvPicPr>
        <p:blipFill>
          <a:blip r:embed="rId5">
            <a:extLst/>
          </a:blip>
          <a:stretch>
            <a:fillRect/>
          </a:stretch>
        </p:blipFill>
        <p:spPr>
          <a:xfrm>
            <a:off x="555654" y="4385117"/>
            <a:ext cx="3590797" cy="2467564"/>
          </a:xfrm>
          <a:prstGeom prst="rect">
            <a:avLst/>
          </a:prstGeom>
          <a:ln w="12700">
            <a:miter lim="400000"/>
          </a:ln>
        </p:spPr>
      </p:pic>
      <p:pic>
        <p:nvPicPr>
          <p:cNvPr id="117" name="图片 21" descr="图片 21"/>
          <p:cNvPicPr>
            <a:picLocks noChangeAspect="1"/>
          </p:cNvPicPr>
          <p:nvPr/>
        </p:nvPicPr>
        <p:blipFill>
          <a:blip r:embed="rId6">
            <a:extLst/>
          </a:blip>
          <a:stretch>
            <a:fillRect/>
          </a:stretch>
        </p:blipFill>
        <p:spPr>
          <a:xfrm>
            <a:off x="9050273" y="3403053"/>
            <a:ext cx="2318960" cy="2399932"/>
          </a:xfrm>
          <a:prstGeom prst="rect">
            <a:avLst/>
          </a:prstGeom>
          <a:ln w="12700">
            <a:miter lim="400000"/>
          </a:ln>
        </p:spPr>
      </p:pic>
      <p:pic>
        <p:nvPicPr>
          <p:cNvPr id="118" name="图片 23" descr="图片 23"/>
          <p:cNvPicPr>
            <a:picLocks noChangeAspect="1"/>
          </p:cNvPicPr>
          <p:nvPr/>
        </p:nvPicPr>
        <p:blipFill>
          <a:blip r:embed="rId7">
            <a:extLst/>
          </a:blip>
          <a:stretch>
            <a:fillRect/>
          </a:stretch>
        </p:blipFill>
        <p:spPr>
          <a:xfrm>
            <a:off x="-1019" y="5318"/>
            <a:ext cx="4324351" cy="1712030"/>
          </a:xfrm>
          <a:prstGeom prst="rect">
            <a:avLst/>
          </a:prstGeom>
          <a:ln w="12700">
            <a:miter lim="400000"/>
          </a:ln>
        </p:spPr>
      </p:pic>
      <p:pic>
        <p:nvPicPr>
          <p:cNvPr id="119" name="图片 27" descr="图片 27"/>
          <p:cNvPicPr>
            <a:picLocks noChangeAspect="1"/>
          </p:cNvPicPr>
          <p:nvPr/>
        </p:nvPicPr>
        <p:blipFill>
          <a:blip r:embed="rId8">
            <a:extLst/>
          </a:blip>
          <a:stretch>
            <a:fillRect/>
          </a:stretch>
        </p:blipFill>
        <p:spPr>
          <a:xfrm>
            <a:off x="7813381" y="5001102"/>
            <a:ext cx="1622147" cy="1503623"/>
          </a:xfrm>
          <a:prstGeom prst="rect">
            <a:avLst/>
          </a:prstGeom>
          <a:ln w="12700">
            <a:miter lim="400000"/>
          </a:ln>
        </p:spPr>
      </p:pic>
      <p:pic>
        <p:nvPicPr>
          <p:cNvPr id="120" name="图片 36" descr="图片 36"/>
          <p:cNvPicPr>
            <a:picLocks noChangeAspect="1"/>
          </p:cNvPicPr>
          <p:nvPr/>
        </p:nvPicPr>
        <p:blipFill>
          <a:blip r:embed="rId9">
            <a:extLst/>
          </a:blip>
          <a:stretch>
            <a:fillRect/>
          </a:stretch>
        </p:blipFill>
        <p:spPr>
          <a:xfrm>
            <a:off x="203310" y="3386451"/>
            <a:ext cx="2671984" cy="1238639"/>
          </a:xfrm>
          <a:prstGeom prst="rect">
            <a:avLst/>
          </a:prstGeom>
          <a:ln w="12700">
            <a:miter lim="400000"/>
          </a:ln>
        </p:spPr>
      </p:pic>
      <p:sp>
        <p:nvSpPr>
          <p:cNvPr id="121" name="职场模拟器原创沙盘"/>
          <p:cNvSpPr txBox="1"/>
          <p:nvPr/>
        </p:nvSpPr>
        <p:spPr>
          <a:xfrm>
            <a:off x="7714193" y="1801238"/>
            <a:ext cx="1331119" cy="279401"/>
          </a:xfrm>
          <a:prstGeom prst="rect">
            <a:avLst/>
          </a:prstGeom>
          <a:solidFill>
            <a:srgbClr val="E93F33"/>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825500">
              <a:defRPr b="1" sz="1000">
                <a:solidFill>
                  <a:srgbClr val="FFFFFF"/>
                </a:solidFill>
                <a:latin typeface="Helvetica Neue"/>
                <a:ea typeface="Helvetica Neue"/>
                <a:cs typeface="Helvetica Neue"/>
                <a:sym typeface="Helvetica Neue"/>
              </a:defRPr>
            </a:lvl1pPr>
          </a:lstStyle>
          <a:p>
            <a:pPr/>
            <a:r>
              <a:t> 职场模拟器原创沙盘</a:t>
            </a:r>
          </a:p>
        </p:txBody>
      </p:sp>
      <p:pic>
        <p:nvPicPr>
          <p:cNvPr id="122" name="屏幕快照 2020-03-07 20.18.22.png" descr="屏幕快照 2020-03-07 20.18.22.png"/>
          <p:cNvPicPr>
            <a:picLocks noChangeAspect="1"/>
          </p:cNvPicPr>
          <p:nvPr/>
        </p:nvPicPr>
        <p:blipFill>
          <a:blip r:embed="rId10">
            <a:extLst/>
          </a:blip>
          <a:srcRect l="19403" t="5449" r="17794" b="28092"/>
          <a:stretch>
            <a:fillRect/>
          </a:stretch>
        </p:blipFill>
        <p:spPr>
          <a:xfrm>
            <a:off x="7369789" y="1736581"/>
            <a:ext cx="408650" cy="408716"/>
          </a:xfrm>
          <a:custGeom>
            <a:avLst/>
            <a:gdLst/>
            <a:ahLst/>
            <a:cxnLst>
              <a:cxn ang="0">
                <a:pos x="wd2" y="hd2"/>
              </a:cxn>
              <a:cxn ang="5400000">
                <a:pos x="wd2" y="hd2"/>
              </a:cxn>
              <a:cxn ang="10800000">
                <a:pos x="wd2" y="hd2"/>
              </a:cxn>
              <a:cxn ang="16200000">
                <a:pos x="wd2" y="hd2"/>
              </a:cxn>
            </a:cxnLst>
            <a:rect l="0" t="0" r="r" b="b"/>
            <a:pathLst>
              <a:path w="19678" h="20595" fill="norm" stroke="1" extrusionOk="0">
                <a:moveTo>
                  <a:pt x="9839" y="0"/>
                </a:moveTo>
                <a:cubicBezTo>
                  <a:pt x="7320" y="0"/>
                  <a:pt x="4804" y="1009"/>
                  <a:pt x="2882" y="3020"/>
                </a:cubicBezTo>
                <a:cubicBezTo>
                  <a:pt x="-961" y="7041"/>
                  <a:pt x="-961" y="13556"/>
                  <a:pt x="2882" y="17578"/>
                </a:cubicBezTo>
                <a:cubicBezTo>
                  <a:pt x="6726" y="21600"/>
                  <a:pt x="12952" y="21600"/>
                  <a:pt x="16796" y="17578"/>
                </a:cubicBezTo>
                <a:cubicBezTo>
                  <a:pt x="20639" y="13556"/>
                  <a:pt x="20639" y="7041"/>
                  <a:pt x="16796" y="3020"/>
                </a:cubicBezTo>
                <a:cubicBezTo>
                  <a:pt x="14874" y="1009"/>
                  <a:pt x="12358" y="0"/>
                  <a:pt x="9839" y="0"/>
                </a:cubicBezTo>
                <a:close/>
              </a:path>
            </a:pathLst>
          </a:custGeom>
          <a:ln w="12700">
            <a:miter lim="400000"/>
          </a:ln>
        </p:spPr>
      </p:pic>
      <p:pic>
        <p:nvPicPr>
          <p:cNvPr id="123" name="274457acc78b1b8cc3ad74bbdaba3423.jpg" descr="274457acc78b1b8cc3ad74bbdaba3423.jpg"/>
          <p:cNvPicPr>
            <a:picLocks noChangeAspect="1"/>
          </p:cNvPicPr>
          <p:nvPr/>
        </p:nvPicPr>
        <p:blipFill>
          <a:blip r:embed="rId11">
            <a:extLst/>
          </a:blip>
          <a:srcRect l="1000" t="3167" r="2336" b="3553"/>
          <a:stretch>
            <a:fillRect/>
          </a:stretch>
        </p:blipFill>
        <p:spPr>
          <a:xfrm>
            <a:off x="4400283" y="903207"/>
            <a:ext cx="3298826" cy="2495731"/>
          </a:xfrm>
          <a:custGeom>
            <a:avLst/>
            <a:gdLst/>
            <a:ahLst/>
            <a:cxnLst>
              <a:cxn ang="0">
                <a:pos x="wd2" y="hd2"/>
              </a:cxn>
              <a:cxn ang="5400000">
                <a:pos x="wd2" y="hd2"/>
              </a:cxn>
              <a:cxn ang="10800000">
                <a:pos x="wd2" y="hd2"/>
              </a:cxn>
              <a:cxn ang="16200000">
                <a:pos x="wd2" y="hd2"/>
              </a:cxn>
            </a:cxnLst>
            <a:rect l="0" t="0" r="r" b="b"/>
            <a:pathLst>
              <a:path w="21600" h="21596" fill="norm" stroke="1" extrusionOk="0">
                <a:moveTo>
                  <a:pt x="6507" y="5"/>
                </a:moveTo>
                <a:cubicBezTo>
                  <a:pt x="6505" y="-4"/>
                  <a:pt x="6498" y="-1"/>
                  <a:pt x="6489" y="11"/>
                </a:cubicBezTo>
                <a:cubicBezTo>
                  <a:pt x="6411" y="125"/>
                  <a:pt x="1489" y="11468"/>
                  <a:pt x="1489" y="11534"/>
                </a:cubicBezTo>
                <a:cubicBezTo>
                  <a:pt x="1489" y="11559"/>
                  <a:pt x="1922" y="11582"/>
                  <a:pt x="2448" y="11582"/>
                </a:cubicBezTo>
                <a:lnTo>
                  <a:pt x="3402" y="11582"/>
                </a:lnTo>
                <a:lnTo>
                  <a:pt x="3607" y="11087"/>
                </a:lnTo>
                <a:lnTo>
                  <a:pt x="3810" y="10596"/>
                </a:lnTo>
                <a:lnTo>
                  <a:pt x="4498" y="10596"/>
                </a:lnTo>
                <a:cubicBezTo>
                  <a:pt x="4878" y="10596"/>
                  <a:pt x="5208" y="10620"/>
                  <a:pt x="5231" y="10651"/>
                </a:cubicBezTo>
                <a:cubicBezTo>
                  <a:pt x="5272" y="10705"/>
                  <a:pt x="4912" y="12109"/>
                  <a:pt x="4761" y="12481"/>
                </a:cubicBezTo>
                <a:cubicBezTo>
                  <a:pt x="4692" y="12652"/>
                  <a:pt x="4560" y="12667"/>
                  <a:pt x="2770" y="12667"/>
                </a:cubicBezTo>
                <a:lnTo>
                  <a:pt x="855" y="12667"/>
                </a:lnTo>
                <a:lnTo>
                  <a:pt x="535" y="13206"/>
                </a:lnTo>
                <a:lnTo>
                  <a:pt x="218" y="13745"/>
                </a:lnTo>
                <a:lnTo>
                  <a:pt x="1692" y="13773"/>
                </a:lnTo>
                <a:cubicBezTo>
                  <a:pt x="2712" y="13791"/>
                  <a:pt x="3165" y="13831"/>
                  <a:pt x="3165" y="13907"/>
                </a:cubicBezTo>
                <a:cubicBezTo>
                  <a:pt x="3165" y="13967"/>
                  <a:pt x="2453" y="14892"/>
                  <a:pt x="1583" y="15960"/>
                </a:cubicBezTo>
                <a:cubicBezTo>
                  <a:pt x="712" y="17028"/>
                  <a:pt x="0" y="17919"/>
                  <a:pt x="0" y="17942"/>
                </a:cubicBezTo>
                <a:cubicBezTo>
                  <a:pt x="0" y="17965"/>
                  <a:pt x="596" y="17987"/>
                  <a:pt x="1323" y="17987"/>
                </a:cubicBezTo>
                <a:lnTo>
                  <a:pt x="2643" y="17983"/>
                </a:lnTo>
                <a:lnTo>
                  <a:pt x="3539" y="15892"/>
                </a:lnTo>
                <a:lnTo>
                  <a:pt x="4433" y="13797"/>
                </a:lnTo>
                <a:lnTo>
                  <a:pt x="4974" y="13769"/>
                </a:lnTo>
                <a:cubicBezTo>
                  <a:pt x="5413" y="13746"/>
                  <a:pt x="5524" y="13769"/>
                  <a:pt x="5561" y="13896"/>
                </a:cubicBezTo>
                <a:cubicBezTo>
                  <a:pt x="5586" y="13982"/>
                  <a:pt x="5369" y="14959"/>
                  <a:pt x="5080" y="16067"/>
                </a:cubicBezTo>
                <a:lnTo>
                  <a:pt x="4555" y="18083"/>
                </a:lnTo>
                <a:lnTo>
                  <a:pt x="7323" y="18107"/>
                </a:lnTo>
                <a:lnTo>
                  <a:pt x="10093" y="18134"/>
                </a:lnTo>
                <a:lnTo>
                  <a:pt x="10070" y="18412"/>
                </a:lnTo>
                <a:cubicBezTo>
                  <a:pt x="10047" y="18691"/>
                  <a:pt x="10050" y="18693"/>
                  <a:pt x="10369" y="18622"/>
                </a:cubicBezTo>
                <a:cubicBezTo>
                  <a:pt x="10912" y="18501"/>
                  <a:pt x="11854" y="17867"/>
                  <a:pt x="12084" y="17468"/>
                </a:cubicBezTo>
                <a:cubicBezTo>
                  <a:pt x="12196" y="17272"/>
                  <a:pt x="12289" y="17087"/>
                  <a:pt x="12289" y="17056"/>
                </a:cubicBezTo>
                <a:cubicBezTo>
                  <a:pt x="12289" y="17025"/>
                  <a:pt x="12159" y="17001"/>
                  <a:pt x="11998" y="17001"/>
                </a:cubicBezTo>
                <a:cubicBezTo>
                  <a:pt x="11837" y="17001"/>
                  <a:pt x="11690" y="16966"/>
                  <a:pt x="11673" y="16925"/>
                </a:cubicBezTo>
                <a:cubicBezTo>
                  <a:pt x="11656" y="16885"/>
                  <a:pt x="11712" y="16476"/>
                  <a:pt x="11798" y="16015"/>
                </a:cubicBezTo>
                <a:lnTo>
                  <a:pt x="11954" y="15177"/>
                </a:lnTo>
                <a:lnTo>
                  <a:pt x="12273" y="15146"/>
                </a:lnTo>
                <a:cubicBezTo>
                  <a:pt x="12608" y="15114"/>
                  <a:pt x="12646" y="15061"/>
                  <a:pt x="12765" y="14415"/>
                </a:cubicBezTo>
                <a:cubicBezTo>
                  <a:pt x="12811" y="14159"/>
                  <a:pt x="12800" y="14144"/>
                  <a:pt x="12557" y="14144"/>
                </a:cubicBezTo>
                <a:cubicBezTo>
                  <a:pt x="12415" y="14144"/>
                  <a:pt x="12278" y="14099"/>
                  <a:pt x="12253" y="14044"/>
                </a:cubicBezTo>
                <a:cubicBezTo>
                  <a:pt x="12197" y="13924"/>
                  <a:pt x="12359" y="12866"/>
                  <a:pt x="12461" y="12691"/>
                </a:cubicBezTo>
                <a:cubicBezTo>
                  <a:pt x="12500" y="12623"/>
                  <a:pt x="12674" y="12567"/>
                  <a:pt x="12848" y="12567"/>
                </a:cubicBezTo>
                <a:cubicBezTo>
                  <a:pt x="13133" y="12567"/>
                  <a:pt x="13171" y="12540"/>
                  <a:pt x="13212" y="12296"/>
                </a:cubicBezTo>
                <a:cubicBezTo>
                  <a:pt x="13236" y="12147"/>
                  <a:pt x="13276" y="11923"/>
                  <a:pt x="13303" y="11801"/>
                </a:cubicBezTo>
                <a:lnTo>
                  <a:pt x="13349" y="11582"/>
                </a:lnTo>
                <a:lnTo>
                  <a:pt x="11333" y="11582"/>
                </a:lnTo>
                <a:lnTo>
                  <a:pt x="9316" y="11582"/>
                </a:lnTo>
                <a:lnTo>
                  <a:pt x="9225" y="12001"/>
                </a:lnTo>
                <a:cubicBezTo>
                  <a:pt x="9175" y="12231"/>
                  <a:pt x="9103" y="12475"/>
                  <a:pt x="9064" y="12543"/>
                </a:cubicBezTo>
                <a:cubicBezTo>
                  <a:pt x="9012" y="12634"/>
                  <a:pt x="8625" y="12667"/>
                  <a:pt x="7585" y="12667"/>
                </a:cubicBezTo>
                <a:cubicBezTo>
                  <a:pt x="6416" y="12667"/>
                  <a:pt x="6170" y="12639"/>
                  <a:pt x="6135" y="12519"/>
                </a:cubicBezTo>
                <a:cubicBezTo>
                  <a:pt x="6112" y="12440"/>
                  <a:pt x="6192" y="11985"/>
                  <a:pt x="6312" y="11509"/>
                </a:cubicBezTo>
                <a:lnTo>
                  <a:pt x="6528" y="10644"/>
                </a:lnTo>
                <a:lnTo>
                  <a:pt x="7983" y="10620"/>
                </a:lnTo>
                <a:lnTo>
                  <a:pt x="9438" y="10593"/>
                </a:lnTo>
                <a:lnTo>
                  <a:pt x="9599" y="10043"/>
                </a:lnTo>
                <a:cubicBezTo>
                  <a:pt x="9687" y="9741"/>
                  <a:pt x="9758" y="9478"/>
                  <a:pt x="9758" y="9456"/>
                </a:cubicBezTo>
                <a:cubicBezTo>
                  <a:pt x="9758" y="9434"/>
                  <a:pt x="9123" y="9415"/>
                  <a:pt x="8347" y="9415"/>
                </a:cubicBezTo>
                <a:cubicBezTo>
                  <a:pt x="7464" y="9415"/>
                  <a:pt x="6919" y="9375"/>
                  <a:pt x="6889" y="9312"/>
                </a:cubicBezTo>
                <a:cubicBezTo>
                  <a:pt x="6863" y="9256"/>
                  <a:pt x="6933" y="8858"/>
                  <a:pt x="7042" y="8422"/>
                </a:cubicBezTo>
                <a:cubicBezTo>
                  <a:pt x="7152" y="7986"/>
                  <a:pt x="7225" y="7609"/>
                  <a:pt x="7206" y="7584"/>
                </a:cubicBezTo>
                <a:cubicBezTo>
                  <a:pt x="7188" y="7560"/>
                  <a:pt x="6871" y="7682"/>
                  <a:pt x="6502" y="7855"/>
                </a:cubicBezTo>
                <a:lnTo>
                  <a:pt x="5829" y="8171"/>
                </a:lnTo>
                <a:lnTo>
                  <a:pt x="5686" y="8769"/>
                </a:lnTo>
                <a:lnTo>
                  <a:pt x="5543" y="9363"/>
                </a:lnTo>
                <a:lnTo>
                  <a:pt x="4956" y="9394"/>
                </a:lnTo>
                <a:cubicBezTo>
                  <a:pt x="4634" y="9410"/>
                  <a:pt x="4339" y="9383"/>
                  <a:pt x="4301" y="9332"/>
                </a:cubicBezTo>
                <a:cubicBezTo>
                  <a:pt x="4244" y="9257"/>
                  <a:pt x="5952" y="2063"/>
                  <a:pt x="6445" y="307"/>
                </a:cubicBezTo>
                <a:cubicBezTo>
                  <a:pt x="6490" y="146"/>
                  <a:pt x="6513" y="30"/>
                  <a:pt x="6507" y="5"/>
                </a:cubicBezTo>
                <a:close/>
                <a:moveTo>
                  <a:pt x="16439" y="7855"/>
                </a:moveTo>
                <a:cubicBezTo>
                  <a:pt x="16341" y="7864"/>
                  <a:pt x="16074" y="7948"/>
                  <a:pt x="15748" y="8079"/>
                </a:cubicBezTo>
                <a:lnTo>
                  <a:pt x="14955" y="8398"/>
                </a:lnTo>
                <a:lnTo>
                  <a:pt x="14365" y="9274"/>
                </a:lnTo>
                <a:lnTo>
                  <a:pt x="13775" y="10153"/>
                </a:lnTo>
                <a:lnTo>
                  <a:pt x="14381" y="10180"/>
                </a:lnTo>
                <a:cubicBezTo>
                  <a:pt x="14847" y="10203"/>
                  <a:pt x="15019" y="10173"/>
                  <a:pt x="15116" y="10057"/>
                </a:cubicBezTo>
                <a:cubicBezTo>
                  <a:pt x="15209" y="9946"/>
                  <a:pt x="15409" y="9906"/>
                  <a:pt x="15849" y="9906"/>
                </a:cubicBezTo>
                <a:cubicBezTo>
                  <a:pt x="16182" y="9906"/>
                  <a:pt x="16469" y="9942"/>
                  <a:pt x="16491" y="9988"/>
                </a:cubicBezTo>
                <a:cubicBezTo>
                  <a:pt x="16513" y="10034"/>
                  <a:pt x="16376" y="10220"/>
                  <a:pt x="16187" y="10400"/>
                </a:cubicBezTo>
                <a:lnTo>
                  <a:pt x="15841" y="10730"/>
                </a:lnTo>
                <a:lnTo>
                  <a:pt x="15015" y="10709"/>
                </a:lnTo>
                <a:lnTo>
                  <a:pt x="14189" y="10692"/>
                </a:lnTo>
                <a:lnTo>
                  <a:pt x="14506" y="11063"/>
                </a:lnTo>
                <a:cubicBezTo>
                  <a:pt x="14680" y="11267"/>
                  <a:pt x="14823" y="11463"/>
                  <a:pt x="14823" y="11499"/>
                </a:cubicBezTo>
                <a:cubicBezTo>
                  <a:pt x="14822" y="11536"/>
                  <a:pt x="14521" y="11818"/>
                  <a:pt x="14152" y="12128"/>
                </a:cubicBezTo>
                <a:cubicBezTo>
                  <a:pt x="13784" y="12437"/>
                  <a:pt x="13482" y="12705"/>
                  <a:pt x="13482" y="12725"/>
                </a:cubicBezTo>
                <a:cubicBezTo>
                  <a:pt x="13482" y="12745"/>
                  <a:pt x="13773" y="12763"/>
                  <a:pt x="14126" y="12763"/>
                </a:cubicBezTo>
                <a:cubicBezTo>
                  <a:pt x="14709" y="12763"/>
                  <a:pt x="14805" y="12733"/>
                  <a:pt x="15174" y="12454"/>
                </a:cubicBezTo>
                <a:lnTo>
                  <a:pt x="15579" y="12148"/>
                </a:lnTo>
                <a:lnTo>
                  <a:pt x="15818" y="12454"/>
                </a:lnTo>
                <a:lnTo>
                  <a:pt x="16057" y="12763"/>
                </a:lnTo>
                <a:lnTo>
                  <a:pt x="17323" y="12763"/>
                </a:lnTo>
                <a:lnTo>
                  <a:pt x="18586" y="12763"/>
                </a:lnTo>
                <a:lnTo>
                  <a:pt x="18100" y="12457"/>
                </a:lnTo>
                <a:cubicBezTo>
                  <a:pt x="17833" y="12289"/>
                  <a:pt x="17367" y="12000"/>
                  <a:pt x="17063" y="11815"/>
                </a:cubicBezTo>
                <a:cubicBezTo>
                  <a:pt x="16397" y="11410"/>
                  <a:pt x="16379" y="11454"/>
                  <a:pt x="17588" y="10593"/>
                </a:cubicBezTo>
                <a:cubicBezTo>
                  <a:pt x="18413" y="10005"/>
                  <a:pt x="18461" y="9953"/>
                  <a:pt x="18606" y="9497"/>
                </a:cubicBezTo>
                <a:lnTo>
                  <a:pt x="18757" y="9020"/>
                </a:lnTo>
                <a:lnTo>
                  <a:pt x="17390" y="9020"/>
                </a:lnTo>
                <a:cubicBezTo>
                  <a:pt x="16543" y="9020"/>
                  <a:pt x="16006" y="8982"/>
                  <a:pt x="15977" y="8920"/>
                </a:cubicBezTo>
                <a:cubicBezTo>
                  <a:pt x="15951" y="8865"/>
                  <a:pt x="16038" y="8631"/>
                  <a:pt x="16171" y="8401"/>
                </a:cubicBezTo>
                <a:cubicBezTo>
                  <a:pt x="16305" y="8172"/>
                  <a:pt x="16444" y="7937"/>
                  <a:pt x="16478" y="7876"/>
                </a:cubicBezTo>
                <a:cubicBezTo>
                  <a:pt x="16487" y="7861"/>
                  <a:pt x="16472" y="7853"/>
                  <a:pt x="16439" y="7855"/>
                </a:cubicBezTo>
                <a:close/>
                <a:moveTo>
                  <a:pt x="12889" y="8745"/>
                </a:moveTo>
                <a:cubicBezTo>
                  <a:pt x="12868" y="8747"/>
                  <a:pt x="12837" y="8760"/>
                  <a:pt x="12796" y="8772"/>
                </a:cubicBezTo>
                <a:cubicBezTo>
                  <a:pt x="12702" y="8801"/>
                  <a:pt x="12395" y="8891"/>
                  <a:pt x="12115" y="8975"/>
                </a:cubicBezTo>
                <a:cubicBezTo>
                  <a:pt x="11673" y="9107"/>
                  <a:pt x="11468" y="9257"/>
                  <a:pt x="10558" y="10108"/>
                </a:cubicBezTo>
                <a:lnTo>
                  <a:pt x="9508" y="11087"/>
                </a:lnTo>
                <a:lnTo>
                  <a:pt x="10753" y="11087"/>
                </a:lnTo>
                <a:lnTo>
                  <a:pt x="11998" y="11087"/>
                </a:lnTo>
                <a:lnTo>
                  <a:pt x="12151" y="10744"/>
                </a:lnTo>
                <a:cubicBezTo>
                  <a:pt x="12294" y="10423"/>
                  <a:pt x="12332" y="10400"/>
                  <a:pt x="12689" y="10393"/>
                </a:cubicBezTo>
                <a:cubicBezTo>
                  <a:pt x="13345" y="10380"/>
                  <a:pt x="13361" y="10367"/>
                  <a:pt x="13666" y="9686"/>
                </a:cubicBezTo>
                <a:lnTo>
                  <a:pt x="13788" y="9415"/>
                </a:lnTo>
                <a:lnTo>
                  <a:pt x="13313" y="9415"/>
                </a:lnTo>
                <a:cubicBezTo>
                  <a:pt x="13051" y="9415"/>
                  <a:pt x="12816" y="9387"/>
                  <a:pt x="12791" y="9353"/>
                </a:cubicBezTo>
                <a:cubicBezTo>
                  <a:pt x="12765" y="9319"/>
                  <a:pt x="12794" y="9160"/>
                  <a:pt x="12856" y="9002"/>
                </a:cubicBezTo>
                <a:cubicBezTo>
                  <a:pt x="12937" y="8794"/>
                  <a:pt x="12955" y="8738"/>
                  <a:pt x="12889" y="8745"/>
                </a:cubicBezTo>
                <a:close/>
                <a:moveTo>
                  <a:pt x="15488" y="12962"/>
                </a:moveTo>
                <a:cubicBezTo>
                  <a:pt x="15054" y="12962"/>
                  <a:pt x="14966" y="12990"/>
                  <a:pt x="14898" y="13158"/>
                </a:cubicBezTo>
                <a:cubicBezTo>
                  <a:pt x="14826" y="13335"/>
                  <a:pt x="14740" y="13354"/>
                  <a:pt x="14046" y="13354"/>
                </a:cubicBezTo>
                <a:lnTo>
                  <a:pt x="13277" y="13354"/>
                </a:lnTo>
                <a:lnTo>
                  <a:pt x="13193" y="13793"/>
                </a:lnTo>
                <a:cubicBezTo>
                  <a:pt x="13148" y="14034"/>
                  <a:pt x="13110" y="14279"/>
                  <a:pt x="13110" y="14336"/>
                </a:cubicBezTo>
                <a:cubicBezTo>
                  <a:pt x="13110" y="14402"/>
                  <a:pt x="13370" y="14439"/>
                  <a:pt x="13820" y="14439"/>
                </a:cubicBezTo>
                <a:cubicBezTo>
                  <a:pt x="14582" y="14439"/>
                  <a:pt x="14692" y="14515"/>
                  <a:pt x="14526" y="14923"/>
                </a:cubicBezTo>
                <a:cubicBezTo>
                  <a:pt x="14451" y="15109"/>
                  <a:pt x="14376" y="15129"/>
                  <a:pt x="13708" y="15129"/>
                </a:cubicBezTo>
                <a:lnTo>
                  <a:pt x="12975" y="15129"/>
                </a:lnTo>
                <a:lnTo>
                  <a:pt x="12861" y="15572"/>
                </a:lnTo>
                <a:lnTo>
                  <a:pt x="12746" y="16015"/>
                </a:lnTo>
                <a:lnTo>
                  <a:pt x="13490" y="16015"/>
                </a:lnTo>
                <a:cubicBezTo>
                  <a:pt x="14286" y="16015"/>
                  <a:pt x="14397" y="16087"/>
                  <a:pt x="14230" y="16500"/>
                </a:cubicBezTo>
                <a:cubicBezTo>
                  <a:pt x="14155" y="16686"/>
                  <a:pt x="14082" y="16706"/>
                  <a:pt x="13380" y="16706"/>
                </a:cubicBezTo>
                <a:lnTo>
                  <a:pt x="12611" y="16706"/>
                </a:lnTo>
                <a:lnTo>
                  <a:pt x="12526" y="17083"/>
                </a:lnTo>
                <a:cubicBezTo>
                  <a:pt x="12478" y="17293"/>
                  <a:pt x="12440" y="17495"/>
                  <a:pt x="12440" y="17530"/>
                </a:cubicBezTo>
                <a:cubicBezTo>
                  <a:pt x="12440" y="17564"/>
                  <a:pt x="12755" y="17592"/>
                  <a:pt x="13139" y="17592"/>
                </a:cubicBezTo>
                <a:cubicBezTo>
                  <a:pt x="13611" y="17592"/>
                  <a:pt x="13858" y="17632"/>
                  <a:pt x="13905" y="17715"/>
                </a:cubicBezTo>
                <a:cubicBezTo>
                  <a:pt x="13950" y="17793"/>
                  <a:pt x="13943" y="18424"/>
                  <a:pt x="13885" y="19415"/>
                </a:cubicBezTo>
                <a:cubicBezTo>
                  <a:pt x="13834" y="20282"/>
                  <a:pt x="13790" y="21191"/>
                  <a:pt x="13788" y="21435"/>
                </a:cubicBezTo>
                <a:cubicBezTo>
                  <a:pt x="13788" y="21524"/>
                  <a:pt x="13793" y="21573"/>
                  <a:pt x="13804" y="21596"/>
                </a:cubicBezTo>
                <a:lnTo>
                  <a:pt x="13820" y="21596"/>
                </a:lnTo>
                <a:cubicBezTo>
                  <a:pt x="13873" y="21590"/>
                  <a:pt x="14027" y="21153"/>
                  <a:pt x="14477" y="19807"/>
                </a:cubicBezTo>
                <a:lnTo>
                  <a:pt x="15168" y="17739"/>
                </a:lnTo>
                <a:lnTo>
                  <a:pt x="17211" y="17715"/>
                </a:lnTo>
                <a:lnTo>
                  <a:pt x="19256" y="17695"/>
                </a:lnTo>
                <a:lnTo>
                  <a:pt x="20425" y="17224"/>
                </a:lnTo>
                <a:lnTo>
                  <a:pt x="21600" y="16754"/>
                </a:lnTo>
                <a:lnTo>
                  <a:pt x="18528" y="16706"/>
                </a:lnTo>
                <a:lnTo>
                  <a:pt x="15457" y="16654"/>
                </a:lnTo>
                <a:lnTo>
                  <a:pt x="15457" y="16359"/>
                </a:lnTo>
                <a:lnTo>
                  <a:pt x="15457" y="16063"/>
                </a:lnTo>
                <a:lnTo>
                  <a:pt x="16278" y="16015"/>
                </a:lnTo>
                <a:lnTo>
                  <a:pt x="17099" y="15967"/>
                </a:lnTo>
                <a:lnTo>
                  <a:pt x="17497" y="15521"/>
                </a:lnTo>
                <a:lnTo>
                  <a:pt x="17894" y="15078"/>
                </a:lnTo>
                <a:lnTo>
                  <a:pt x="16839" y="15050"/>
                </a:lnTo>
                <a:cubicBezTo>
                  <a:pt x="15716" y="15021"/>
                  <a:pt x="15613" y="14974"/>
                  <a:pt x="15787" y="14545"/>
                </a:cubicBezTo>
                <a:cubicBezTo>
                  <a:pt x="15863" y="14358"/>
                  <a:pt x="15938" y="14339"/>
                  <a:pt x="16650" y="14339"/>
                </a:cubicBezTo>
                <a:lnTo>
                  <a:pt x="17427" y="14339"/>
                </a:lnTo>
                <a:lnTo>
                  <a:pt x="18006" y="13848"/>
                </a:lnTo>
                <a:lnTo>
                  <a:pt x="18586" y="13357"/>
                </a:lnTo>
                <a:lnTo>
                  <a:pt x="17328" y="13357"/>
                </a:lnTo>
                <a:cubicBezTo>
                  <a:pt x="16136" y="13355"/>
                  <a:pt x="16073" y="13345"/>
                  <a:pt x="16036" y="13158"/>
                </a:cubicBezTo>
                <a:cubicBezTo>
                  <a:pt x="16002" y="12985"/>
                  <a:pt x="15935" y="12962"/>
                  <a:pt x="15488" y="12962"/>
                </a:cubicBezTo>
                <a:close/>
              </a:path>
            </a:pathLst>
          </a:custGeom>
          <a:ln w="12700">
            <a:miter lim="400000"/>
          </a:ln>
        </p:spPr>
      </p:pic>
      <p:sp>
        <p:nvSpPr>
          <p:cNvPr id="124" name="文本框 13"/>
          <p:cNvSpPr txBox="1"/>
          <p:nvPr/>
        </p:nvSpPr>
        <p:spPr>
          <a:xfrm>
            <a:off x="2391161" y="3653376"/>
            <a:ext cx="7718008" cy="624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b="1" sz="3000">
                <a:solidFill>
                  <a:srgbClr val="C00000"/>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pPr>
            <a:r>
              <a:t>“</a:t>
            </a:r>
            <a:r>
              <a:t>抗美援朝”党建主题教育培训沙盘模拟体验</a:t>
            </a:r>
          </a:p>
        </p:txBody>
      </p:sp>
    </p:spTree>
  </p:cSld>
  <p:clrMapOvr>
    <a:masterClrMapping/>
  </p:clrMapOvr>
  <p:transition xmlns:p14="http://schemas.microsoft.com/office/powerpoint/2010/main" spd="med" advClick="0" advTm="4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 grpId="1" fill="hold">
                                  <p:stCondLst>
                                    <p:cond delay="0"/>
                                  </p:stCondLst>
                                  <p:iterate type="el" backwards="0">
                                    <p:tmAbs val="0"/>
                                  </p:iterate>
                                  <p:childTnLst>
                                    <p:set>
                                      <p:cBhvr>
                                        <p:cTn id="6" fill="hold"/>
                                        <p:tgtEl>
                                          <p:spTgt spid="113"/>
                                        </p:tgtEl>
                                        <p:attrNameLst>
                                          <p:attrName>style.visibility</p:attrName>
                                        </p:attrNameLst>
                                      </p:cBhvr>
                                      <p:to>
                                        <p:strVal val="visible"/>
                                      </p:to>
                                    </p:set>
                                    <p:anim calcmode="lin" valueType="num">
                                      <p:cBhvr>
                                        <p:cTn id="7" dur="1000" fill="hold"/>
                                        <p:tgtEl>
                                          <p:spTgt spid="113"/>
                                        </p:tgtEl>
                                        <p:attrNameLst>
                                          <p:attrName>ppt_x</p:attrName>
                                        </p:attrNameLst>
                                      </p:cBhvr>
                                      <p:tavLst>
                                        <p:tav tm="0">
                                          <p:val>
                                            <p:strVal val="#ppt_x"/>
                                          </p:val>
                                        </p:tav>
                                        <p:tav tm="100000">
                                          <p:val>
                                            <p:strVal val="#ppt_x"/>
                                          </p:val>
                                        </p:tav>
                                      </p:tavLst>
                                    </p:anim>
                                    <p:anim calcmode="lin" valueType="num">
                                      <p:cBhvr>
                                        <p:cTn id="8" dur="1000" fill="hold"/>
                                        <p:tgtEl>
                                          <p:spTgt spid="1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4" presetID="2" grpId="2" fill="hold">
                                  <p:stCondLst>
                                    <p:cond delay="0"/>
                                  </p:stCondLst>
                                  <p:iterate type="el" backwards="0">
                                    <p:tmAbs val="0"/>
                                  </p:iterate>
                                  <p:childTnLst>
                                    <p:set>
                                      <p:cBhvr>
                                        <p:cTn id="12" fill="hold"/>
                                        <p:tgtEl>
                                          <p:spTgt spid="112"/>
                                        </p:tgtEl>
                                        <p:attrNameLst>
                                          <p:attrName>style.visibility</p:attrName>
                                        </p:attrNameLst>
                                      </p:cBhvr>
                                      <p:to>
                                        <p:strVal val="visible"/>
                                      </p:to>
                                    </p:set>
                                    <p:anim calcmode="lin" valueType="num">
                                      <p:cBhvr>
                                        <p:cTn id="13" dur="1000" fill="hold"/>
                                        <p:tgtEl>
                                          <p:spTgt spid="112"/>
                                        </p:tgtEl>
                                        <p:attrNameLst>
                                          <p:attrName>ppt_x</p:attrName>
                                        </p:attrNameLst>
                                      </p:cBhvr>
                                      <p:tavLst>
                                        <p:tav tm="0">
                                          <p:val>
                                            <p:strVal val="#ppt_x"/>
                                          </p:val>
                                        </p:tav>
                                        <p:tav tm="100000">
                                          <p:val>
                                            <p:strVal val="#ppt_x"/>
                                          </p:val>
                                        </p:tav>
                                      </p:tavLst>
                                    </p:anim>
                                    <p:anim calcmode="lin" valueType="num">
                                      <p:cBhvr>
                                        <p:cTn id="14" dur="1000" fill="hold"/>
                                        <p:tgtEl>
                                          <p:spTgt spid="112"/>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Class="entr" nodeType="afterEffect" presetSubtype="8" presetID="22" grpId="3" fill="hold">
                                  <p:stCondLst>
                                    <p:cond delay="0"/>
                                  </p:stCondLst>
                                  <p:iterate type="el" backwards="0">
                                    <p:tmAbs val="0"/>
                                  </p:iterate>
                                  <p:childTnLst>
                                    <p:set>
                                      <p:cBhvr>
                                        <p:cTn id="17" fill="hold"/>
                                        <p:tgtEl>
                                          <p:spTgt spid="124"/>
                                        </p:tgtEl>
                                        <p:attrNameLst>
                                          <p:attrName>style.visibility</p:attrName>
                                        </p:attrNameLst>
                                      </p:cBhvr>
                                      <p:to>
                                        <p:strVal val="visible"/>
                                      </p:to>
                                    </p:set>
                                    <p:animEffect filter="wipe(left)" transition="in">
                                      <p:cBhvr>
                                        <p:cTn id="18" dur="500"/>
                                        <p:tgtEl>
                                          <p:spTgt spid="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4" grpId="3"/>
      <p:bldP build="whole" bldLvl="1" animBg="1" rev="0" advAuto="0" spid="113" grpId="1"/>
      <p:bldP build="whole" bldLvl="1" animBg="1" rev="0" advAuto="0" spid="112" grpId="2"/>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52" name="组合 4"/>
          <p:cNvGrpSpPr/>
          <p:nvPr/>
        </p:nvGrpSpPr>
        <p:grpSpPr>
          <a:xfrm>
            <a:off x="381000" y="294396"/>
            <a:ext cx="3200401" cy="788915"/>
            <a:chOff x="0" y="0"/>
            <a:chExt cx="3200400" cy="788914"/>
          </a:xfrm>
        </p:grpSpPr>
        <p:grpSp>
          <p:nvGrpSpPr>
            <p:cNvPr id="250" name="组合 5"/>
            <p:cNvGrpSpPr/>
            <p:nvPr/>
          </p:nvGrpSpPr>
          <p:grpSpPr>
            <a:xfrm>
              <a:off x="-1" y="0"/>
              <a:ext cx="3200401" cy="788915"/>
              <a:chOff x="0" y="0"/>
              <a:chExt cx="3200399" cy="788914"/>
            </a:xfrm>
          </p:grpSpPr>
          <p:pic>
            <p:nvPicPr>
              <p:cNvPr id="246" name="图片 7" descr="图片 7"/>
              <p:cNvPicPr>
                <a:picLocks noChangeAspect="1"/>
              </p:cNvPicPr>
              <p:nvPr/>
            </p:nvPicPr>
            <p:blipFill>
              <a:blip r:embed="rId2">
                <a:extLst/>
              </a:blip>
              <a:stretch>
                <a:fillRect/>
              </a:stretch>
            </p:blipFill>
            <p:spPr>
              <a:xfrm>
                <a:off x="548028" y="0"/>
                <a:ext cx="2652372" cy="788915"/>
              </a:xfrm>
              <a:prstGeom prst="rect">
                <a:avLst/>
              </a:prstGeom>
              <a:ln w="12700" cap="flat">
                <a:noFill/>
                <a:miter lim="400000"/>
              </a:ln>
              <a:effectLst/>
            </p:spPr>
          </p:pic>
          <p:grpSp>
            <p:nvGrpSpPr>
              <p:cNvPr id="249" name="矩形 8"/>
              <p:cNvGrpSpPr/>
              <p:nvPr/>
            </p:nvGrpSpPr>
            <p:grpSpPr>
              <a:xfrm>
                <a:off x="0" y="153915"/>
                <a:ext cx="476273" cy="510541"/>
                <a:chOff x="0" y="0"/>
                <a:chExt cx="476271" cy="510540"/>
              </a:xfrm>
            </p:grpSpPr>
            <p:sp>
              <p:nvSpPr>
                <p:cNvPr id="247"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248" name="贰"/>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贰</a:t>
                  </a:r>
                </a:p>
              </p:txBody>
            </p:sp>
          </p:grpSp>
        </p:grpSp>
        <p:sp>
          <p:nvSpPr>
            <p:cNvPr id="251" name="文本框 6"/>
            <p:cNvSpPr txBox="1"/>
            <p:nvPr/>
          </p:nvSpPr>
          <p:spPr>
            <a:xfrm>
              <a:off x="811478" y="205891"/>
              <a:ext cx="2070826" cy="4470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lgn="just">
                <a:defRPr b="1" i="1" sz="20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抗美援朝的意义</a:t>
              </a:r>
            </a:p>
          </p:txBody>
        </p:sp>
      </p:grpSp>
      <p:grpSp>
        <p:nvGrpSpPr>
          <p:cNvPr id="255" name="组合 2"/>
          <p:cNvGrpSpPr/>
          <p:nvPr/>
        </p:nvGrpSpPr>
        <p:grpSpPr>
          <a:xfrm>
            <a:off x="929030" y="1479702"/>
            <a:ext cx="3190864" cy="4254349"/>
            <a:chOff x="0" y="0"/>
            <a:chExt cx="3190862" cy="4254348"/>
          </a:xfrm>
        </p:grpSpPr>
        <p:sp>
          <p:nvSpPr>
            <p:cNvPr id="253" name="圆角矩形 1"/>
            <p:cNvSpPr/>
            <p:nvPr/>
          </p:nvSpPr>
          <p:spPr>
            <a:xfrm>
              <a:off x="0" y="0"/>
              <a:ext cx="3190863" cy="4254349"/>
            </a:xfrm>
            <a:prstGeom prst="roundRect">
              <a:avLst>
                <a:gd name="adj" fmla="val 16667"/>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254" name="矩形 13"/>
            <p:cNvSpPr txBox="1"/>
            <p:nvPr/>
          </p:nvSpPr>
          <p:spPr>
            <a:xfrm>
              <a:off x="355612" y="787069"/>
              <a:ext cx="2560933" cy="31140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lnSpc>
                  <a:spcPct val="150000"/>
                </a:lnSpc>
                <a:defRPr b="1" sz="20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抗美援朝战争的胜利，粉碎了美国妄图干涉朝鲜内政、并吞全朝鲜的企图，保卫了朝鲜民主主义人民共和国的独立；</a:t>
              </a:r>
            </a:p>
          </p:txBody>
        </p:sp>
      </p:grpSp>
      <p:grpSp>
        <p:nvGrpSpPr>
          <p:cNvPr id="258" name="组合 14"/>
          <p:cNvGrpSpPr/>
          <p:nvPr/>
        </p:nvGrpSpPr>
        <p:grpSpPr>
          <a:xfrm>
            <a:off x="4429785" y="1479702"/>
            <a:ext cx="3190864" cy="4254349"/>
            <a:chOff x="0" y="0"/>
            <a:chExt cx="3190862" cy="4254348"/>
          </a:xfrm>
        </p:grpSpPr>
        <p:sp>
          <p:nvSpPr>
            <p:cNvPr id="256" name="圆角矩形 15"/>
            <p:cNvSpPr/>
            <p:nvPr/>
          </p:nvSpPr>
          <p:spPr>
            <a:xfrm>
              <a:off x="0" y="0"/>
              <a:ext cx="3190863" cy="4254349"/>
            </a:xfrm>
            <a:prstGeom prst="roundRect">
              <a:avLst>
                <a:gd name="adj" fmla="val 16667"/>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257" name="矩形 16"/>
            <p:cNvSpPr txBox="1"/>
            <p:nvPr/>
          </p:nvSpPr>
          <p:spPr>
            <a:xfrm>
              <a:off x="355612" y="787068"/>
              <a:ext cx="2560933" cy="20472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lnSpc>
                  <a:spcPct val="150000"/>
                </a:lnSpc>
                <a:defRPr b="1" sz="20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捍卫了新中国的安全，保障了新中国经济恢复和建设工作的顺利进行；</a:t>
              </a:r>
            </a:p>
          </p:txBody>
        </p:sp>
      </p:grpSp>
      <p:grpSp>
        <p:nvGrpSpPr>
          <p:cNvPr id="261" name="组合 17"/>
          <p:cNvGrpSpPr/>
          <p:nvPr/>
        </p:nvGrpSpPr>
        <p:grpSpPr>
          <a:xfrm>
            <a:off x="7930542" y="1479702"/>
            <a:ext cx="3190864" cy="4254349"/>
            <a:chOff x="0" y="0"/>
            <a:chExt cx="3190862" cy="4254348"/>
          </a:xfrm>
        </p:grpSpPr>
        <p:sp>
          <p:nvSpPr>
            <p:cNvPr id="259" name="圆角矩形 18"/>
            <p:cNvSpPr/>
            <p:nvPr/>
          </p:nvSpPr>
          <p:spPr>
            <a:xfrm>
              <a:off x="0" y="0"/>
              <a:ext cx="3190863" cy="4254349"/>
            </a:xfrm>
            <a:prstGeom prst="roundRect">
              <a:avLst>
                <a:gd name="adj" fmla="val 16667"/>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260" name="矩形 19"/>
            <p:cNvSpPr/>
            <p:nvPr/>
          </p:nvSpPr>
          <p:spPr>
            <a:xfrm>
              <a:off x="292232" y="303454"/>
              <a:ext cx="2860399"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p>
              <a:pPr>
                <a:lnSpc>
                  <a:spcPct val="150000"/>
                </a:lnSpc>
                <a:defRPr b="1" sz="2000">
                  <a:solidFill>
                    <a:srgbClr val="E2D67D"/>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保卫了亚洲和世界的和平，戳穿了美帝国主义</a:t>
              </a:r>
              <a:r>
                <a:t>“</a:t>
              </a:r>
              <a:r>
                <a:rPr>
                  <a:latin typeface="方正正黑简体"/>
                  <a:ea typeface="方正正黑简体"/>
                  <a:cs typeface="方正正黑简体"/>
                  <a:sym typeface="方正正黑简体"/>
                </a:rPr>
                <a:t>纸老虎</a:t>
              </a:r>
              <a:r>
                <a:t>”</a:t>
              </a:r>
              <a:r>
                <a:rPr>
                  <a:latin typeface="方正正黑简体"/>
                  <a:ea typeface="方正正黑简体"/>
                  <a:cs typeface="方正正黑简体"/>
                  <a:sym typeface="方正正黑简体"/>
                </a:rPr>
                <a:t>的面目，增强了中国人民的民族自尊心，鼓舞了世界人民保卫世界和平反对侵略的意志和决心；</a:t>
              </a:r>
            </a:p>
          </p:txBody>
        </p:sp>
      </p:grpSp>
      <p:grpSp>
        <p:nvGrpSpPr>
          <p:cNvPr id="264" name="矩形 7"/>
          <p:cNvGrpSpPr/>
          <p:nvPr/>
        </p:nvGrpSpPr>
        <p:grpSpPr>
          <a:xfrm>
            <a:off x="381001" y="448311"/>
            <a:ext cx="476273" cy="510541"/>
            <a:chOff x="0" y="0"/>
            <a:chExt cx="476271" cy="510540"/>
          </a:xfrm>
        </p:grpSpPr>
        <p:sp>
          <p:nvSpPr>
            <p:cNvPr id="262"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263" name="壹"/>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壹</a:t>
              </a:r>
            </a:p>
          </p:txBody>
        </p:sp>
      </p:grpSp>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252"/>
                                        </p:tgtEl>
                                        <p:attrNameLst>
                                          <p:attrName>style.visibility</p:attrName>
                                        </p:attrNameLst>
                                      </p:cBhvr>
                                      <p:to>
                                        <p:strVal val="visible"/>
                                      </p:to>
                                    </p:set>
                                    <p:animEffect filter="wipe(left)" transition="in">
                                      <p:cBhvr>
                                        <p:cTn id="7" dur="1000"/>
                                        <p:tgtEl>
                                          <p:spTgt spid="252"/>
                                        </p:tgtEl>
                                      </p:cBhvr>
                                    </p:animEffect>
                                  </p:childTnLst>
                                </p:cTn>
                              </p:par>
                            </p:childTnLst>
                          </p:cTn>
                        </p:par>
                        <p:par>
                          <p:cTn id="8" fill="hold">
                            <p:stCondLst>
                              <p:cond delay="1000"/>
                            </p:stCondLst>
                            <p:childTnLst>
                              <p:par>
                                <p:cTn id="9" presetClass="entr" nodeType="afterEffect" presetSubtype="0" presetID="15" grpId="2" fill="hold">
                                  <p:stCondLst>
                                    <p:cond delay="0"/>
                                  </p:stCondLst>
                                  <p:iterate type="el" backwards="0">
                                    <p:tmAbs val="0"/>
                                  </p:iterate>
                                  <p:childTnLst>
                                    <p:set>
                                      <p:cBhvr>
                                        <p:cTn id="10" fill="hold"/>
                                        <p:tgtEl>
                                          <p:spTgt spid="255"/>
                                        </p:tgtEl>
                                        <p:attrNameLst>
                                          <p:attrName>style.visibility</p:attrName>
                                        </p:attrNameLst>
                                      </p:cBhvr>
                                      <p:to>
                                        <p:strVal val="visible"/>
                                      </p:to>
                                    </p:set>
                                    <p:anim calcmode="lin" valueType="num">
                                      <p:cBhvr>
                                        <p:cTn id="11" dur="1000" fill="hold"/>
                                        <p:tgtEl>
                                          <p:spTgt spid="255"/>
                                        </p:tgtEl>
                                        <p:attrNameLst>
                                          <p:attrName>ppt_w</p:attrName>
                                        </p:attrNameLst>
                                      </p:cBhvr>
                                      <p:tavLst>
                                        <p:tav tm="0">
                                          <p:val>
                                            <p:fltVal val="0"/>
                                          </p:val>
                                        </p:tav>
                                        <p:tav tm="100000">
                                          <p:val>
                                            <p:strVal val="#ppt_w"/>
                                          </p:val>
                                        </p:tav>
                                      </p:tavLst>
                                    </p:anim>
                                    <p:anim calcmode="lin" valueType="num">
                                      <p:cBhvr>
                                        <p:cTn id="12" dur="1000" fill="hold"/>
                                        <p:tgtEl>
                                          <p:spTgt spid="255"/>
                                        </p:tgtEl>
                                        <p:attrNameLst>
                                          <p:attrName>ppt_h</p:attrName>
                                        </p:attrNameLst>
                                      </p:cBhvr>
                                      <p:tavLst>
                                        <p:tav tm="0">
                                          <p:val>
                                            <p:fltVal val="0"/>
                                          </p:val>
                                        </p:tav>
                                        <p:tav tm="100000">
                                          <p:val>
                                            <p:strVal val="#ppt_h"/>
                                          </p:val>
                                        </p:tav>
                                      </p:tavLst>
                                    </p:anim>
                                    <p:anim calcmode="lin" valueType="num">
                                      <p:cBhvr>
                                        <p:cTn id="13" dur="1000" fill="hold"/>
                                        <p:tgtEl>
                                          <p:spTgt spid="255"/>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255"/>
                                        </p:tgtEl>
                                        <p:attrNameLst>
                                          <p:attrName>ppt_y</p:attrName>
                                        </p:attrNameLst>
                                      </p:cBhvr>
                                      <p:tavLst>
                                        <p:tav tm="0" fmla="#ppt_y+(sin(-2*pi*(1-$))*-#ppt_x+cos(-2*pi*(1-$))*(1-#ppt_y))*(1-$)">
                                          <p:val>
                                            <p:fltVal val="0"/>
                                          </p:val>
                                        </p:tav>
                                        <p:tav tm="100000">
                                          <p:val>
                                            <p:fltVal val="1"/>
                                          </p:val>
                                        </p:tav>
                                      </p:tavLst>
                                    </p:anim>
                                  </p:childTnLst>
                                </p:cTn>
                              </p:par>
                            </p:childTnLst>
                          </p:cTn>
                        </p:par>
                        <p:par>
                          <p:cTn id="15" fill="hold">
                            <p:stCondLst>
                              <p:cond delay="2000"/>
                            </p:stCondLst>
                            <p:childTnLst>
                              <p:par>
                                <p:cTn id="16" presetClass="entr" nodeType="afterEffect" presetSubtype="0" presetID="15" grpId="3" fill="hold">
                                  <p:stCondLst>
                                    <p:cond delay="0"/>
                                  </p:stCondLst>
                                  <p:iterate type="el" backwards="0">
                                    <p:tmAbs val="0"/>
                                  </p:iterate>
                                  <p:childTnLst>
                                    <p:set>
                                      <p:cBhvr>
                                        <p:cTn id="17" fill="hold"/>
                                        <p:tgtEl>
                                          <p:spTgt spid="258"/>
                                        </p:tgtEl>
                                        <p:attrNameLst>
                                          <p:attrName>style.visibility</p:attrName>
                                        </p:attrNameLst>
                                      </p:cBhvr>
                                      <p:to>
                                        <p:strVal val="visible"/>
                                      </p:to>
                                    </p:set>
                                    <p:anim calcmode="lin" valueType="num">
                                      <p:cBhvr>
                                        <p:cTn id="18" dur="1000" fill="hold"/>
                                        <p:tgtEl>
                                          <p:spTgt spid="258"/>
                                        </p:tgtEl>
                                        <p:attrNameLst>
                                          <p:attrName>ppt_w</p:attrName>
                                        </p:attrNameLst>
                                      </p:cBhvr>
                                      <p:tavLst>
                                        <p:tav tm="0">
                                          <p:val>
                                            <p:fltVal val="0"/>
                                          </p:val>
                                        </p:tav>
                                        <p:tav tm="100000">
                                          <p:val>
                                            <p:strVal val="#ppt_w"/>
                                          </p:val>
                                        </p:tav>
                                      </p:tavLst>
                                    </p:anim>
                                    <p:anim calcmode="lin" valueType="num">
                                      <p:cBhvr>
                                        <p:cTn id="19" dur="1000" fill="hold"/>
                                        <p:tgtEl>
                                          <p:spTgt spid="258"/>
                                        </p:tgtEl>
                                        <p:attrNameLst>
                                          <p:attrName>ppt_h</p:attrName>
                                        </p:attrNameLst>
                                      </p:cBhvr>
                                      <p:tavLst>
                                        <p:tav tm="0">
                                          <p:val>
                                            <p:fltVal val="0"/>
                                          </p:val>
                                        </p:tav>
                                        <p:tav tm="100000">
                                          <p:val>
                                            <p:strVal val="#ppt_h"/>
                                          </p:val>
                                        </p:tav>
                                      </p:tavLst>
                                    </p:anim>
                                    <p:anim calcmode="lin" valueType="num">
                                      <p:cBhvr>
                                        <p:cTn id="20" dur="1000" fill="hold"/>
                                        <p:tgtEl>
                                          <p:spTgt spid="258"/>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258"/>
                                        </p:tgtEl>
                                        <p:attrNameLst>
                                          <p:attrName>ppt_y</p:attrName>
                                        </p:attrNameLst>
                                      </p:cBhvr>
                                      <p:tavLst>
                                        <p:tav tm="0" fmla="#ppt_y+(sin(-2*pi*(1-$))*-#ppt_x+cos(-2*pi*(1-$))*(1-#ppt_y))*(1-$)">
                                          <p:val>
                                            <p:fltVal val="0"/>
                                          </p:val>
                                        </p:tav>
                                        <p:tav tm="100000">
                                          <p:val>
                                            <p:fltVal val="1"/>
                                          </p:val>
                                        </p:tav>
                                      </p:tavLst>
                                    </p:anim>
                                  </p:childTnLst>
                                </p:cTn>
                              </p:par>
                            </p:childTnLst>
                          </p:cTn>
                        </p:par>
                        <p:par>
                          <p:cTn id="22" fill="hold">
                            <p:stCondLst>
                              <p:cond delay="3000"/>
                            </p:stCondLst>
                            <p:childTnLst>
                              <p:par>
                                <p:cTn id="23" presetClass="entr" nodeType="afterEffect" presetSubtype="0" presetID="15" grpId="4" fill="hold">
                                  <p:stCondLst>
                                    <p:cond delay="0"/>
                                  </p:stCondLst>
                                  <p:iterate type="el" backwards="0">
                                    <p:tmAbs val="0"/>
                                  </p:iterate>
                                  <p:childTnLst>
                                    <p:set>
                                      <p:cBhvr>
                                        <p:cTn id="24" fill="hold"/>
                                        <p:tgtEl>
                                          <p:spTgt spid="261"/>
                                        </p:tgtEl>
                                        <p:attrNameLst>
                                          <p:attrName>style.visibility</p:attrName>
                                        </p:attrNameLst>
                                      </p:cBhvr>
                                      <p:to>
                                        <p:strVal val="visible"/>
                                      </p:to>
                                    </p:set>
                                    <p:anim calcmode="lin" valueType="num">
                                      <p:cBhvr>
                                        <p:cTn id="25" dur="1000" fill="hold"/>
                                        <p:tgtEl>
                                          <p:spTgt spid="261"/>
                                        </p:tgtEl>
                                        <p:attrNameLst>
                                          <p:attrName>ppt_w</p:attrName>
                                        </p:attrNameLst>
                                      </p:cBhvr>
                                      <p:tavLst>
                                        <p:tav tm="0">
                                          <p:val>
                                            <p:fltVal val="0"/>
                                          </p:val>
                                        </p:tav>
                                        <p:tav tm="100000">
                                          <p:val>
                                            <p:strVal val="#ppt_w"/>
                                          </p:val>
                                        </p:tav>
                                      </p:tavLst>
                                    </p:anim>
                                    <p:anim calcmode="lin" valueType="num">
                                      <p:cBhvr>
                                        <p:cTn id="26" dur="1000" fill="hold"/>
                                        <p:tgtEl>
                                          <p:spTgt spid="261"/>
                                        </p:tgtEl>
                                        <p:attrNameLst>
                                          <p:attrName>ppt_h</p:attrName>
                                        </p:attrNameLst>
                                      </p:cBhvr>
                                      <p:tavLst>
                                        <p:tav tm="0">
                                          <p:val>
                                            <p:fltVal val="0"/>
                                          </p:val>
                                        </p:tav>
                                        <p:tav tm="100000">
                                          <p:val>
                                            <p:strVal val="#ppt_h"/>
                                          </p:val>
                                        </p:tav>
                                      </p:tavLst>
                                    </p:anim>
                                    <p:anim calcmode="lin" valueType="num">
                                      <p:cBhvr>
                                        <p:cTn id="27" dur="1000" fill="hold"/>
                                        <p:tgtEl>
                                          <p:spTgt spid="261"/>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26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5" grpId="2"/>
      <p:bldP build="whole" bldLvl="1" animBg="1" rev="0" advAuto="0" spid="252" grpId="1"/>
      <p:bldP build="whole" bldLvl="1" animBg="1" rev="0" advAuto="0" spid="261" grpId="4"/>
      <p:bldP build="whole" bldLvl="1" animBg="1" rev="0" advAuto="0" spid="258" grpId="3"/>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72" name="组合 4"/>
          <p:cNvGrpSpPr/>
          <p:nvPr/>
        </p:nvGrpSpPr>
        <p:grpSpPr>
          <a:xfrm>
            <a:off x="381000" y="294396"/>
            <a:ext cx="3200401" cy="788915"/>
            <a:chOff x="0" y="0"/>
            <a:chExt cx="3200400" cy="788914"/>
          </a:xfrm>
        </p:grpSpPr>
        <p:grpSp>
          <p:nvGrpSpPr>
            <p:cNvPr id="270" name="组合 5"/>
            <p:cNvGrpSpPr/>
            <p:nvPr/>
          </p:nvGrpSpPr>
          <p:grpSpPr>
            <a:xfrm>
              <a:off x="-1" y="0"/>
              <a:ext cx="3200401" cy="788915"/>
              <a:chOff x="0" y="0"/>
              <a:chExt cx="3200399" cy="788914"/>
            </a:xfrm>
          </p:grpSpPr>
          <p:pic>
            <p:nvPicPr>
              <p:cNvPr id="266" name="图片 7" descr="图片 7"/>
              <p:cNvPicPr>
                <a:picLocks noChangeAspect="1"/>
              </p:cNvPicPr>
              <p:nvPr/>
            </p:nvPicPr>
            <p:blipFill>
              <a:blip r:embed="rId2">
                <a:extLst/>
              </a:blip>
              <a:stretch>
                <a:fillRect/>
              </a:stretch>
            </p:blipFill>
            <p:spPr>
              <a:xfrm>
                <a:off x="548028" y="0"/>
                <a:ext cx="2652372" cy="788915"/>
              </a:xfrm>
              <a:prstGeom prst="rect">
                <a:avLst/>
              </a:prstGeom>
              <a:ln w="12700" cap="flat">
                <a:noFill/>
                <a:miter lim="400000"/>
              </a:ln>
              <a:effectLst/>
            </p:spPr>
          </p:pic>
          <p:grpSp>
            <p:nvGrpSpPr>
              <p:cNvPr id="269" name="矩形 8"/>
              <p:cNvGrpSpPr/>
              <p:nvPr/>
            </p:nvGrpSpPr>
            <p:grpSpPr>
              <a:xfrm>
                <a:off x="0" y="153915"/>
                <a:ext cx="476273" cy="510541"/>
                <a:chOff x="0" y="0"/>
                <a:chExt cx="476271" cy="510540"/>
              </a:xfrm>
            </p:grpSpPr>
            <p:sp>
              <p:nvSpPr>
                <p:cNvPr id="267"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268" name="贰"/>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贰</a:t>
                  </a:r>
                </a:p>
              </p:txBody>
            </p:sp>
          </p:grpSp>
        </p:grpSp>
        <p:sp>
          <p:nvSpPr>
            <p:cNvPr id="271" name="文本框 6"/>
            <p:cNvSpPr txBox="1"/>
            <p:nvPr/>
          </p:nvSpPr>
          <p:spPr>
            <a:xfrm>
              <a:off x="811478" y="205891"/>
              <a:ext cx="2070826" cy="4470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lgn="just">
                <a:defRPr b="1" i="1" sz="20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抗美援朝的意义</a:t>
              </a:r>
            </a:p>
          </p:txBody>
        </p:sp>
      </p:grpSp>
      <p:pic>
        <p:nvPicPr>
          <p:cNvPr id="273" name="图片 3" descr="图片 3"/>
          <p:cNvPicPr>
            <a:picLocks noChangeAspect="1"/>
          </p:cNvPicPr>
          <p:nvPr/>
        </p:nvPicPr>
        <p:blipFill>
          <a:blip r:embed="rId3">
            <a:extLst/>
          </a:blip>
          <a:stretch>
            <a:fillRect/>
          </a:stretch>
        </p:blipFill>
        <p:spPr>
          <a:xfrm>
            <a:off x="2190377" y="3455677"/>
            <a:ext cx="7563048" cy="3944365"/>
          </a:xfrm>
          <a:prstGeom prst="rect">
            <a:avLst/>
          </a:prstGeom>
          <a:ln w="12700">
            <a:miter lim="400000"/>
          </a:ln>
        </p:spPr>
      </p:pic>
      <p:sp>
        <p:nvSpPr>
          <p:cNvPr id="274" name="剪去对角的矩形 20"/>
          <p:cNvSpPr/>
          <p:nvPr/>
        </p:nvSpPr>
        <p:spPr>
          <a:xfrm>
            <a:off x="705021" y="1430140"/>
            <a:ext cx="10708934" cy="24462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0778" y="0"/>
                </a:lnTo>
                <a:lnTo>
                  <a:pt x="21600" y="3600"/>
                </a:lnTo>
                <a:lnTo>
                  <a:pt x="21600" y="21600"/>
                </a:lnTo>
                <a:lnTo>
                  <a:pt x="822" y="21600"/>
                </a:lnTo>
                <a:lnTo>
                  <a:pt x="0" y="18000"/>
                </a:lnTo>
                <a:lnTo>
                  <a:pt x="0" y="0"/>
                </a:lnTo>
                <a:close/>
              </a:path>
            </a:pathLst>
          </a:custGeom>
          <a:solidFill>
            <a:srgbClr val="CD1E25"/>
          </a:solidFill>
          <a:ln w="12700">
            <a:miter lim="400000"/>
          </a:ln>
        </p:spPr>
        <p:txBody>
          <a:bodyPr lIns="45719" rIns="45719" anchor="ctr"/>
          <a:lstStyle/>
          <a:p>
            <a:pPr algn="ctr">
              <a:defRPr>
                <a:solidFill>
                  <a:srgbClr val="FFFFFF"/>
                </a:solidFill>
              </a:defRPr>
            </a:pPr>
          </a:p>
        </p:txBody>
      </p:sp>
      <p:sp>
        <p:nvSpPr>
          <p:cNvPr id="275" name="矩形 21"/>
          <p:cNvSpPr txBox="1"/>
          <p:nvPr/>
        </p:nvSpPr>
        <p:spPr>
          <a:xfrm>
            <a:off x="902993" y="1813056"/>
            <a:ext cx="10393486" cy="1767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nSpc>
                <a:spcPct val="150000"/>
              </a:lnSpc>
              <a:defRPr b="1"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抗美援朝战争是新中国成立后中国军人第一次出国作战，正因为志愿军战士们的浴血奋战才得以保卫了祖国的领土安全，同时，这场战争也打出了我国的国威和军威，提高了国际声誉，使敌对国家再不敢对新中国发起挑衅。</a:t>
            </a:r>
          </a:p>
        </p:txBody>
      </p:sp>
      <p:grpSp>
        <p:nvGrpSpPr>
          <p:cNvPr id="278" name="矩形 7"/>
          <p:cNvGrpSpPr/>
          <p:nvPr/>
        </p:nvGrpSpPr>
        <p:grpSpPr>
          <a:xfrm>
            <a:off x="381001" y="448311"/>
            <a:ext cx="476273" cy="510541"/>
            <a:chOff x="0" y="0"/>
            <a:chExt cx="476271" cy="510540"/>
          </a:xfrm>
        </p:grpSpPr>
        <p:sp>
          <p:nvSpPr>
            <p:cNvPr id="276"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277" name="壹"/>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壹</a:t>
              </a:r>
            </a:p>
          </p:txBody>
        </p:sp>
      </p:grpSp>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272"/>
                                        </p:tgtEl>
                                        <p:attrNameLst>
                                          <p:attrName>style.visibility</p:attrName>
                                        </p:attrNameLst>
                                      </p:cBhvr>
                                      <p:to>
                                        <p:strVal val="visible"/>
                                      </p:to>
                                    </p:set>
                                    <p:animEffect filter="wipe(left)" transition="in">
                                      <p:cBhvr>
                                        <p:cTn id="7" dur="1000"/>
                                        <p:tgtEl>
                                          <p:spTgt spid="272"/>
                                        </p:tgtEl>
                                      </p:cBhvr>
                                    </p:animEffect>
                                  </p:childTnLst>
                                </p:cTn>
                              </p:par>
                            </p:childTnLst>
                          </p:cTn>
                        </p:par>
                        <p:par>
                          <p:cTn id="8" fill="hold">
                            <p:stCondLst>
                              <p:cond delay="1000"/>
                            </p:stCondLst>
                            <p:childTnLst>
                              <p:par>
                                <p:cTn id="9" presetClass="entr" nodeType="afterEffect" presetSubtype="4" presetID="2" grpId="2" fill="hold">
                                  <p:stCondLst>
                                    <p:cond delay="0"/>
                                  </p:stCondLst>
                                  <p:iterate type="el" backwards="0">
                                    <p:tmAbs val="0"/>
                                  </p:iterate>
                                  <p:childTnLst>
                                    <p:set>
                                      <p:cBhvr>
                                        <p:cTn id="10" fill="hold"/>
                                        <p:tgtEl>
                                          <p:spTgt spid="273"/>
                                        </p:tgtEl>
                                        <p:attrNameLst>
                                          <p:attrName>style.visibility</p:attrName>
                                        </p:attrNameLst>
                                      </p:cBhvr>
                                      <p:to>
                                        <p:strVal val="visible"/>
                                      </p:to>
                                    </p:set>
                                    <p:anim calcmode="lin" valueType="num">
                                      <p:cBhvr>
                                        <p:cTn id="11" dur="1000" fill="hold"/>
                                        <p:tgtEl>
                                          <p:spTgt spid="273"/>
                                        </p:tgtEl>
                                        <p:attrNameLst>
                                          <p:attrName>ppt_x</p:attrName>
                                        </p:attrNameLst>
                                      </p:cBhvr>
                                      <p:tavLst>
                                        <p:tav tm="0">
                                          <p:val>
                                            <p:strVal val="#ppt_x"/>
                                          </p:val>
                                        </p:tav>
                                        <p:tav tm="100000">
                                          <p:val>
                                            <p:strVal val="#ppt_x"/>
                                          </p:val>
                                        </p:tav>
                                      </p:tavLst>
                                    </p:anim>
                                    <p:anim calcmode="lin" valueType="num">
                                      <p:cBhvr>
                                        <p:cTn id="12" dur="1000" fill="hold"/>
                                        <p:tgtEl>
                                          <p:spTgt spid="273"/>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Class="entr" nodeType="afterEffect" presetSubtype="8" presetID="22" grpId="3" fill="hold">
                                  <p:stCondLst>
                                    <p:cond delay="0"/>
                                  </p:stCondLst>
                                  <p:iterate type="el" backwards="0">
                                    <p:tmAbs val="0"/>
                                  </p:iterate>
                                  <p:childTnLst>
                                    <p:set>
                                      <p:cBhvr>
                                        <p:cTn id="15" fill="hold"/>
                                        <p:tgtEl>
                                          <p:spTgt spid="274"/>
                                        </p:tgtEl>
                                        <p:attrNameLst>
                                          <p:attrName>style.visibility</p:attrName>
                                        </p:attrNameLst>
                                      </p:cBhvr>
                                      <p:to>
                                        <p:strVal val="visible"/>
                                      </p:to>
                                    </p:set>
                                    <p:animEffect filter="wipe(left)" transition="in">
                                      <p:cBhvr>
                                        <p:cTn id="16" dur="500"/>
                                        <p:tgtEl>
                                          <p:spTgt spid="274"/>
                                        </p:tgtEl>
                                      </p:cBhvr>
                                    </p:animEffect>
                                  </p:childTnLst>
                                </p:cTn>
                              </p:par>
                            </p:childTnLst>
                          </p:cTn>
                        </p:par>
                        <p:par>
                          <p:cTn id="17" fill="hold">
                            <p:stCondLst>
                              <p:cond delay="2500"/>
                            </p:stCondLst>
                            <p:childTnLst>
                              <p:par>
                                <p:cTn id="18" presetClass="entr" nodeType="afterEffect" presetID="10" grpId="4" fill="hold">
                                  <p:stCondLst>
                                    <p:cond delay="0"/>
                                  </p:stCondLst>
                                  <p:iterate type="el" backwards="0">
                                    <p:tmAbs val="0"/>
                                  </p:iterate>
                                  <p:childTnLst>
                                    <p:set>
                                      <p:cBhvr>
                                        <p:cTn id="19" fill="hold"/>
                                        <p:tgtEl>
                                          <p:spTgt spid="275"/>
                                        </p:tgtEl>
                                        <p:attrNameLst>
                                          <p:attrName>style.visibility</p:attrName>
                                        </p:attrNameLst>
                                      </p:cBhvr>
                                      <p:to>
                                        <p:strVal val="visible"/>
                                      </p:to>
                                    </p:set>
                                    <p:animEffect filter="fade" transition="in">
                                      <p:cBhvr>
                                        <p:cTn id="20" dur="500"/>
                                        <p:tgtEl>
                                          <p:spTgt spid="2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3" grpId="2"/>
      <p:bldP build="whole" bldLvl="1" animBg="1" rev="0" advAuto="0" spid="272" grpId="1"/>
      <p:bldP build="whole" bldLvl="1" animBg="1" rev="0" advAuto="0" spid="274" grpId="3"/>
      <p:bldP build="whole" bldLvl="1" animBg="1" rev="0" advAuto="0" spid="275" grpId="4"/>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82" name="矩形 7"/>
          <p:cNvGrpSpPr/>
          <p:nvPr/>
        </p:nvGrpSpPr>
        <p:grpSpPr>
          <a:xfrm>
            <a:off x="381001" y="448311"/>
            <a:ext cx="476273" cy="510541"/>
            <a:chOff x="0" y="0"/>
            <a:chExt cx="476271" cy="510540"/>
          </a:xfrm>
        </p:grpSpPr>
        <p:sp>
          <p:nvSpPr>
            <p:cNvPr id="280"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281" name="壹"/>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壹</a:t>
              </a:r>
            </a:p>
          </p:txBody>
        </p:sp>
      </p:grpSp>
      <p:pic>
        <p:nvPicPr>
          <p:cNvPr id="283" name="图片 6" descr="图片 6"/>
          <p:cNvPicPr>
            <a:picLocks noChangeAspect="1"/>
          </p:cNvPicPr>
          <p:nvPr/>
        </p:nvPicPr>
        <p:blipFill>
          <a:blip r:embed="rId2">
            <a:extLst/>
          </a:blip>
          <a:stretch>
            <a:fillRect/>
          </a:stretch>
        </p:blipFill>
        <p:spPr>
          <a:xfrm>
            <a:off x="929029" y="294396"/>
            <a:ext cx="2652372" cy="788915"/>
          </a:xfrm>
          <a:prstGeom prst="rect">
            <a:avLst/>
          </a:prstGeom>
          <a:ln w="12700">
            <a:miter lim="400000"/>
          </a:ln>
        </p:spPr>
      </p:pic>
      <p:sp>
        <p:nvSpPr>
          <p:cNvPr id="284" name="文本框 5"/>
          <p:cNvSpPr txBox="1"/>
          <p:nvPr/>
        </p:nvSpPr>
        <p:spPr>
          <a:xfrm>
            <a:off x="1192479" y="500287"/>
            <a:ext cx="2070826" cy="447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just">
              <a:defRPr b="1" i="1" sz="20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抗美援朝的意义</a:t>
            </a:r>
          </a:p>
        </p:txBody>
      </p:sp>
      <p:pic>
        <p:nvPicPr>
          <p:cNvPr id="285" name="图片 8" descr="图片 8"/>
          <p:cNvPicPr>
            <a:picLocks noChangeAspect="1"/>
          </p:cNvPicPr>
          <p:nvPr/>
        </p:nvPicPr>
        <p:blipFill>
          <a:blip r:embed="rId3">
            <a:extLst/>
          </a:blip>
          <a:stretch>
            <a:fillRect/>
          </a:stretch>
        </p:blipFill>
        <p:spPr>
          <a:xfrm>
            <a:off x="7215327" y="1165228"/>
            <a:ext cx="3090723" cy="3712136"/>
          </a:xfrm>
          <a:prstGeom prst="rect">
            <a:avLst/>
          </a:prstGeom>
          <a:ln w="12700">
            <a:miter lim="400000"/>
          </a:ln>
        </p:spPr>
      </p:pic>
      <p:sp>
        <p:nvSpPr>
          <p:cNvPr id="286" name="剪去对角的矩形 9"/>
          <p:cNvSpPr/>
          <p:nvPr/>
        </p:nvSpPr>
        <p:spPr>
          <a:xfrm>
            <a:off x="1146758" y="1714500"/>
            <a:ext cx="5122514" cy="33799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9928" y="0"/>
                </a:lnTo>
                <a:lnTo>
                  <a:pt x="21600" y="2535"/>
                </a:lnTo>
                <a:lnTo>
                  <a:pt x="21600" y="21600"/>
                </a:lnTo>
                <a:lnTo>
                  <a:pt x="1672" y="21600"/>
                </a:lnTo>
                <a:lnTo>
                  <a:pt x="0" y="19065"/>
                </a:lnTo>
                <a:lnTo>
                  <a:pt x="0" y="0"/>
                </a:lnTo>
                <a:close/>
              </a:path>
            </a:pathLst>
          </a:custGeom>
          <a:solidFill>
            <a:srgbClr val="CD1E25"/>
          </a:solidFill>
          <a:ln w="12700">
            <a:miter lim="400000"/>
          </a:ln>
        </p:spPr>
        <p:txBody>
          <a:bodyPr lIns="45719" rIns="45719" anchor="ctr"/>
          <a:lstStyle/>
          <a:p>
            <a:pPr algn="ctr">
              <a:defRPr>
                <a:solidFill>
                  <a:srgbClr val="FFFFFF"/>
                </a:solidFill>
              </a:defRPr>
            </a:pPr>
          </a:p>
        </p:txBody>
      </p:sp>
      <p:sp>
        <p:nvSpPr>
          <p:cNvPr id="287" name="矩形 10"/>
          <p:cNvSpPr txBox="1"/>
          <p:nvPr/>
        </p:nvSpPr>
        <p:spPr>
          <a:xfrm>
            <a:off x="1407236" y="2015040"/>
            <a:ext cx="4632936" cy="30251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nSpc>
                <a:spcPct val="150000"/>
              </a:lnSpc>
              <a:defRPr b="1"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抗美援朝战争的胜利也为新中国的人民赢得了进一步的团结和强烈的自豪与自信，以弱抗强的抗美援朝战争，谱写了一曲爱国主义和革命英雄主义的凯歌。</a:t>
            </a:r>
          </a:p>
        </p:txBody>
      </p:sp>
      <p:pic>
        <p:nvPicPr>
          <p:cNvPr id="288" name="图片 11" descr="图片 11"/>
          <p:cNvPicPr>
            <a:picLocks noChangeAspect="1"/>
          </p:cNvPicPr>
          <p:nvPr/>
        </p:nvPicPr>
        <p:blipFill>
          <a:blip r:embed="rId4">
            <a:extLst/>
          </a:blip>
          <a:stretch>
            <a:fillRect/>
          </a:stretch>
        </p:blipFill>
        <p:spPr>
          <a:xfrm>
            <a:off x="0" y="5361707"/>
            <a:ext cx="12192000" cy="1496293"/>
          </a:xfrm>
          <a:prstGeom prst="rect">
            <a:avLst/>
          </a:prstGeom>
          <a:ln w="12700">
            <a:miter lim="400000"/>
          </a:ln>
        </p:spPr>
      </p:pic>
      <p:pic>
        <p:nvPicPr>
          <p:cNvPr id="289" name="图片 12" descr="图片 12"/>
          <p:cNvPicPr>
            <a:picLocks noChangeAspect="1"/>
          </p:cNvPicPr>
          <p:nvPr/>
        </p:nvPicPr>
        <p:blipFill>
          <a:blip r:embed="rId5">
            <a:extLst/>
          </a:blip>
          <a:stretch>
            <a:fillRect/>
          </a:stretch>
        </p:blipFill>
        <p:spPr>
          <a:xfrm>
            <a:off x="-2" y="4908858"/>
            <a:ext cx="2576947" cy="194914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285"/>
                                        </p:tgtEl>
                                        <p:attrNameLst>
                                          <p:attrName>style.visibility</p:attrName>
                                        </p:attrNameLst>
                                      </p:cBhvr>
                                      <p:to>
                                        <p:strVal val="visible"/>
                                      </p:to>
                                    </p:set>
                                    <p:animEffect filter="fade" transition="in">
                                      <p:cBhvr>
                                        <p:cTn id="7" dur="2000"/>
                                        <p:tgtEl>
                                          <p:spTgt spid="285"/>
                                        </p:tgtEl>
                                      </p:cBhvr>
                                    </p:animEffect>
                                  </p:childTnLst>
                                </p:cTn>
                              </p:par>
                            </p:childTnLst>
                          </p:cTn>
                        </p:par>
                        <p:par>
                          <p:cTn id="8" fill="hold">
                            <p:stCondLst>
                              <p:cond delay="2000"/>
                            </p:stCondLst>
                            <p:childTnLst>
                              <p:par>
                                <p:cTn id="9" presetClass="entr" nodeType="afterEffect" presetSubtype="8" presetID="22" grpId="2" fill="hold">
                                  <p:stCondLst>
                                    <p:cond delay="0"/>
                                  </p:stCondLst>
                                  <p:iterate type="el" backwards="0">
                                    <p:tmAbs val="0"/>
                                  </p:iterate>
                                  <p:childTnLst>
                                    <p:set>
                                      <p:cBhvr>
                                        <p:cTn id="10" fill="hold"/>
                                        <p:tgtEl>
                                          <p:spTgt spid="286"/>
                                        </p:tgtEl>
                                        <p:attrNameLst>
                                          <p:attrName>style.visibility</p:attrName>
                                        </p:attrNameLst>
                                      </p:cBhvr>
                                      <p:to>
                                        <p:strVal val="visible"/>
                                      </p:to>
                                    </p:set>
                                    <p:animEffect filter="wipe(left)" transition="in">
                                      <p:cBhvr>
                                        <p:cTn id="11" dur="500"/>
                                        <p:tgtEl>
                                          <p:spTgt spid="286"/>
                                        </p:tgtEl>
                                      </p:cBhvr>
                                    </p:animEffect>
                                  </p:childTnLst>
                                </p:cTn>
                              </p:par>
                            </p:childTnLst>
                          </p:cTn>
                        </p:par>
                        <p:par>
                          <p:cTn id="12" fill="hold">
                            <p:stCondLst>
                              <p:cond delay="2500"/>
                            </p:stCondLst>
                            <p:childTnLst>
                              <p:par>
                                <p:cTn id="13" presetClass="entr" nodeType="afterEffect" presetSubtype="4" presetID="2" grpId="3" fill="hold">
                                  <p:stCondLst>
                                    <p:cond delay="0"/>
                                  </p:stCondLst>
                                  <p:iterate type="el" backwards="0">
                                    <p:tmAbs val="0"/>
                                  </p:iterate>
                                  <p:childTnLst>
                                    <p:set>
                                      <p:cBhvr>
                                        <p:cTn id="14" fill="hold"/>
                                        <p:tgtEl>
                                          <p:spTgt spid="287"/>
                                        </p:tgtEl>
                                        <p:attrNameLst>
                                          <p:attrName>style.visibility</p:attrName>
                                        </p:attrNameLst>
                                      </p:cBhvr>
                                      <p:to>
                                        <p:strVal val="visible"/>
                                      </p:to>
                                    </p:set>
                                    <p:anim calcmode="lin" valueType="num">
                                      <p:cBhvr>
                                        <p:cTn id="15" dur="1000" fill="hold"/>
                                        <p:tgtEl>
                                          <p:spTgt spid="287"/>
                                        </p:tgtEl>
                                        <p:attrNameLst>
                                          <p:attrName>ppt_x</p:attrName>
                                        </p:attrNameLst>
                                      </p:cBhvr>
                                      <p:tavLst>
                                        <p:tav tm="0">
                                          <p:val>
                                            <p:strVal val="#ppt_x"/>
                                          </p:val>
                                        </p:tav>
                                        <p:tav tm="100000">
                                          <p:val>
                                            <p:strVal val="#ppt_x"/>
                                          </p:val>
                                        </p:tav>
                                      </p:tavLst>
                                    </p:anim>
                                    <p:anim calcmode="lin" valueType="num">
                                      <p:cBhvr>
                                        <p:cTn id="16" dur="1000" fill="hold"/>
                                        <p:tgtEl>
                                          <p:spTgt spid="2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6" grpId="2"/>
      <p:bldP build="whole" bldLvl="1" animBg="1" rev="0" advAuto="0" spid="287" grpId="3"/>
      <p:bldP build="whole" bldLvl="1" animBg="1" rev="0" advAuto="0" spid="285"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1" name="图片 14" descr="图片 14"/>
          <p:cNvPicPr>
            <a:picLocks noChangeAspect="1"/>
          </p:cNvPicPr>
          <p:nvPr/>
        </p:nvPicPr>
        <p:blipFill>
          <a:blip r:embed="rId2">
            <a:extLst/>
          </a:blip>
          <a:stretch>
            <a:fillRect/>
          </a:stretch>
        </p:blipFill>
        <p:spPr>
          <a:xfrm>
            <a:off x="0" y="4935"/>
            <a:ext cx="12177717" cy="6853065"/>
          </a:xfrm>
          <a:prstGeom prst="rect">
            <a:avLst/>
          </a:prstGeom>
          <a:ln w="12700">
            <a:miter lim="400000"/>
          </a:ln>
        </p:spPr>
      </p:pic>
      <p:grpSp>
        <p:nvGrpSpPr>
          <p:cNvPr id="294" name="组合 8"/>
          <p:cNvGrpSpPr/>
          <p:nvPr/>
        </p:nvGrpSpPr>
        <p:grpSpPr>
          <a:xfrm>
            <a:off x="209550" y="247649"/>
            <a:ext cx="11772900" cy="6362703"/>
            <a:chOff x="0" y="0"/>
            <a:chExt cx="11772900" cy="6362701"/>
          </a:xfrm>
        </p:grpSpPr>
        <p:sp>
          <p:nvSpPr>
            <p:cNvPr id="292" name="矩形 9"/>
            <p:cNvSpPr/>
            <p:nvPr/>
          </p:nvSpPr>
          <p:spPr>
            <a:xfrm>
              <a:off x="0" y="-1"/>
              <a:ext cx="11772900" cy="6362703"/>
            </a:xfrm>
            <a:prstGeom prst="rect">
              <a:avLst/>
            </a:prstGeom>
            <a:noFill/>
            <a:ln w="76200" cap="flat">
              <a:solidFill>
                <a:srgbClr val="C00000"/>
              </a:solidFill>
              <a:prstDash val="solid"/>
              <a:miter lim="800000"/>
            </a:ln>
            <a:effectLst/>
          </p:spPr>
          <p:txBody>
            <a:bodyPr wrap="square" lIns="45719" tIns="45719" rIns="45719" bIns="45719" numCol="1" anchor="ctr">
              <a:noAutofit/>
            </a:bodyPr>
            <a:lstStyle/>
            <a:p>
              <a:pPr algn="ctr">
                <a:defRPr>
                  <a:solidFill>
                    <a:srgbClr val="FFFFFF"/>
                  </a:solidFill>
                </a:defRPr>
              </a:pPr>
            </a:p>
          </p:txBody>
        </p:sp>
        <p:sp>
          <p:nvSpPr>
            <p:cNvPr id="293" name="矩形 10"/>
            <p:cNvSpPr/>
            <p:nvPr/>
          </p:nvSpPr>
          <p:spPr>
            <a:xfrm>
              <a:off x="140992" y="133350"/>
              <a:ext cx="11490915" cy="6096001"/>
            </a:xfrm>
            <a:prstGeom prst="rect">
              <a:avLst/>
            </a:prstGeom>
            <a:noFill/>
            <a:ln w="28575" cap="flat">
              <a:solidFill>
                <a:srgbClr val="C00000"/>
              </a:solidFill>
              <a:prstDash val="solid"/>
              <a:miter lim="800000"/>
            </a:ln>
            <a:effectLst/>
          </p:spPr>
          <p:txBody>
            <a:bodyPr wrap="square" lIns="45719" tIns="45719" rIns="45719" bIns="45719" numCol="1" anchor="ctr">
              <a:noAutofit/>
            </a:bodyPr>
            <a:lstStyle/>
            <a:p>
              <a:pPr algn="ctr">
                <a:defRPr>
                  <a:solidFill>
                    <a:srgbClr val="FFFFFF"/>
                  </a:solidFill>
                </a:defRPr>
              </a:pPr>
            </a:p>
          </p:txBody>
        </p:sp>
      </p:grpSp>
      <p:pic>
        <p:nvPicPr>
          <p:cNvPr id="295" name="图片 2" descr="图片 2"/>
          <p:cNvPicPr>
            <a:picLocks noChangeAspect="1"/>
          </p:cNvPicPr>
          <p:nvPr/>
        </p:nvPicPr>
        <p:blipFill>
          <a:blip r:embed="rId3">
            <a:extLst/>
          </a:blip>
          <a:stretch>
            <a:fillRect/>
          </a:stretch>
        </p:blipFill>
        <p:spPr>
          <a:xfrm>
            <a:off x="7407548" y="1253126"/>
            <a:ext cx="1884144" cy="873425"/>
          </a:xfrm>
          <a:prstGeom prst="rect">
            <a:avLst/>
          </a:prstGeom>
          <a:ln w="12700">
            <a:miter lim="400000"/>
          </a:ln>
        </p:spPr>
      </p:pic>
      <p:pic>
        <p:nvPicPr>
          <p:cNvPr id="296" name="图片 16" descr="图片 16"/>
          <p:cNvPicPr>
            <a:picLocks noChangeAspect="1"/>
          </p:cNvPicPr>
          <p:nvPr/>
        </p:nvPicPr>
        <p:blipFill>
          <a:blip r:embed="rId3">
            <a:extLst/>
          </a:blip>
          <a:stretch>
            <a:fillRect/>
          </a:stretch>
        </p:blipFill>
        <p:spPr>
          <a:xfrm flipH="1">
            <a:off x="2973640" y="1253126"/>
            <a:ext cx="1884144" cy="873425"/>
          </a:xfrm>
          <a:prstGeom prst="rect">
            <a:avLst/>
          </a:prstGeom>
          <a:ln w="12700">
            <a:miter lim="400000"/>
          </a:ln>
        </p:spPr>
      </p:pic>
      <p:grpSp>
        <p:nvGrpSpPr>
          <p:cNvPr id="299" name="矩形 11"/>
          <p:cNvGrpSpPr/>
          <p:nvPr/>
        </p:nvGrpSpPr>
        <p:grpSpPr>
          <a:xfrm>
            <a:off x="5657165" y="1264839"/>
            <a:ext cx="1207454" cy="1361441"/>
            <a:chOff x="0" y="0"/>
            <a:chExt cx="1207453" cy="1361439"/>
          </a:xfrm>
        </p:grpSpPr>
        <p:sp>
          <p:nvSpPr>
            <p:cNvPr id="297" name="正方形"/>
            <p:cNvSpPr/>
            <p:nvPr/>
          </p:nvSpPr>
          <p:spPr>
            <a:xfrm>
              <a:off x="0" y="76993"/>
              <a:ext cx="1207454" cy="1207454"/>
            </a:xfrm>
            <a:prstGeom prst="rect">
              <a:avLst/>
            </a:prstGeom>
            <a:solidFill>
              <a:srgbClr val="C00000"/>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298" name="贰"/>
            <p:cNvSpPr txBox="1"/>
            <p:nvPr/>
          </p:nvSpPr>
          <p:spPr>
            <a:xfrm>
              <a:off x="45719" y="0"/>
              <a:ext cx="1116015" cy="13614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7200">
                  <a:solidFill>
                    <a:srgbClr val="FFFFFF"/>
                  </a:solidFill>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贰</a:t>
              </a:r>
            </a:p>
          </p:txBody>
        </p:sp>
      </p:grpSp>
      <p:grpSp>
        <p:nvGrpSpPr>
          <p:cNvPr id="302" name="组合 15"/>
          <p:cNvGrpSpPr/>
          <p:nvPr/>
        </p:nvGrpSpPr>
        <p:grpSpPr>
          <a:xfrm>
            <a:off x="2102629" y="2682636"/>
            <a:ext cx="7986740" cy="1294655"/>
            <a:chOff x="0" y="0"/>
            <a:chExt cx="7986738" cy="1294654"/>
          </a:xfrm>
        </p:grpSpPr>
        <p:pic>
          <p:nvPicPr>
            <p:cNvPr id="300" name="图片 17" descr="图片 17"/>
            <p:cNvPicPr>
              <a:picLocks noChangeAspect="1"/>
            </p:cNvPicPr>
            <p:nvPr/>
          </p:nvPicPr>
          <p:blipFill>
            <a:blip r:embed="rId4">
              <a:extLst/>
            </a:blip>
            <a:stretch>
              <a:fillRect/>
            </a:stretch>
          </p:blipFill>
          <p:spPr>
            <a:xfrm>
              <a:off x="0" y="0"/>
              <a:ext cx="7986739" cy="1294655"/>
            </a:xfrm>
            <a:prstGeom prst="rect">
              <a:avLst/>
            </a:prstGeom>
            <a:ln w="12700" cap="flat">
              <a:noFill/>
              <a:miter lim="400000"/>
            </a:ln>
            <a:effectLst/>
          </p:spPr>
        </p:pic>
        <p:sp>
          <p:nvSpPr>
            <p:cNvPr id="301" name="文本框 18"/>
            <p:cNvSpPr txBox="1"/>
            <p:nvPr/>
          </p:nvSpPr>
          <p:spPr>
            <a:xfrm>
              <a:off x="2224180" y="207907"/>
              <a:ext cx="5033010" cy="8788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p>
              <a:pPr algn="just">
                <a:defRPr b="1" sz="4400">
                  <a:solidFill>
                    <a:srgbClr val="C00000"/>
                  </a:solidFill>
                </a:defRPr>
              </a:pPr>
              <a:r>
                <a:rPr>
                  <a:latin typeface="方正正黑简体"/>
                  <a:ea typeface="方正正黑简体"/>
                  <a:cs typeface="方正正黑简体"/>
                  <a:sym typeface="方正正黑简体"/>
                </a:rPr>
                <a:t>“</a:t>
              </a:r>
              <a:r>
                <a:rPr>
                  <a:latin typeface="方正正黑简体"/>
                  <a:ea typeface="方正正黑简体"/>
                  <a:cs typeface="方正正黑简体"/>
                  <a:sym typeface="方正正黑简体"/>
                </a:rPr>
                <a:t>先锋</a:t>
              </a:r>
              <a:r>
                <a:rPr>
                  <a:latin typeface="方正正黑简体"/>
                  <a:ea typeface="方正正黑简体"/>
                  <a:cs typeface="方正正黑简体"/>
                  <a:sym typeface="方正正黑简体"/>
                </a:rPr>
                <a:t>”</a:t>
              </a:r>
              <a:r>
                <a:rPr>
                  <a:latin typeface="方正正黑简体"/>
                  <a:ea typeface="方正正黑简体"/>
                  <a:cs typeface="方正正黑简体"/>
                  <a:sym typeface="方正正黑简体"/>
                </a:rPr>
                <a:t>沙盘推演</a:t>
              </a:r>
            </a:p>
          </p:txBody>
        </p:sp>
      </p:grpSp>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299"/>
                                        </p:tgtEl>
                                        <p:attrNameLst>
                                          <p:attrName>style.visibility</p:attrName>
                                        </p:attrNameLst>
                                      </p:cBhvr>
                                      <p:to>
                                        <p:strVal val="visible"/>
                                      </p:to>
                                    </p:set>
                                    <p:animEffect filter="fade" transition="in">
                                      <p:cBhvr>
                                        <p:cTn id="7" dur="2000"/>
                                        <p:tgtEl>
                                          <p:spTgt spid="299"/>
                                        </p:tgtEl>
                                      </p:cBhvr>
                                    </p:animEffect>
                                  </p:childTnLst>
                                </p:cTn>
                              </p:par>
                            </p:childTnLst>
                          </p:cTn>
                        </p:par>
                        <p:par>
                          <p:cTn id="8" fill="hold">
                            <p:stCondLst>
                              <p:cond delay="2000"/>
                            </p:stCondLst>
                            <p:childTnLst>
                              <p:par>
                                <p:cTn id="9" presetClass="entr" nodeType="afterEffect" presetSubtype="8" presetID="22" grpId="2" fill="hold">
                                  <p:stCondLst>
                                    <p:cond delay="0"/>
                                  </p:stCondLst>
                                  <p:iterate type="el" backwards="0">
                                    <p:tmAbs val="0"/>
                                  </p:iterate>
                                  <p:childTnLst>
                                    <p:set>
                                      <p:cBhvr>
                                        <p:cTn id="10" fill="hold"/>
                                        <p:tgtEl>
                                          <p:spTgt spid="302"/>
                                        </p:tgtEl>
                                        <p:attrNameLst>
                                          <p:attrName>style.visibility</p:attrName>
                                        </p:attrNameLst>
                                      </p:cBhvr>
                                      <p:to>
                                        <p:strVal val="visible"/>
                                      </p:to>
                                    </p:set>
                                    <p:animEffect filter="wipe(left)" transition="in">
                                      <p:cBhvr>
                                        <p:cTn id="11" dur="1000"/>
                                        <p:tgtEl>
                                          <p:spTgt spid="302"/>
                                        </p:tgtEl>
                                      </p:cBhvr>
                                    </p:animEffect>
                                  </p:childTnLst>
                                </p:cTn>
                              </p:par>
                            </p:childTnLst>
                          </p:cTn>
                        </p:par>
                      </p:childTnLst>
                    </p:cTn>
                  </p:par>
                  <p:par>
                    <p:cTn id="12" fill="hold">
                      <p:stCondLst>
                        <p:cond delay="indefinite"/>
                      </p:stCondLst>
                      <p:childTnLst>
                        <p:par>
                          <p:cTn id="13" fill="hold">
                            <p:stCondLst>
                              <p:cond delay="0"/>
                            </p:stCondLst>
                            <p:childTnLst>
                              <p:par>
                                <p:cTn id="14" presetClass="entr" nodeType="clickEffect" presetID="10" grpId="3" fill="hold">
                                  <p:stCondLst>
                                    <p:cond delay="0"/>
                                  </p:stCondLst>
                                  <p:iterate type="el" backwards="0">
                                    <p:tmAbs val="0"/>
                                  </p:iterate>
                                  <p:childTnLst>
                                    <p:set>
                                      <p:cBhvr>
                                        <p:cTn id="15" fill="hold"/>
                                        <p:tgtEl>
                                          <p:spTgt spid="296"/>
                                        </p:tgtEl>
                                        <p:attrNameLst>
                                          <p:attrName>style.visibility</p:attrName>
                                        </p:attrNameLst>
                                      </p:cBhvr>
                                      <p:to>
                                        <p:strVal val="visible"/>
                                      </p:to>
                                    </p:set>
                                    <p:animEffect filter="fade" transition="in">
                                      <p:cBhvr>
                                        <p:cTn id="16" dur="500"/>
                                        <p:tgtEl>
                                          <p:spTgt spid="296"/>
                                        </p:tgtEl>
                                      </p:cBhvr>
                                    </p:animEffect>
                                  </p:childTnLst>
                                </p:cTn>
                              </p:par>
                            </p:childTnLst>
                          </p:cTn>
                        </p:par>
                      </p:childTnLst>
                    </p:cTn>
                  </p:par>
                  <p:par>
                    <p:cTn id="17" fill="hold">
                      <p:stCondLst>
                        <p:cond delay="indefinite"/>
                      </p:stCondLst>
                      <p:childTnLst>
                        <p:par>
                          <p:cTn id="18" fill="hold">
                            <p:stCondLst>
                              <p:cond delay="0"/>
                            </p:stCondLst>
                            <p:childTnLst>
                              <p:par>
                                <p:cTn id="19" presetClass="entr" nodeType="clickEffect" presetID="10" grpId="4" fill="hold">
                                  <p:stCondLst>
                                    <p:cond delay="0"/>
                                  </p:stCondLst>
                                  <p:iterate type="el" backwards="0">
                                    <p:tmAbs val="0"/>
                                  </p:iterate>
                                  <p:childTnLst>
                                    <p:set>
                                      <p:cBhvr>
                                        <p:cTn id="20" fill="hold"/>
                                        <p:tgtEl>
                                          <p:spTgt spid="295"/>
                                        </p:tgtEl>
                                        <p:attrNameLst>
                                          <p:attrName>style.visibility</p:attrName>
                                        </p:attrNameLst>
                                      </p:cBhvr>
                                      <p:to>
                                        <p:strVal val="visible"/>
                                      </p:to>
                                    </p:set>
                                    <p:animEffect filter="fade" transition="in">
                                      <p:cBhvr>
                                        <p:cTn id="21" dur="500"/>
                                        <p:tgtEl>
                                          <p:spTgt spid="2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9" grpId="1"/>
      <p:bldP build="whole" bldLvl="1" animBg="1" rev="0" advAuto="0" spid="296" grpId="3"/>
      <p:bldP build="whole" bldLvl="1" animBg="1" rev="0" advAuto="0" spid="295" grpId="4"/>
      <p:bldP build="whole" bldLvl="1" animBg="1" rev="0" advAuto="0" spid="302" grpId="2"/>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4" name="图片 6" descr="图片 6"/>
          <p:cNvPicPr>
            <a:picLocks noChangeAspect="1"/>
          </p:cNvPicPr>
          <p:nvPr/>
        </p:nvPicPr>
        <p:blipFill>
          <a:blip r:embed="rId2">
            <a:extLst/>
          </a:blip>
          <a:stretch>
            <a:fillRect/>
          </a:stretch>
        </p:blipFill>
        <p:spPr>
          <a:xfrm>
            <a:off x="929029" y="294396"/>
            <a:ext cx="2652372" cy="788915"/>
          </a:xfrm>
          <a:prstGeom prst="rect">
            <a:avLst/>
          </a:prstGeom>
          <a:ln w="12700">
            <a:miter lim="400000"/>
          </a:ln>
        </p:spPr>
      </p:pic>
      <p:grpSp>
        <p:nvGrpSpPr>
          <p:cNvPr id="307" name="矩形 7"/>
          <p:cNvGrpSpPr/>
          <p:nvPr/>
        </p:nvGrpSpPr>
        <p:grpSpPr>
          <a:xfrm>
            <a:off x="381001" y="448311"/>
            <a:ext cx="476273" cy="510541"/>
            <a:chOff x="0" y="0"/>
            <a:chExt cx="476271" cy="510540"/>
          </a:xfrm>
        </p:grpSpPr>
        <p:sp>
          <p:nvSpPr>
            <p:cNvPr id="305"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306" name="叁"/>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叁</a:t>
              </a:r>
            </a:p>
          </p:txBody>
        </p:sp>
      </p:grpSp>
      <p:sp>
        <p:nvSpPr>
          <p:cNvPr id="308" name="文本框 5"/>
          <p:cNvSpPr txBox="1"/>
          <p:nvPr/>
        </p:nvSpPr>
        <p:spPr>
          <a:xfrm>
            <a:off x="1083613" y="534518"/>
            <a:ext cx="2184401" cy="355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i="1" spc="460" sz="20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“先锋”沙盘</a:t>
            </a:r>
          </a:p>
        </p:txBody>
      </p:sp>
      <p:grpSp>
        <p:nvGrpSpPr>
          <p:cNvPr id="311" name="矩形 7"/>
          <p:cNvGrpSpPr/>
          <p:nvPr/>
        </p:nvGrpSpPr>
        <p:grpSpPr>
          <a:xfrm>
            <a:off x="381001" y="448311"/>
            <a:ext cx="476273" cy="510541"/>
            <a:chOff x="0" y="0"/>
            <a:chExt cx="476271" cy="510540"/>
          </a:xfrm>
        </p:grpSpPr>
        <p:sp>
          <p:nvSpPr>
            <p:cNvPr id="309"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310" name="贰"/>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贰</a:t>
              </a:r>
            </a:p>
          </p:txBody>
        </p:sp>
      </p:grpSp>
      <p:pic>
        <p:nvPicPr>
          <p:cNvPr id="312" name="截屏2021-02-08 09.43.20.png" descr="截屏2021-02-08 09.43.20.png"/>
          <p:cNvPicPr>
            <a:picLocks noChangeAspect="1"/>
          </p:cNvPicPr>
          <p:nvPr/>
        </p:nvPicPr>
        <p:blipFill>
          <a:blip r:embed="rId3">
            <a:extLst/>
          </a:blip>
          <a:stretch>
            <a:fillRect/>
          </a:stretch>
        </p:blipFill>
        <p:spPr>
          <a:xfrm>
            <a:off x="389590" y="1143666"/>
            <a:ext cx="4561004" cy="4570668"/>
          </a:xfrm>
          <a:prstGeom prst="rect">
            <a:avLst/>
          </a:prstGeom>
          <a:ln w="12700">
            <a:miter lim="400000"/>
          </a:ln>
        </p:spPr>
      </p:pic>
      <p:sp>
        <p:nvSpPr>
          <p:cNvPr id="313" name="沙盘盘面"/>
          <p:cNvSpPr txBox="1"/>
          <p:nvPr/>
        </p:nvSpPr>
        <p:spPr>
          <a:xfrm>
            <a:off x="2008421" y="5908735"/>
            <a:ext cx="1323341" cy="510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150000"/>
              </a:lnSpc>
              <a:defRPr b="1" sz="2400">
                <a:solidFill>
                  <a:srgbClr val="C00000"/>
                </a:solidFill>
              </a:defRPr>
            </a:lvl1pPr>
          </a:lstStyle>
          <a:p>
            <a:pPr/>
            <a:r>
              <a:t>沙盘盘面</a:t>
            </a:r>
          </a:p>
        </p:txBody>
      </p:sp>
      <p:sp>
        <p:nvSpPr>
          <p:cNvPr id="314" name="矩形 12"/>
          <p:cNvSpPr txBox="1"/>
          <p:nvPr/>
        </p:nvSpPr>
        <p:spPr>
          <a:xfrm>
            <a:off x="5200012" y="2032006"/>
            <a:ext cx="6731273" cy="3114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200526" indent="-200526">
              <a:lnSpc>
                <a:spcPct val="150000"/>
              </a:lnSpc>
              <a:buSzPct val="100000"/>
              <a:buChar char="•"/>
              <a:defRPr b="1" sz="2000">
                <a:solidFill>
                  <a:srgbClr val="C00000"/>
                </a:solidFill>
                <a:effectLst>
                  <a:outerShdw sx="100000" sy="100000" kx="0" ky="0" algn="b" rotWithShape="0" blurRad="38100" dist="38100" dir="2700000">
                    <a:srgbClr val="000000">
                      <a:alpha val="43137"/>
                    </a:srgbClr>
                  </a:outerShdw>
                </a:effectLst>
              </a:defRPr>
            </a:pPr>
            <a:r>
              <a:t>入朝</a:t>
            </a:r>
            <a:r>
              <a:rPr>
                <a:latin typeface="方正正黑简体"/>
                <a:ea typeface="方正正黑简体"/>
                <a:cs typeface="方正正黑简体"/>
                <a:sym typeface="方正正黑简体"/>
              </a:rPr>
              <a:t>作战之前，志愿军没有详细的地图，每个小组扮演一支“先锋”侦察队，绘制详细的地图，保障大部队行进。</a:t>
            </a:r>
            <a:endParaRPr>
              <a:latin typeface="方正正黑简体"/>
              <a:ea typeface="方正正黑简体"/>
              <a:cs typeface="方正正黑简体"/>
              <a:sym typeface="方正正黑简体"/>
            </a:endParaRPr>
          </a:p>
          <a:p>
            <a:pPr marL="200526" indent="-200526">
              <a:lnSpc>
                <a:spcPct val="150000"/>
              </a:lnSpc>
              <a:buSzPct val="100000"/>
              <a:buChar char="•"/>
              <a:defRPr b="1" sz="20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各小组在完成任务的过程中需要面对各种困难</a:t>
            </a:r>
            <a:r>
              <a:rPr>
                <a:latin typeface="方正正黑简体"/>
                <a:ea typeface="方正正黑简体"/>
                <a:cs typeface="方正正黑简体"/>
                <a:sym typeface="方正正黑简体"/>
              </a:rPr>
              <a:t>。</a:t>
            </a:r>
            <a:endParaRPr>
              <a:latin typeface="方正正黑简体"/>
              <a:ea typeface="方正正黑简体"/>
              <a:cs typeface="方正正黑简体"/>
              <a:sym typeface="方正正黑简体"/>
            </a:endParaRPr>
          </a:p>
          <a:p>
            <a:pPr marL="200526" indent="-200526">
              <a:lnSpc>
                <a:spcPct val="150000"/>
              </a:lnSpc>
              <a:buSzPct val="100000"/>
              <a:buChar char="•"/>
              <a:defRPr b="1" sz="20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各小组的“体力值”“武力值”有限，不仅要合理规划路线，还要经量避免与敌军的交火，以免暴露。</a:t>
            </a:r>
            <a:endParaRPr>
              <a:latin typeface="方正正黑简体"/>
              <a:ea typeface="方正正黑简体"/>
              <a:cs typeface="方正正黑简体"/>
              <a:sym typeface="方正正黑简体"/>
            </a:endParaRPr>
          </a:p>
          <a:p>
            <a:pPr marL="200526" indent="-200526">
              <a:lnSpc>
                <a:spcPct val="150000"/>
              </a:lnSpc>
              <a:buSzPct val="100000"/>
              <a:buChar char="•"/>
              <a:defRPr b="1" sz="20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在15天之内绘制完地图，即为任务完成。</a:t>
            </a:r>
          </a:p>
        </p:txBody>
      </p:sp>
      <p:pic>
        <p:nvPicPr>
          <p:cNvPr id="315" name="图片 14" descr="图片 14"/>
          <p:cNvPicPr>
            <a:picLocks noChangeAspect="0"/>
          </p:cNvPicPr>
          <p:nvPr/>
        </p:nvPicPr>
        <p:blipFill>
          <a:blip r:embed="rId4">
            <a:extLst/>
          </a:blip>
          <a:stretch>
            <a:fillRect/>
          </a:stretch>
        </p:blipFill>
        <p:spPr>
          <a:xfrm>
            <a:off x="0" y="5361707"/>
            <a:ext cx="12192000" cy="149629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4" presetID="2" grpId="1" fill="hold">
                                  <p:stCondLst>
                                    <p:cond delay="0"/>
                                  </p:stCondLst>
                                  <p:iterate type="el" backwards="0">
                                    <p:tmAbs val="0"/>
                                  </p:iterate>
                                  <p:childTnLst>
                                    <p:set>
                                      <p:cBhvr>
                                        <p:cTn id="6" fill="hold"/>
                                        <p:tgtEl>
                                          <p:spTgt spid="314"/>
                                        </p:tgtEl>
                                        <p:attrNameLst>
                                          <p:attrName>style.visibility</p:attrName>
                                        </p:attrNameLst>
                                      </p:cBhvr>
                                      <p:to>
                                        <p:strVal val="visible"/>
                                      </p:to>
                                    </p:set>
                                    <p:anim calcmode="lin" valueType="num">
                                      <p:cBhvr>
                                        <p:cTn id="7" dur="1000" fill="hold"/>
                                        <p:tgtEl>
                                          <p:spTgt spid="314"/>
                                        </p:tgtEl>
                                        <p:attrNameLst>
                                          <p:attrName>ppt_x</p:attrName>
                                        </p:attrNameLst>
                                      </p:cBhvr>
                                      <p:tavLst>
                                        <p:tav tm="0">
                                          <p:val>
                                            <p:strVal val="#ppt_x"/>
                                          </p:val>
                                        </p:tav>
                                        <p:tav tm="100000">
                                          <p:val>
                                            <p:strVal val="#ppt_x"/>
                                          </p:val>
                                        </p:tav>
                                      </p:tavLst>
                                    </p:anim>
                                    <p:anim calcmode="lin" valueType="num">
                                      <p:cBhvr>
                                        <p:cTn id="8" dur="1000" fill="hold"/>
                                        <p:tgtEl>
                                          <p:spTgt spid="3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4"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321" name="组合 4"/>
          <p:cNvGrpSpPr/>
          <p:nvPr/>
        </p:nvGrpSpPr>
        <p:grpSpPr>
          <a:xfrm>
            <a:off x="381000" y="294396"/>
            <a:ext cx="3200401" cy="788915"/>
            <a:chOff x="0" y="0"/>
            <a:chExt cx="3200399" cy="788914"/>
          </a:xfrm>
        </p:grpSpPr>
        <p:pic>
          <p:nvPicPr>
            <p:cNvPr id="317" name="图片 6" descr="图片 6"/>
            <p:cNvPicPr>
              <a:picLocks noChangeAspect="1"/>
            </p:cNvPicPr>
            <p:nvPr/>
          </p:nvPicPr>
          <p:blipFill>
            <a:blip r:embed="rId2">
              <a:extLst/>
            </a:blip>
            <a:stretch>
              <a:fillRect/>
            </a:stretch>
          </p:blipFill>
          <p:spPr>
            <a:xfrm>
              <a:off x="548028" y="0"/>
              <a:ext cx="2652372" cy="788915"/>
            </a:xfrm>
            <a:prstGeom prst="rect">
              <a:avLst/>
            </a:prstGeom>
            <a:ln w="12700" cap="flat">
              <a:noFill/>
              <a:miter lim="400000"/>
            </a:ln>
            <a:effectLst/>
          </p:spPr>
        </p:pic>
        <p:grpSp>
          <p:nvGrpSpPr>
            <p:cNvPr id="320" name="矩形 7"/>
            <p:cNvGrpSpPr/>
            <p:nvPr/>
          </p:nvGrpSpPr>
          <p:grpSpPr>
            <a:xfrm>
              <a:off x="0" y="153915"/>
              <a:ext cx="476273" cy="510541"/>
              <a:chOff x="0" y="0"/>
              <a:chExt cx="476271" cy="510540"/>
            </a:xfrm>
          </p:grpSpPr>
          <p:sp>
            <p:nvSpPr>
              <p:cNvPr id="318"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319" name="叁"/>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叁</a:t>
                </a:r>
              </a:p>
            </p:txBody>
          </p:sp>
        </p:grpSp>
      </p:grpSp>
      <p:sp>
        <p:nvSpPr>
          <p:cNvPr id="322" name="文本框 5"/>
          <p:cNvSpPr txBox="1"/>
          <p:nvPr/>
        </p:nvSpPr>
        <p:spPr>
          <a:xfrm>
            <a:off x="1083613" y="534518"/>
            <a:ext cx="2184401" cy="355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i="1" spc="460" sz="20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“先锋”沙盘</a:t>
            </a:r>
          </a:p>
        </p:txBody>
      </p:sp>
      <p:grpSp>
        <p:nvGrpSpPr>
          <p:cNvPr id="325" name="矩形 7"/>
          <p:cNvGrpSpPr/>
          <p:nvPr/>
        </p:nvGrpSpPr>
        <p:grpSpPr>
          <a:xfrm>
            <a:off x="381001" y="448311"/>
            <a:ext cx="476273" cy="510541"/>
            <a:chOff x="0" y="0"/>
            <a:chExt cx="476271" cy="510540"/>
          </a:xfrm>
        </p:grpSpPr>
        <p:sp>
          <p:nvSpPr>
            <p:cNvPr id="323"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324" name="贰"/>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贰</a:t>
              </a:r>
            </a:p>
          </p:txBody>
        </p:sp>
      </p:grpSp>
      <p:sp>
        <p:nvSpPr>
          <p:cNvPr id="326" name="沙盘分组盘面"/>
          <p:cNvSpPr txBox="1"/>
          <p:nvPr/>
        </p:nvSpPr>
        <p:spPr>
          <a:xfrm>
            <a:off x="1705722" y="5232823"/>
            <a:ext cx="1932941" cy="510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150000"/>
              </a:lnSpc>
              <a:defRPr b="1" sz="2400">
                <a:solidFill>
                  <a:srgbClr val="C00000"/>
                </a:solidFill>
              </a:defRPr>
            </a:lvl1pPr>
          </a:lstStyle>
          <a:p>
            <a:pPr/>
            <a:r>
              <a:t>沙盘分组盘面</a:t>
            </a:r>
          </a:p>
        </p:txBody>
      </p:sp>
      <p:sp>
        <p:nvSpPr>
          <p:cNvPr id="327" name="矩形 12"/>
          <p:cNvSpPr txBox="1"/>
          <p:nvPr/>
        </p:nvSpPr>
        <p:spPr>
          <a:xfrm>
            <a:off x="5233878" y="1871980"/>
            <a:ext cx="6731274" cy="3647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200526" indent="-200526">
              <a:lnSpc>
                <a:spcPct val="150000"/>
              </a:lnSpc>
              <a:buSzPct val="100000"/>
              <a:buChar char="•"/>
              <a:defRPr b="1" sz="2000">
                <a:solidFill>
                  <a:srgbClr val="C00000"/>
                </a:solidFill>
                <a:effectLst>
                  <a:outerShdw sx="100000" sy="100000" kx="0" ky="0" algn="b" rotWithShape="0" blurRad="38100" dist="38100" dir="2700000">
                    <a:srgbClr val="000000">
                      <a:alpha val="43137"/>
                    </a:srgbClr>
                  </a:outerShdw>
                </a:effectLst>
              </a:defRPr>
            </a:pPr>
            <a:r>
              <a:t>体力值：</a:t>
            </a:r>
            <a:r>
              <a:rPr>
                <a:latin typeface="方正正黑简体"/>
                <a:ea typeface="方正正黑简体"/>
                <a:cs typeface="方正正黑简体"/>
                <a:sym typeface="方正正黑简体"/>
              </a:rPr>
              <a:t>考验个小组之间的沟通协作及执行能力，合理的规划路线，共同完成地图绘制的目标。</a:t>
            </a:r>
            <a:endParaRPr>
              <a:latin typeface="方正正黑简体"/>
              <a:ea typeface="方正正黑简体"/>
              <a:cs typeface="方正正黑简体"/>
              <a:sym typeface="方正正黑简体"/>
            </a:endParaRPr>
          </a:p>
          <a:p>
            <a:pPr marL="200526" indent="-200526">
              <a:lnSpc>
                <a:spcPct val="150000"/>
              </a:lnSpc>
              <a:buSzPct val="100000"/>
              <a:buChar char="•"/>
              <a:defRPr b="1" sz="20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武力值：面对不明目标时，需要进行武力侦查，但需要谨慎使用</a:t>
            </a:r>
            <a:r>
              <a:rPr>
                <a:latin typeface="方正正黑简体"/>
                <a:ea typeface="方正正黑简体"/>
                <a:cs typeface="方正正黑简体"/>
                <a:sym typeface="方正正黑简体"/>
              </a:rPr>
              <a:t>。</a:t>
            </a:r>
            <a:endParaRPr>
              <a:latin typeface="方正正黑简体"/>
              <a:ea typeface="方正正黑简体"/>
              <a:cs typeface="方正正黑简体"/>
              <a:sym typeface="方正正黑简体"/>
            </a:endParaRPr>
          </a:p>
          <a:p>
            <a:pPr marL="200526" indent="-200526">
              <a:lnSpc>
                <a:spcPct val="150000"/>
              </a:lnSpc>
              <a:buSzPct val="100000"/>
              <a:buChar char="•"/>
              <a:defRPr b="1" sz="20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物资、兵器：各小组的消耗及物资补给。</a:t>
            </a:r>
            <a:endParaRPr>
              <a:latin typeface="方正正黑简体"/>
              <a:ea typeface="方正正黑简体"/>
              <a:cs typeface="方正正黑简体"/>
              <a:sym typeface="方正正黑简体"/>
            </a:endParaRPr>
          </a:p>
          <a:p>
            <a:pPr marL="200526" indent="-200526">
              <a:lnSpc>
                <a:spcPct val="150000"/>
              </a:lnSpc>
              <a:buSzPct val="100000"/>
              <a:buChar char="•"/>
              <a:defRPr b="1" sz="20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知识库：在地图绘制之余，了解当地的天气变化、民族习惯等，以便执行党的作风和纪律。</a:t>
            </a:r>
          </a:p>
        </p:txBody>
      </p:sp>
      <p:pic>
        <p:nvPicPr>
          <p:cNvPr id="328" name="图片 14" descr="图片 14"/>
          <p:cNvPicPr>
            <a:picLocks noChangeAspect="0"/>
          </p:cNvPicPr>
          <p:nvPr/>
        </p:nvPicPr>
        <p:blipFill>
          <a:blip r:embed="rId3">
            <a:extLst/>
          </a:blip>
          <a:stretch>
            <a:fillRect/>
          </a:stretch>
        </p:blipFill>
        <p:spPr>
          <a:xfrm>
            <a:off x="0" y="5361707"/>
            <a:ext cx="12192000" cy="1496293"/>
          </a:xfrm>
          <a:prstGeom prst="rect">
            <a:avLst/>
          </a:prstGeom>
          <a:ln w="12700">
            <a:miter lim="400000"/>
          </a:ln>
        </p:spPr>
      </p:pic>
      <p:pic>
        <p:nvPicPr>
          <p:cNvPr id="329" name="12张60cmX60cm，（分组盘面）先锋分组盘面.pdf" descr="12张60cmX60cm，（分组盘面）先锋分组盘面.pdf"/>
          <p:cNvPicPr>
            <a:picLocks noChangeAspect="1"/>
          </p:cNvPicPr>
          <p:nvPr/>
        </p:nvPicPr>
        <p:blipFill>
          <a:blip r:embed="rId4">
            <a:extLst/>
          </a:blip>
          <a:stretch>
            <a:fillRect/>
          </a:stretch>
        </p:blipFill>
        <p:spPr>
          <a:xfrm>
            <a:off x="1158971" y="2049610"/>
            <a:ext cx="3026443" cy="302644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4" presetID="2" grpId="1" fill="hold">
                                  <p:stCondLst>
                                    <p:cond delay="0"/>
                                  </p:stCondLst>
                                  <p:iterate type="el" backwards="0">
                                    <p:tmAbs val="0"/>
                                  </p:iterate>
                                  <p:childTnLst>
                                    <p:set>
                                      <p:cBhvr>
                                        <p:cTn id="6" fill="hold"/>
                                        <p:tgtEl>
                                          <p:spTgt spid="327"/>
                                        </p:tgtEl>
                                        <p:attrNameLst>
                                          <p:attrName>style.visibility</p:attrName>
                                        </p:attrNameLst>
                                      </p:cBhvr>
                                      <p:to>
                                        <p:strVal val="visible"/>
                                      </p:to>
                                    </p:set>
                                    <p:anim calcmode="lin" valueType="num">
                                      <p:cBhvr>
                                        <p:cTn id="7" dur="1000" fill="hold"/>
                                        <p:tgtEl>
                                          <p:spTgt spid="327"/>
                                        </p:tgtEl>
                                        <p:attrNameLst>
                                          <p:attrName>ppt_x</p:attrName>
                                        </p:attrNameLst>
                                      </p:cBhvr>
                                      <p:tavLst>
                                        <p:tav tm="0">
                                          <p:val>
                                            <p:strVal val="#ppt_x"/>
                                          </p:val>
                                        </p:tav>
                                        <p:tav tm="100000">
                                          <p:val>
                                            <p:strVal val="#ppt_x"/>
                                          </p:val>
                                        </p:tav>
                                      </p:tavLst>
                                    </p:anim>
                                    <p:anim calcmode="lin" valueType="num">
                                      <p:cBhvr>
                                        <p:cTn id="8" dur="1000" fill="hold"/>
                                        <p:tgtEl>
                                          <p:spTgt spid="3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7"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335" name="组合 4"/>
          <p:cNvGrpSpPr/>
          <p:nvPr/>
        </p:nvGrpSpPr>
        <p:grpSpPr>
          <a:xfrm>
            <a:off x="381000" y="294396"/>
            <a:ext cx="3200401" cy="788915"/>
            <a:chOff x="0" y="0"/>
            <a:chExt cx="3200399" cy="788914"/>
          </a:xfrm>
        </p:grpSpPr>
        <p:pic>
          <p:nvPicPr>
            <p:cNvPr id="331" name="图片 6" descr="图片 6"/>
            <p:cNvPicPr>
              <a:picLocks noChangeAspect="1"/>
            </p:cNvPicPr>
            <p:nvPr/>
          </p:nvPicPr>
          <p:blipFill>
            <a:blip r:embed="rId2">
              <a:extLst/>
            </a:blip>
            <a:stretch>
              <a:fillRect/>
            </a:stretch>
          </p:blipFill>
          <p:spPr>
            <a:xfrm>
              <a:off x="548028" y="0"/>
              <a:ext cx="2652372" cy="788915"/>
            </a:xfrm>
            <a:prstGeom prst="rect">
              <a:avLst/>
            </a:prstGeom>
            <a:ln w="12700" cap="flat">
              <a:noFill/>
              <a:miter lim="400000"/>
            </a:ln>
            <a:effectLst/>
          </p:spPr>
        </p:pic>
        <p:grpSp>
          <p:nvGrpSpPr>
            <p:cNvPr id="334" name="矩形 7"/>
            <p:cNvGrpSpPr/>
            <p:nvPr/>
          </p:nvGrpSpPr>
          <p:grpSpPr>
            <a:xfrm>
              <a:off x="0" y="153915"/>
              <a:ext cx="476273" cy="510541"/>
              <a:chOff x="0" y="0"/>
              <a:chExt cx="476271" cy="510540"/>
            </a:xfrm>
          </p:grpSpPr>
          <p:sp>
            <p:nvSpPr>
              <p:cNvPr id="332"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333" name="叁"/>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叁</a:t>
                </a:r>
              </a:p>
            </p:txBody>
          </p:sp>
        </p:grpSp>
      </p:grpSp>
      <p:sp>
        <p:nvSpPr>
          <p:cNvPr id="336" name="文本框 5"/>
          <p:cNvSpPr txBox="1"/>
          <p:nvPr/>
        </p:nvSpPr>
        <p:spPr>
          <a:xfrm>
            <a:off x="1083613" y="534518"/>
            <a:ext cx="2184401" cy="355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i="1" spc="460" sz="20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“先锋”沙盘</a:t>
            </a:r>
          </a:p>
        </p:txBody>
      </p:sp>
      <p:grpSp>
        <p:nvGrpSpPr>
          <p:cNvPr id="339" name="矩形 7"/>
          <p:cNvGrpSpPr/>
          <p:nvPr/>
        </p:nvGrpSpPr>
        <p:grpSpPr>
          <a:xfrm>
            <a:off x="381001" y="448311"/>
            <a:ext cx="476273" cy="510541"/>
            <a:chOff x="0" y="0"/>
            <a:chExt cx="476271" cy="510540"/>
          </a:xfrm>
        </p:grpSpPr>
        <p:sp>
          <p:nvSpPr>
            <p:cNvPr id="337"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338" name="贰"/>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贰</a:t>
              </a:r>
            </a:p>
          </p:txBody>
        </p:sp>
      </p:grpSp>
      <p:sp>
        <p:nvSpPr>
          <p:cNvPr id="340" name="地图探索"/>
          <p:cNvSpPr txBox="1"/>
          <p:nvPr/>
        </p:nvSpPr>
        <p:spPr>
          <a:xfrm>
            <a:off x="1032397" y="3695717"/>
            <a:ext cx="1323341" cy="510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150000"/>
              </a:lnSpc>
              <a:defRPr b="1" sz="2400">
                <a:solidFill>
                  <a:srgbClr val="C00000"/>
                </a:solidFill>
              </a:defRPr>
            </a:lvl1pPr>
          </a:lstStyle>
          <a:p>
            <a:pPr/>
            <a:r>
              <a:t>地图探索</a:t>
            </a:r>
          </a:p>
        </p:txBody>
      </p:sp>
      <p:sp>
        <p:nvSpPr>
          <p:cNvPr id="341" name="坐标：23’32/45’78…"/>
          <p:cNvSpPr/>
          <p:nvPr/>
        </p:nvSpPr>
        <p:spPr>
          <a:xfrm>
            <a:off x="571650" y="1087603"/>
            <a:ext cx="2244835" cy="2236392"/>
          </a:xfrm>
          <a:prstGeom prst="roundRect">
            <a:avLst>
              <a:gd name="adj" fmla="val 0"/>
            </a:avLst>
          </a:prstGeom>
          <a:solidFill>
            <a:srgbClr val="FFFFFF"/>
          </a:solidFill>
          <a:ln w="12700">
            <a:solidFill>
              <a:schemeClr val="accent1"/>
            </a:solidFill>
            <a:miter/>
          </a:ln>
          <a:extLst>
            <a:ext uri="{C572A759-6A51-4108-AA02-DFA0A04FC94B}">
              <ma14:wrappingTextBoxFlag xmlns:ma14="http://schemas.microsoft.com/office/mac/drawingml/2011/main" val="1"/>
            </a:ext>
          </a:extLst>
        </p:spPr>
        <p:txBody>
          <a:bodyPr lIns="45719" rIns="45719" anchor="ctr"/>
          <a:lstStyle/>
          <a:p>
            <a:pPr algn="ctr"/>
            <a:r>
              <a:t>坐标：23’32/45’78</a:t>
            </a:r>
          </a:p>
          <a:p>
            <a:pPr algn="ctr"/>
            <a:r>
              <a:t>地形：山区</a:t>
            </a:r>
          </a:p>
          <a:p>
            <a:pPr algn="ctr"/>
            <a:r>
              <a:t>群众：朝鲜族</a:t>
            </a:r>
          </a:p>
          <a:p>
            <a:pPr algn="ctr"/>
            <a:r>
              <a:t>敌军：一个步兵连</a:t>
            </a:r>
          </a:p>
          <a:p>
            <a:pPr algn="ctr"/>
            <a:r>
              <a:t>装备：重机枪、碉堡</a:t>
            </a:r>
          </a:p>
          <a:p>
            <a:pPr algn="ctr"/>
            <a:r>
              <a:t>气温：-31℃</a:t>
            </a:r>
          </a:p>
        </p:txBody>
      </p:sp>
      <p:pic>
        <p:nvPicPr>
          <p:cNvPr id="342" name="截屏2020-09-01 15.59.25.png" descr="截屏2020-09-01 15.59.25.png"/>
          <p:cNvPicPr>
            <a:picLocks noChangeAspect="1"/>
          </p:cNvPicPr>
          <p:nvPr/>
        </p:nvPicPr>
        <p:blipFill>
          <a:blip r:embed="rId3">
            <a:extLst/>
          </a:blip>
          <a:stretch>
            <a:fillRect/>
          </a:stretch>
        </p:blipFill>
        <p:spPr>
          <a:xfrm>
            <a:off x="3306719" y="1037133"/>
            <a:ext cx="2270411" cy="2270410"/>
          </a:xfrm>
          <a:prstGeom prst="rect">
            <a:avLst/>
          </a:prstGeom>
          <a:ln w="12700">
            <a:miter lim="400000"/>
          </a:ln>
        </p:spPr>
      </p:pic>
      <p:sp>
        <p:nvSpPr>
          <p:cNvPr id="343" name="枪支弹药"/>
          <p:cNvSpPr txBox="1"/>
          <p:nvPr/>
        </p:nvSpPr>
        <p:spPr>
          <a:xfrm>
            <a:off x="3780254" y="3662305"/>
            <a:ext cx="1323341" cy="510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150000"/>
              </a:lnSpc>
              <a:defRPr b="1" sz="2400">
                <a:solidFill>
                  <a:srgbClr val="C00000"/>
                </a:solidFill>
              </a:defRPr>
            </a:lvl1pPr>
          </a:lstStyle>
          <a:p>
            <a:pPr/>
            <a:r>
              <a:t>枪支弹药</a:t>
            </a:r>
          </a:p>
        </p:txBody>
      </p:sp>
      <p:pic>
        <p:nvPicPr>
          <p:cNvPr id="344" name="截屏2020-09-01 15.58.41.png" descr="截屏2020-09-01 15.58.41.png"/>
          <p:cNvPicPr>
            <a:picLocks noChangeAspect="1"/>
          </p:cNvPicPr>
          <p:nvPr/>
        </p:nvPicPr>
        <p:blipFill>
          <a:blip r:embed="rId4">
            <a:extLst/>
          </a:blip>
          <a:stretch>
            <a:fillRect/>
          </a:stretch>
        </p:blipFill>
        <p:spPr>
          <a:xfrm>
            <a:off x="6061013" y="1029999"/>
            <a:ext cx="2323077" cy="2284678"/>
          </a:xfrm>
          <a:prstGeom prst="rect">
            <a:avLst/>
          </a:prstGeom>
          <a:ln w="12700">
            <a:miter lim="400000"/>
          </a:ln>
        </p:spPr>
      </p:pic>
      <p:sp>
        <p:nvSpPr>
          <p:cNvPr id="345" name="群众"/>
          <p:cNvSpPr txBox="1"/>
          <p:nvPr/>
        </p:nvSpPr>
        <p:spPr>
          <a:xfrm>
            <a:off x="6865681" y="3662305"/>
            <a:ext cx="713741" cy="510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150000"/>
              </a:lnSpc>
              <a:defRPr b="1" sz="2400">
                <a:solidFill>
                  <a:srgbClr val="C00000"/>
                </a:solidFill>
              </a:defRPr>
            </a:lvl1pPr>
          </a:lstStyle>
          <a:p>
            <a:pPr/>
            <a:r>
              <a:t>群众</a:t>
            </a:r>
          </a:p>
        </p:txBody>
      </p:sp>
      <p:pic>
        <p:nvPicPr>
          <p:cNvPr id="346" name="u=1067308291,36532882&amp;fm=26&amp;gp=0.jpeg" descr="u=1067308291,36532882&amp;fm=26&amp;gp=0.jpeg"/>
          <p:cNvPicPr>
            <a:picLocks noChangeAspect="1"/>
          </p:cNvPicPr>
          <p:nvPr/>
        </p:nvPicPr>
        <p:blipFill>
          <a:blip r:embed="rId5">
            <a:extLst/>
          </a:blip>
          <a:srcRect l="13099" t="0" r="0" b="0"/>
          <a:stretch>
            <a:fillRect/>
          </a:stretch>
        </p:blipFill>
        <p:spPr>
          <a:xfrm>
            <a:off x="8867973" y="1047792"/>
            <a:ext cx="2558104" cy="2248994"/>
          </a:xfrm>
          <a:prstGeom prst="rect">
            <a:avLst/>
          </a:prstGeom>
          <a:ln w="12700">
            <a:miter lim="400000"/>
          </a:ln>
        </p:spPr>
      </p:pic>
      <p:sp>
        <p:nvSpPr>
          <p:cNvPr id="347" name="敌军巡逻"/>
          <p:cNvSpPr txBox="1"/>
          <p:nvPr/>
        </p:nvSpPr>
        <p:spPr>
          <a:xfrm>
            <a:off x="9485431" y="3662305"/>
            <a:ext cx="1323341" cy="510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150000"/>
              </a:lnSpc>
              <a:defRPr b="1" sz="2400">
                <a:solidFill>
                  <a:srgbClr val="C00000"/>
                </a:solidFill>
              </a:defRPr>
            </a:lvl1pPr>
          </a:lstStyle>
          <a:p>
            <a:pPr/>
            <a:r>
              <a:t>敌军巡逻</a:t>
            </a:r>
          </a:p>
        </p:txBody>
      </p:sp>
      <p:sp>
        <p:nvSpPr>
          <p:cNvPr id="348" name="各小组的主要目标就是探索地图，绘制越详细，得分越高，其中，群众信息、气温、补给等，需要完成各种任务才能得到"/>
          <p:cNvSpPr txBox="1"/>
          <p:nvPr/>
        </p:nvSpPr>
        <p:spPr>
          <a:xfrm>
            <a:off x="483828" y="4223656"/>
            <a:ext cx="2420480" cy="20726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nSpc>
                <a:spcPct val="110000"/>
              </a:lnSpc>
              <a:defRPr b="1" sz="1700">
                <a:solidFill>
                  <a:srgbClr val="C00000"/>
                </a:solidFill>
              </a:defRPr>
            </a:lvl1pPr>
          </a:lstStyle>
          <a:p>
            <a:pPr/>
            <a:r>
              <a:t>各小组的主要目标就是探索地图，绘制越详细，得分越高，其中，群众信息、气温、补给等，需要完成各种任务才能得到</a:t>
            </a:r>
          </a:p>
        </p:txBody>
      </p:sp>
      <p:sp>
        <p:nvSpPr>
          <p:cNvPr id="349" name="火力侦察与敌军交火时，会损耗武力值，武力值损失完后，可选择等待救援或完成任务获取"/>
          <p:cNvSpPr txBox="1"/>
          <p:nvPr/>
        </p:nvSpPr>
        <p:spPr>
          <a:xfrm>
            <a:off x="3231684" y="4223656"/>
            <a:ext cx="2420480" cy="173736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nSpc>
                <a:spcPct val="110000"/>
              </a:lnSpc>
              <a:defRPr b="1" sz="1700">
                <a:solidFill>
                  <a:srgbClr val="C00000"/>
                </a:solidFill>
              </a:defRPr>
            </a:lvl1pPr>
          </a:lstStyle>
          <a:p>
            <a:pPr/>
            <a:r>
              <a:t>火力侦察与敌军交火时，会损耗武力值，武力值损失完后，可选择等待救援或完成任务获取</a:t>
            </a:r>
          </a:p>
        </p:txBody>
      </p:sp>
      <p:sp>
        <p:nvSpPr>
          <p:cNvPr id="350" name="需要与当地群众搞好关系，获取跟多情报"/>
          <p:cNvSpPr txBox="1"/>
          <p:nvPr/>
        </p:nvSpPr>
        <p:spPr>
          <a:xfrm>
            <a:off x="6012312" y="4223656"/>
            <a:ext cx="2420479" cy="73152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nSpc>
                <a:spcPct val="110000"/>
              </a:lnSpc>
              <a:defRPr b="1" sz="1700">
                <a:solidFill>
                  <a:srgbClr val="C00000"/>
                </a:solidFill>
              </a:defRPr>
            </a:lvl1pPr>
          </a:lstStyle>
          <a:p>
            <a:pPr/>
            <a:r>
              <a:t>需要与当地群众搞好关系，获取跟多情报</a:t>
            </a:r>
          </a:p>
        </p:txBody>
      </p:sp>
      <p:sp>
        <p:nvSpPr>
          <p:cNvPr id="351" name="需要在敌军的巡逻中保持隐蔽和无线电静默。体力值消耗大，耗尽时，需原地等待恢复"/>
          <p:cNvSpPr txBox="1"/>
          <p:nvPr/>
        </p:nvSpPr>
        <p:spPr>
          <a:xfrm>
            <a:off x="8936862" y="4223656"/>
            <a:ext cx="2420479" cy="140208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nSpc>
                <a:spcPct val="110000"/>
              </a:lnSpc>
              <a:defRPr b="1" sz="1700">
                <a:solidFill>
                  <a:srgbClr val="C00000"/>
                </a:solidFill>
              </a:defRPr>
            </a:lvl1pPr>
          </a:lstStyle>
          <a:p>
            <a:pPr/>
            <a:r>
              <a:t>需要在敌军的巡逻中保持隐蔽和无线电静默。体力值消耗大，耗尽时，需原地等待恢复</a:t>
            </a:r>
          </a:p>
        </p:txBody>
      </p:sp>
      <p:pic>
        <p:nvPicPr>
          <p:cNvPr id="352" name="图片 14" descr="图片 14"/>
          <p:cNvPicPr>
            <a:picLocks noChangeAspect="0"/>
          </p:cNvPicPr>
          <p:nvPr/>
        </p:nvPicPr>
        <p:blipFill>
          <a:blip r:embed="rId6">
            <a:extLst/>
          </a:blip>
          <a:stretch>
            <a:fillRect/>
          </a:stretch>
        </p:blipFill>
        <p:spPr>
          <a:xfrm>
            <a:off x="0" y="5361707"/>
            <a:ext cx="12192000" cy="149629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358" name="组合 4"/>
          <p:cNvGrpSpPr/>
          <p:nvPr/>
        </p:nvGrpSpPr>
        <p:grpSpPr>
          <a:xfrm>
            <a:off x="381000" y="294396"/>
            <a:ext cx="3200401" cy="788915"/>
            <a:chOff x="0" y="0"/>
            <a:chExt cx="3200399" cy="788914"/>
          </a:xfrm>
        </p:grpSpPr>
        <p:pic>
          <p:nvPicPr>
            <p:cNvPr id="354" name="图片 6" descr="图片 6"/>
            <p:cNvPicPr>
              <a:picLocks noChangeAspect="1"/>
            </p:cNvPicPr>
            <p:nvPr/>
          </p:nvPicPr>
          <p:blipFill>
            <a:blip r:embed="rId2">
              <a:extLst/>
            </a:blip>
            <a:stretch>
              <a:fillRect/>
            </a:stretch>
          </p:blipFill>
          <p:spPr>
            <a:xfrm>
              <a:off x="548028" y="0"/>
              <a:ext cx="2652372" cy="788915"/>
            </a:xfrm>
            <a:prstGeom prst="rect">
              <a:avLst/>
            </a:prstGeom>
            <a:ln w="12700" cap="flat">
              <a:noFill/>
              <a:miter lim="400000"/>
            </a:ln>
            <a:effectLst/>
          </p:spPr>
        </p:pic>
        <p:grpSp>
          <p:nvGrpSpPr>
            <p:cNvPr id="357" name="矩形 7"/>
            <p:cNvGrpSpPr/>
            <p:nvPr/>
          </p:nvGrpSpPr>
          <p:grpSpPr>
            <a:xfrm>
              <a:off x="0" y="153915"/>
              <a:ext cx="476273" cy="510541"/>
              <a:chOff x="0" y="0"/>
              <a:chExt cx="476271" cy="510540"/>
            </a:xfrm>
          </p:grpSpPr>
          <p:sp>
            <p:nvSpPr>
              <p:cNvPr id="355"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356" name="叁"/>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叁</a:t>
                </a:r>
              </a:p>
            </p:txBody>
          </p:sp>
        </p:grpSp>
      </p:grpSp>
      <p:sp>
        <p:nvSpPr>
          <p:cNvPr id="359" name="文本框 5"/>
          <p:cNvSpPr txBox="1"/>
          <p:nvPr/>
        </p:nvSpPr>
        <p:spPr>
          <a:xfrm>
            <a:off x="1083613" y="534518"/>
            <a:ext cx="2184401" cy="355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i="1" spc="460" sz="20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“先锋”沙盘</a:t>
            </a:r>
          </a:p>
        </p:txBody>
      </p:sp>
      <p:grpSp>
        <p:nvGrpSpPr>
          <p:cNvPr id="362" name="矩形 7"/>
          <p:cNvGrpSpPr/>
          <p:nvPr/>
        </p:nvGrpSpPr>
        <p:grpSpPr>
          <a:xfrm>
            <a:off x="381001" y="448311"/>
            <a:ext cx="476273" cy="510541"/>
            <a:chOff x="0" y="0"/>
            <a:chExt cx="476271" cy="510540"/>
          </a:xfrm>
        </p:grpSpPr>
        <p:sp>
          <p:nvSpPr>
            <p:cNvPr id="360"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361" name="贰"/>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贰</a:t>
              </a:r>
            </a:p>
          </p:txBody>
        </p:sp>
      </p:grpSp>
      <p:sp>
        <p:nvSpPr>
          <p:cNvPr id="363" name="乔装打扮"/>
          <p:cNvSpPr txBox="1"/>
          <p:nvPr/>
        </p:nvSpPr>
        <p:spPr>
          <a:xfrm>
            <a:off x="965574" y="4130067"/>
            <a:ext cx="1323341" cy="510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150000"/>
              </a:lnSpc>
              <a:defRPr b="1" sz="2400">
                <a:solidFill>
                  <a:srgbClr val="C00000"/>
                </a:solidFill>
              </a:defRPr>
            </a:lvl1pPr>
          </a:lstStyle>
          <a:p>
            <a:pPr/>
            <a:r>
              <a:t>乔装打扮</a:t>
            </a:r>
          </a:p>
        </p:txBody>
      </p:sp>
      <p:sp>
        <p:nvSpPr>
          <p:cNvPr id="364" name="密码破译"/>
          <p:cNvSpPr txBox="1"/>
          <p:nvPr/>
        </p:nvSpPr>
        <p:spPr>
          <a:xfrm>
            <a:off x="3713431" y="4096656"/>
            <a:ext cx="1323341" cy="510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150000"/>
              </a:lnSpc>
              <a:defRPr b="1" sz="2400">
                <a:solidFill>
                  <a:srgbClr val="C00000"/>
                </a:solidFill>
              </a:defRPr>
            </a:lvl1pPr>
          </a:lstStyle>
          <a:p>
            <a:pPr/>
            <a:r>
              <a:t>密码破译</a:t>
            </a:r>
          </a:p>
        </p:txBody>
      </p:sp>
      <p:sp>
        <p:nvSpPr>
          <p:cNvPr id="365" name="语言学习"/>
          <p:cNvSpPr txBox="1"/>
          <p:nvPr/>
        </p:nvSpPr>
        <p:spPr>
          <a:xfrm>
            <a:off x="6494058" y="4096656"/>
            <a:ext cx="1323341" cy="510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150000"/>
              </a:lnSpc>
              <a:defRPr b="1" sz="2400">
                <a:solidFill>
                  <a:srgbClr val="C00000"/>
                </a:solidFill>
              </a:defRPr>
            </a:lvl1pPr>
          </a:lstStyle>
          <a:p>
            <a:pPr/>
            <a:r>
              <a:t>语言学习</a:t>
            </a:r>
          </a:p>
        </p:txBody>
      </p:sp>
      <p:sp>
        <p:nvSpPr>
          <p:cNvPr id="366" name="躲避侦察"/>
          <p:cNvSpPr txBox="1"/>
          <p:nvPr/>
        </p:nvSpPr>
        <p:spPr>
          <a:xfrm>
            <a:off x="9418608" y="4096656"/>
            <a:ext cx="1323341" cy="510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150000"/>
              </a:lnSpc>
              <a:defRPr b="1" sz="2400">
                <a:solidFill>
                  <a:srgbClr val="C00000"/>
                </a:solidFill>
              </a:defRPr>
            </a:lvl1pPr>
          </a:lstStyle>
          <a:p>
            <a:pPr/>
            <a:r>
              <a:t>躲避侦察</a:t>
            </a:r>
          </a:p>
        </p:txBody>
      </p:sp>
      <p:sp>
        <p:nvSpPr>
          <p:cNvPr id="367" name="侦察队在敌人据点附近，需要乔装打扮通过"/>
          <p:cNvSpPr txBox="1"/>
          <p:nvPr/>
        </p:nvSpPr>
        <p:spPr>
          <a:xfrm>
            <a:off x="417005" y="4658006"/>
            <a:ext cx="2420479" cy="73152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nSpc>
                <a:spcPct val="110000"/>
              </a:lnSpc>
              <a:defRPr b="1" sz="1700">
                <a:solidFill>
                  <a:srgbClr val="C00000"/>
                </a:solidFill>
              </a:defRPr>
            </a:lvl1pPr>
          </a:lstStyle>
          <a:p>
            <a:pPr/>
            <a:r>
              <a:t>侦察队在敌人据点附近，需要乔装打扮通过</a:t>
            </a:r>
          </a:p>
        </p:txBody>
      </p:sp>
      <p:sp>
        <p:nvSpPr>
          <p:cNvPr id="368" name="缴获敌人情报和密码，需要破译密码获取信息"/>
          <p:cNvSpPr txBox="1"/>
          <p:nvPr/>
        </p:nvSpPr>
        <p:spPr>
          <a:xfrm>
            <a:off x="3164861" y="4658006"/>
            <a:ext cx="2420480" cy="73152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nSpc>
                <a:spcPct val="110000"/>
              </a:lnSpc>
              <a:defRPr b="1" sz="1700">
                <a:solidFill>
                  <a:srgbClr val="C00000"/>
                </a:solidFill>
              </a:defRPr>
            </a:lvl1pPr>
          </a:lstStyle>
          <a:p>
            <a:pPr/>
            <a:r>
              <a:t>缴获敌人情报和密码，需要破译密码获取信息</a:t>
            </a:r>
          </a:p>
        </p:txBody>
      </p:sp>
      <p:sp>
        <p:nvSpPr>
          <p:cNvPr id="369" name="会朝鲜语的侦察队战士需要教会其他战士"/>
          <p:cNvSpPr txBox="1"/>
          <p:nvPr/>
        </p:nvSpPr>
        <p:spPr>
          <a:xfrm>
            <a:off x="6017450" y="4658006"/>
            <a:ext cx="2420480" cy="73152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nSpc>
                <a:spcPct val="110000"/>
              </a:lnSpc>
              <a:defRPr b="1" sz="1700">
                <a:solidFill>
                  <a:srgbClr val="C00000"/>
                </a:solidFill>
              </a:defRPr>
            </a:lvl1pPr>
          </a:lstStyle>
          <a:p>
            <a:pPr/>
            <a:r>
              <a:t>会朝鲜语的侦察队战士需要教会其他战士</a:t>
            </a:r>
          </a:p>
        </p:txBody>
      </p:sp>
      <p:sp>
        <p:nvSpPr>
          <p:cNvPr id="370" name="敌军的飞机侦察，各小组需要保持静默完成当轮推演"/>
          <p:cNvSpPr txBox="1"/>
          <p:nvPr/>
        </p:nvSpPr>
        <p:spPr>
          <a:xfrm>
            <a:off x="9003685" y="4641300"/>
            <a:ext cx="2420479" cy="106680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nSpc>
                <a:spcPct val="110000"/>
              </a:lnSpc>
              <a:defRPr b="1" sz="1700">
                <a:solidFill>
                  <a:srgbClr val="C00000"/>
                </a:solidFill>
              </a:defRPr>
            </a:lvl1pPr>
          </a:lstStyle>
          <a:p>
            <a:pPr/>
            <a:r>
              <a:t>敌军的飞机侦察，各小组需要保持静默完成当轮推演</a:t>
            </a:r>
          </a:p>
        </p:txBody>
      </p:sp>
      <p:pic>
        <p:nvPicPr>
          <p:cNvPr id="371" name="u=1280357689,2487929190&amp;fm=26&amp;gp=0.jpeg" descr="u=1280357689,2487929190&amp;fm=26&amp;gp=0.jpeg"/>
          <p:cNvPicPr>
            <a:picLocks noChangeAspect="1"/>
          </p:cNvPicPr>
          <p:nvPr/>
        </p:nvPicPr>
        <p:blipFill>
          <a:blip r:embed="rId3">
            <a:extLst/>
          </a:blip>
          <a:srcRect l="0" t="0" r="0" b="15061"/>
          <a:stretch>
            <a:fillRect/>
          </a:stretch>
        </p:blipFill>
        <p:spPr>
          <a:xfrm>
            <a:off x="-61594" y="2115206"/>
            <a:ext cx="3077165" cy="1510723"/>
          </a:xfrm>
          <a:prstGeom prst="rect">
            <a:avLst/>
          </a:prstGeom>
          <a:ln w="12700">
            <a:miter lim="400000"/>
          </a:ln>
        </p:spPr>
      </p:pic>
      <p:pic>
        <p:nvPicPr>
          <p:cNvPr id="372" name="Unknown.jpeg" descr="Unknown.jpeg"/>
          <p:cNvPicPr>
            <a:picLocks noChangeAspect="1"/>
          </p:cNvPicPr>
          <p:nvPr/>
        </p:nvPicPr>
        <p:blipFill>
          <a:blip r:embed="rId4">
            <a:extLst/>
          </a:blip>
          <a:srcRect l="9088" t="0" r="9088" b="0"/>
          <a:stretch>
            <a:fillRect/>
          </a:stretch>
        </p:blipFill>
        <p:spPr>
          <a:xfrm>
            <a:off x="3210723" y="2147070"/>
            <a:ext cx="2328756" cy="1447177"/>
          </a:xfrm>
          <a:prstGeom prst="rect">
            <a:avLst/>
          </a:prstGeom>
          <a:ln w="12700">
            <a:miter lim="400000"/>
          </a:ln>
        </p:spPr>
      </p:pic>
      <p:pic>
        <p:nvPicPr>
          <p:cNvPr id="373" name="Unknown.jpeg" descr="Unknown.jpeg"/>
          <p:cNvPicPr>
            <a:picLocks noChangeAspect="1"/>
          </p:cNvPicPr>
          <p:nvPr/>
        </p:nvPicPr>
        <p:blipFill>
          <a:blip r:embed="rId5">
            <a:extLst/>
          </a:blip>
          <a:stretch>
            <a:fillRect/>
          </a:stretch>
        </p:blipFill>
        <p:spPr>
          <a:xfrm>
            <a:off x="5715390" y="2185057"/>
            <a:ext cx="2880677" cy="1371203"/>
          </a:xfrm>
          <a:prstGeom prst="rect">
            <a:avLst/>
          </a:prstGeom>
          <a:ln w="12700">
            <a:miter lim="400000"/>
          </a:ln>
        </p:spPr>
      </p:pic>
      <p:pic>
        <p:nvPicPr>
          <p:cNvPr id="374" name="u=3592983937,1701514761&amp;fm=26&amp;gp=0.jpeg" descr="u=3592983937,1701514761&amp;fm=26&amp;gp=0.jpeg"/>
          <p:cNvPicPr>
            <a:picLocks noChangeAspect="1"/>
          </p:cNvPicPr>
          <p:nvPr/>
        </p:nvPicPr>
        <p:blipFill>
          <a:blip r:embed="rId6">
            <a:extLst/>
          </a:blip>
          <a:stretch>
            <a:fillRect/>
          </a:stretch>
        </p:blipFill>
        <p:spPr>
          <a:xfrm>
            <a:off x="8980745" y="1991031"/>
            <a:ext cx="2199067" cy="1759254"/>
          </a:xfrm>
          <a:prstGeom prst="rect">
            <a:avLst/>
          </a:prstGeom>
          <a:ln w="12700">
            <a:miter lim="400000"/>
          </a:ln>
        </p:spPr>
      </p:pic>
      <p:pic>
        <p:nvPicPr>
          <p:cNvPr id="375" name="图片 14" descr="图片 14"/>
          <p:cNvPicPr>
            <a:picLocks noChangeAspect="1"/>
          </p:cNvPicPr>
          <p:nvPr/>
        </p:nvPicPr>
        <p:blipFill>
          <a:blip r:embed="rId7">
            <a:extLst/>
          </a:blip>
          <a:stretch>
            <a:fillRect/>
          </a:stretch>
        </p:blipFill>
        <p:spPr>
          <a:xfrm>
            <a:off x="0" y="5361707"/>
            <a:ext cx="12192000" cy="149629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7" name="图片 14" descr="图片 14"/>
          <p:cNvPicPr>
            <a:picLocks noChangeAspect="1"/>
          </p:cNvPicPr>
          <p:nvPr/>
        </p:nvPicPr>
        <p:blipFill>
          <a:blip r:embed="rId2">
            <a:extLst/>
          </a:blip>
          <a:stretch>
            <a:fillRect/>
          </a:stretch>
        </p:blipFill>
        <p:spPr>
          <a:xfrm>
            <a:off x="0" y="4935"/>
            <a:ext cx="12177717" cy="6853065"/>
          </a:xfrm>
          <a:prstGeom prst="rect">
            <a:avLst/>
          </a:prstGeom>
          <a:ln w="12700">
            <a:miter lim="400000"/>
          </a:ln>
        </p:spPr>
      </p:pic>
      <p:grpSp>
        <p:nvGrpSpPr>
          <p:cNvPr id="380" name="组合 8"/>
          <p:cNvGrpSpPr/>
          <p:nvPr/>
        </p:nvGrpSpPr>
        <p:grpSpPr>
          <a:xfrm>
            <a:off x="209550" y="247649"/>
            <a:ext cx="11772900" cy="6362703"/>
            <a:chOff x="0" y="0"/>
            <a:chExt cx="11772900" cy="6362701"/>
          </a:xfrm>
        </p:grpSpPr>
        <p:sp>
          <p:nvSpPr>
            <p:cNvPr id="378" name="矩形 9"/>
            <p:cNvSpPr/>
            <p:nvPr/>
          </p:nvSpPr>
          <p:spPr>
            <a:xfrm>
              <a:off x="0" y="-1"/>
              <a:ext cx="11772900" cy="6362703"/>
            </a:xfrm>
            <a:prstGeom prst="rect">
              <a:avLst/>
            </a:prstGeom>
            <a:noFill/>
            <a:ln w="76200" cap="flat">
              <a:solidFill>
                <a:srgbClr val="C00000"/>
              </a:solidFill>
              <a:prstDash val="solid"/>
              <a:miter lim="800000"/>
            </a:ln>
            <a:effectLst/>
          </p:spPr>
          <p:txBody>
            <a:bodyPr wrap="square" lIns="45719" tIns="45719" rIns="45719" bIns="45719" numCol="1" anchor="ctr">
              <a:noAutofit/>
            </a:bodyPr>
            <a:lstStyle/>
            <a:p>
              <a:pPr algn="ctr">
                <a:defRPr>
                  <a:solidFill>
                    <a:srgbClr val="FFFFFF"/>
                  </a:solidFill>
                </a:defRPr>
              </a:pPr>
            </a:p>
          </p:txBody>
        </p:sp>
        <p:sp>
          <p:nvSpPr>
            <p:cNvPr id="379" name="矩形 10"/>
            <p:cNvSpPr/>
            <p:nvPr/>
          </p:nvSpPr>
          <p:spPr>
            <a:xfrm>
              <a:off x="140992" y="133350"/>
              <a:ext cx="11490915" cy="6096001"/>
            </a:xfrm>
            <a:prstGeom prst="rect">
              <a:avLst/>
            </a:prstGeom>
            <a:noFill/>
            <a:ln w="28575" cap="flat">
              <a:solidFill>
                <a:srgbClr val="C00000"/>
              </a:solidFill>
              <a:prstDash val="solid"/>
              <a:miter lim="800000"/>
            </a:ln>
            <a:effectLst/>
          </p:spPr>
          <p:txBody>
            <a:bodyPr wrap="square" lIns="45719" tIns="45719" rIns="45719" bIns="45719" numCol="1" anchor="ctr">
              <a:noAutofit/>
            </a:bodyPr>
            <a:lstStyle/>
            <a:p>
              <a:pPr algn="ctr">
                <a:defRPr>
                  <a:solidFill>
                    <a:srgbClr val="FFFFFF"/>
                  </a:solidFill>
                </a:defRPr>
              </a:pPr>
            </a:p>
          </p:txBody>
        </p:sp>
      </p:grpSp>
      <p:pic>
        <p:nvPicPr>
          <p:cNvPr id="381" name="图片 2" descr="图片 2"/>
          <p:cNvPicPr>
            <a:picLocks noChangeAspect="1"/>
          </p:cNvPicPr>
          <p:nvPr/>
        </p:nvPicPr>
        <p:blipFill>
          <a:blip r:embed="rId3">
            <a:extLst/>
          </a:blip>
          <a:stretch>
            <a:fillRect/>
          </a:stretch>
        </p:blipFill>
        <p:spPr>
          <a:xfrm>
            <a:off x="7407548" y="1253126"/>
            <a:ext cx="1884144" cy="873425"/>
          </a:xfrm>
          <a:prstGeom prst="rect">
            <a:avLst/>
          </a:prstGeom>
          <a:ln w="12700">
            <a:miter lim="400000"/>
          </a:ln>
        </p:spPr>
      </p:pic>
      <p:pic>
        <p:nvPicPr>
          <p:cNvPr id="382" name="图片 16" descr="图片 16"/>
          <p:cNvPicPr>
            <a:picLocks noChangeAspect="1"/>
          </p:cNvPicPr>
          <p:nvPr/>
        </p:nvPicPr>
        <p:blipFill>
          <a:blip r:embed="rId3">
            <a:extLst/>
          </a:blip>
          <a:stretch>
            <a:fillRect/>
          </a:stretch>
        </p:blipFill>
        <p:spPr>
          <a:xfrm flipH="1">
            <a:off x="2973640" y="1253126"/>
            <a:ext cx="1884144" cy="873425"/>
          </a:xfrm>
          <a:prstGeom prst="rect">
            <a:avLst/>
          </a:prstGeom>
          <a:ln w="12700">
            <a:miter lim="400000"/>
          </a:ln>
        </p:spPr>
      </p:pic>
      <p:grpSp>
        <p:nvGrpSpPr>
          <p:cNvPr id="385" name="矩形 11"/>
          <p:cNvGrpSpPr/>
          <p:nvPr/>
        </p:nvGrpSpPr>
        <p:grpSpPr>
          <a:xfrm>
            <a:off x="5657165" y="1264839"/>
            <a:ext cx="1207454" cy="1361441"/>
            <a:chOff x="0" y="0"/>
            <a:chExt cx="1207453" cy="1361439"/>
          </a:xfrm>
        </p:grpSpPr>
        <p:sp>
          <p:nvSpPr>
            <p:cNvPr id="383" name="正方形"/>
            <p:cNvSpPr/>
            <p:nvPr/>
          </p:nvSpPr>
          <p:spPr>
            <a:xfrm>
              <a:off x="0" y="76993"/>
              <a:ext cx="1207454" cy="1207454"/>
            </a:xfrm>
            <a:prstGeom prst="rect">
              <a:avLst/>
            </a:prstGeom>
            <a:solidFill>
              <a:srgbClr val="C00000"/>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384" name="叁"/>
            <p:cNvSpPr txBox="1"/>
            <p:nvPr/>
          </p:nvSpPr>
          <p:spPr>
            <a:xfrm>
              <a:off x="45719" y="0"/>
              <a:ext cx="1116015" cy="13614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7200">
                  <a:solidFill>
                    <a:srgbClr val="FFFFFF"/>
                  </a:solidFill>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叁</a:t>
              </a:r>
            </a:p>
          </p:txBody>
        </p:sp>
      </p:grpSp>
      <p:grpSp>
        <p:nvGrpSpPr>
          <p:cNvPr id="388" name="组合 15"/>
          <p:cNvGrpSpPr/>
          <p:nvPr/>
        </p:nvGrpSpPr>
        <p:grpSpPr>
          <a:xfrm>
            <a:off x="2102629" y="2682636"/>
            <a:ext cx="7986740" cy="1294655"/>
            <a:chOff x="0" y="0"/>
            <a:chExt cx="7986738" cy="1294654"/>
          </a:xfrm>
        </p:grpSpPr>
        <p:pic>
          <p:nvPicPr>
            <p:cNvPr id="386" name="图片 17" descr="图片 17"/>
            <p:cNvPicPr>
              <a:picLocks noChangeAspect="1"/>
            </p:cNvPicPr>
            <p:nvPr/>
          </p:nvPicPr>
          <p:blipFill>
            <a:blip r:embed="rId4">
              <a:extLst/>
            </a:blip>
            <a:stretch>
              <a:fillRect/>
            </a:stretch>
          </p:blipFill>
          <p:spPr>
            <a:xfrm>
              <a:off x="0" y="0"/>
              <a:ext cx="7986739" cy="1294655"/>
            </a:xfrm>
            <a:prstGeom prst="rect">
              <a:avLst/>
            </a:prstGeom>
            <a:ln w="12700" cap="flat">
              <a:noFill/>
              <a:miter lim="400000"/>
            </a:ln>
            <a:effectLst/>
          </p:spPr>
        </p:pic>
        <p:sp>
          <p:nvSpPr>
            <p:cNvPr id="387" name="文本框 18"/>
            <p:cNvSpPr txBox="1"/>
            <p:nvPr/>
          </p:nvSpPr>
          <p:spPr>
            <a:xfrm>
              <a:off x="2159636" y="207907"/>
              <a:ext cx="5033011" cy="8788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lgn="just">
                <a:defRPr b="1" sz="4400">
                  <a:solidFill>
                    <a:srgbClr val="C00000"/>
                  </a:solidFill>
                </a:defRPr>
              </a:lvl1pPr>
            </a:lstStyle>
            <a:p>
              <a:pPr/>
              <a:r>
                <a:t>沙盘特点及交付</a:t>
              </a:r>
            </a:p>
          </p:txBody>
        </p:sp>
      </p:grpSp>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385"/>
                                        </p:tgtEl>
                                        <p:attrNameLst>
                                          <p:attrName>style.visibility</p:attrName>
                                        </p:attrNameLst>
                                      </p:cBhvr>
                                      <p:to>
                                        <p:strVal val="visible"/>
                                      </p:to>
                                    </p:set>
                                    <p:animEffect filter="fade" transition="in">
                                      <p:cBhvr>
                                        <p:cTn id="7" dur="2000"/>
                                        <p:tgtEl>
                                          <p:spTgt spid="385"/>
                                        </p:tgtEl>
                                      </p:cBhvr>
                                    </p:animEffect>
                                  </p:childTnLst>
                                </p:cTn>
                              </p:par>
                            </p:childTnLst>
                          </p:cTn>
                        </p:par>
                        <p:par>
                          <p:cTn id="8" fill="hold">
                            <p:stCondLst>
                              <p:cond delay="2000"/>
                            </p:stCondLst>
                            <p:childTnLst>
                              <p:par>
                                <p:cTn id="9" presetClass="entr" nodeType="afterEffect" presetSubtype="8" presetID="22" grpId="2" fill="hold">
                                  <p:stCondLst>
                                    <p:cond delay="0"/>
                                  </p:stCondLst>
                                  <p:iterate type="el" backwards="0">
                                    <p:tmAbs val="0"/>
                                  </p:iterate>
                                  <p:childTnLst>
                                    <p:set>
                                      <p:cBhvr>
                                        <p:cTn id="10" fill="hold"/>
                                        <p:tgtEl>
                                          <p:spTgt spid="388"/>
                                        </p:tgtEl>
                                        <p:attrNameLst>
                                          <p:attrName>style.visibility</p:attrName>
                                        </p:attrNameLst>
                                      </p:cBhvr>
                                      <p:to>
                                        <p:strVal val="visible"/>
                                      </p:to>
                                    </p:set>
                                    <p:animEffect filter="wipe(left)" transition="in">
                                      <p:cBhvr>
                                        <p:cTn id="11" dur="1000"/>
                                        <p:tgtEl>
                                          <p:spTgt spid="388"/>
                                        </p:tgtEl>
                                      </p:cBhvr>
                                    </p:animEffect>
                                  </p:childTnLst>
                                </p:cTn>
                              </p:par>
                            </p:childTnLst>
                          </p:cTn>
                        </p:par>
                      </p:childTnLst>
                    </p:cTn>
                  </p:par>
                  <p:par>
                    <p:cTn id="12" fill="hold">
                      <p:stCondLst>
                        <p:cond delay="indefinite"/>
                      </p:stCondLst>
                      <p:childTnLst>
                        <p:par>
                          <p:cTn id="13" fill="hold">
                            <p:stCondLst>
                              <p:cond delay="0"/>
                            </p:stCondLst>
                            <p:childTnLst>
                              <p:par>
                                <p:cTn id="14" presetClass="entr" nodeType="clickEffect" presetID="10" grpId="3" fill="hold">
                                  <p:stCondLst>
                                    <p:cond delay="0"/>
                                  </p:stCondLst>
                                  <p:iterate type="el" backwards="0">
                                    <p:tmAbs val="0"/>
                                  </p:iterate>
                                  <p:childTnLst>
                                    <p:set>
                                      <p:cBhvr>
                                        <p:cTn id="15" fill="hold"/>
                                        <p:tgtEl>
                                          <p:spTgt spid="382"/>
                                        </p:tgtEl>
                                        <p:attrNameLst>
                                          <p:attrName>style.visibility</p:attrName>
                                        </p:attrNameLst>
                                      </p:cBhvr>
                                      <p:to>
                                        <p:strVal val="visible"/>
                                      </p:to>
                                    </p:set>
                                    <p:animEffect filter="fade" transition="in">
                                      <p:cBhvr>
                                        <p:cTn id="16" dur="500"/>
                                        <p:tgtEl>
                                          <p:spTgt spid="382"/>
                                        </p:tgtEl>
                                      </p:cBhvr>
                                    </p:animEffect>
                                  </p:childTnLst>
                                </p:cTn>
                              </p:par>
                            </p:childTnLst>
                          </p:cTn>
                        </p:par>
                      </p:childTnLst>
                    </p:cTn>
                  </p:par>
                  <p:par>
                    <p:cTn id="17" fill="hold">
                      <p:stCondLst>
                        <p:cond delay="indefinite"/>
                      </p:stCondLst>
                      <p:childTnLst>
                        <p:par>
                          <p:cTn id="18" fill="hold">
                            <p:stCondLst>
                              <p:cond delay="0"/>
                            </p:stCondLst>
                            <p:childTnLst>
                              <p:par>
                                <p:cTn id="19" presetClass="entr" nodeType="clickEffect" presetID="10" grpId="4" fill="hold">
                                  <p:stCondLst>
                                    <p:cond delay="0"/>
                                  </p:stCondLst>
                                  <p:iterate type="el" backwards="0">
                                    <p:tmAbs val="0"/>
                                  </p:iterate>
                                  <p:childTnLst>
                                    <p:set>
                                      <p:cBhvr>
                                        <p:cTn id="20" fill="hold"/>
                                        <p:tgtEl>
                                          <p:spTgt spid="381"/>
                                        </p:tgtEl>
                                        <p:attrNameLst>
                                          <p:attrName>style.visibility</p:attrName>
                                        </p:attrNameLst>
                                      </p:cBhvr>
                                      <p:to>
                                        <p:strVal val="visible"/>
                                      </p:to>
                                    </p:set>
                                    <p:animEffect filter="fade" transition="in">
                                      <p:cBhvr>
                                        <p:cTn id="21" dur="500"/>
                                        <p:tgtEl>
                                          <p:spTgt spid="3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88" grpId="2"/>
      <p:bldP build="whole" bldLvl="1" animBg="1" rev="0" advAuto="0" spid="381" grpId="4"/>
      <p:bldP build="whole" bldLvl="1" animBg="1" rev="0" advAuto="0" spid="382" grpId="3"/>
      <p:bldP build="whole" bldLvl="1" animBg="1" rev="0" advAuto="0" spid="385"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396" name="组合 3"/>
          <p:cNvGrpSpPr/>
          <p:nvPr/>
        </p:nvGrpSpPr>
        <p:grpSpPr>
          <a:xfrm>
            <a:off x="381000" y="294396"/>
            <a:ext cx="3200401" cy="788915"/>
            <a:chOff x="0" y="0"/>
            <a:chExt cx="3200400" cy="788914"/>
          </a:xfrm>
        </p:grpSpPr>
        <p:grpSp>
          <p:nvGrpSpPr>
            <p:cNvPr id="394" name="组合 4"/>
            <p:cNvGrpSpPr/>
            <p:nvPr/>
          </p:nvGrpSpPr>
          <p:grpSpPr>
            <a:xfrm>
              <a:off x="-1" y="0"/>
              <a:ext cx="3200401" cy="788915"/>
              <a:chOff x="0" y="0"/>
              <a:chExt cx="3200399" cy="788914"/>
            </a:xfrm>
          </p:grpSpPr>
          <p:pic>
            <p:nvPicPr>
              <p:cNvPr id="390" name="图片 6" descr="图片 6"/>
              <p:cNvPicPr>
                <a:picLocks noChangeAspect="1"/>
              </p:cNvPicPr>
              <p:nvPr/>
            </p:nvPicPr>
            <p:blipFill>
              <a:blip r:embed="rId2">
                <a:extLst/>
              </a:blip>
              <a:stretch>
                <a:fillRect/>
              </a:stretch>
            </p:blipFill>
            <p:spPr>
              <a:xfrm>
                <a:off x="548028" y="0"/>
                <a:ext cx="2652372" cy="788915"/>
              </a:xfrm>
              <a:prstGeom prst="rect">
                <a:avLst/>
              </a:prstGeom>
              <a:ln w="12700" cap="flat">
                <a:noFill/>
                <a:miter lim="400000"/>
              </a:ln>
              <a:effectLst/>
            </p:spPr>
          </p:pic>
          <p:grpSp>
            <p:nvGrpSpPr>
              <p:cNvPr id="393" name="矩形 7"/>
              <p:cNvGrpSpPr/>
              <p:nvPr/>
            </p:nvGrpSpPr>
            <p:grpSpPr>
              <a:xfrm>
                <a:off x="0" y="153915"/>
                <a:ext cx="476273" cy="510541"/>
                <a:chOff x="0" y="0"/>
                <a:chExt cx="476271" cy="510540"/>
              </a:xfrm>
            </p:grpSpPr>
            <p:sp>
              <p:nvSpPr>
                <p:cNvPr id="391"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392" name="叁"/>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叁</a:t>
                  </a:r>
                </a:p>
              </p:txBody>
            </p:sp>
          </p:grpSp>
        </p:grpSp>
        <p:sp>
          <p:nvSpPr>
            <p:cNvPr id="395" name="文本框 5"/>
            <p:cNvSpPr txBox="1"/>
            <p:nvPr/>
          </p:nvSpPr>
          <p:spPr>
            <a:xfrm>
              <a:off x="702612" y="194402"/>
              <a:ext cx="2343203" cy="4470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lgn="just">
                <a:defRPr b="1" i="1" sz="2000">
                  <a:solidFill>
                    <a:srgbClr val="E2D67D"/>
                  </a:solidFill>
                  <a:effectLst>
                    <a:outerShdw sx="100000" sy="100000" kx="0" ky="0" algn="b" rotWithShape="0" blurRad="38100" dist="38100" dir="2700000">
                      <a:srgbClr val="000000">
                        <a:alpha val="43137"/>
                      </a:srgbClr>
                    </a:outerShdw>
                  </a:effectLst>
                </a:defRPr>
              </a:lvl1pPr>
            </a:lstStyle>
            <a:p>
              <a:pPr/>
              <a:r>
                <a:t>沙盘特点</a:t>
              </a:r>
            </a:p>
          </p:txBody>
        </p:sp>
      </p:grpSp>
      <p:pic>
        <p:nvPicPr>
          <p:cNvPr id="397" name="图片 14" descr="图片 14"/>
          <p:cNvPicPr>
            <a:picLocks noChangeAspect="1"/>
          </p:cNvPicPr>
          <p:nvPr/>
        </p:nvPicPr>
        <p:blipFill>
          <a:blip r:embed="rId3">
            <a:extLst/>
          </a:blip>
          <a:stretch>
            <a:fillRect/>
          </a:stretch>
        </p:blipFill>
        <p:spPr>
          <a:xfrm>
            <a:off x="0" y="5361707"/>
            <a:ext cx="12192000" cy="1496293"/>
          </a:xfrm>
          <a:prstGeom prst="rect">
            <a:avLst/>
          </a:prstGeom>
          <a:ln w="12700">
            <a:miter lim="400000"/>
          </a:ln>
        </p:spPr>
      </p:pic>
      <p:grpSp>
        <p:nvGrpSpPr>
          <p:cNvPr id="404" name="成组"/>
          <p:cNvGrpSpPr/>
          <p:nvPr/>
        </p:nvGrpSpPr>
        <p:grpSpPr>
          <a:xfrm>
            <a:off x="644155" y="1533928"/>
            <a:ext cx="10903690" cy="1134380"/>
            <a:chOff x="0" y="0"/>
            <a:chExt cx="10903689" cy="1134378"/>
          </a:xfrm>
        </p:grpSpPr>
        <p:grpSp>
          <p:nvGrpSpPr>
            <p:cNvPr id="400" name="成组"/>
            <p:cNvGrpSpPr/>
            <p:nvPr/>
          </p:nvGrpSpPr>
          <p:grpSpPr>
            <a:xfrm>
              <a:off x="0" y="0"/>
              <a:ext cx="5008396" cy="1134379"/>
              <a:chOff x="0" y="0"/>
              <a:chExt cx="5008395" cy="1134378"/>
            </a:xfrm>
          </p:grpSpPr>
          <p:sp>
            <p:nvSpPr>
              <p:cNvPr id="398" name="先锋：绘制地图，保障大部队作战任务"/>
              <p:cNvSpPr/>
              <p:nvPr/>
            </p:nvSpPr>
            <p:spPr>
              <a:xfrm>
                <a:off x="278085" y="169843"/>
                <a:ext cx="4730311" cy="964536"/>
              </a:xfrm>
              <a:prstGeom prst="rect">
                <a:avLst/>
              </a:prstGeom>
              <a:solidFill>
                <a:srgbClr val="FFFFFF"/>
              </a:solidFill>
              <a:ln w="12700" cap="flat">
                <a:solidFill>
                  <a:srgbClr val="C00000"/>
                </a:solidFill>
                <a:prstDash val="solid"/>
                <a:miter lim="800000"/>
              </a:ln>
              <a:effectLst/>
              <a:extLst>
                <a:ext uri="{C572A759-6A51-4108-AA02-DFA0A04FC94B}">
                  <ma14:wrappingTextBoxFlag xmlns:ma14="http://schemas.microsoft.com/office/mac/drawingml/2011/main" val="1"/>
                </a:ext>
              </a:extLst>
            </p:spPr>
            <p:txBody>
              <a:bodyPr wrap="square" lIns="45719" tIns="45719" rIns="45719" bIns="45719" numCol="1" anchor="b">
                <a:noAutofit/>
              </a:bodyPr>
              <a:lstStyle/>
              <a:p>
                <a:pPr/>
                <a:r>
                  <a:t>先锋：绘制地图，保障大部队作战任务</a:t>
                </a:r>
              </a:p>
            </p:txBody>
          </p:sp>
          <p:sp>
            <p:nvSpPr>
              <p:cNvPr id="399" name="1个目标"/>
              <p:cNvSpPr/>
              <p:nvPr/>
            </p:nvSpPr>
            <p:spPr>
              <a:xfrm>
                <a:off x="0" y="0"/>
                <a:ext cx="1754175" cy="411162"/>
              </a:xfrm>
              <a:prstGeom prst="rect">
                <a:avLst/>
              </a:prstGeom>
              <a:solidFill>
                <a:srgbClr val="C00000"/>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ctr">
                  <a:defRPr>
                    <a:solidFill>
                      <a:srgbClr val="FFFFFF"/>
                    </a:solidFill>
                  </a:defRPr>
                </a:lvl1pPr>
              </a:lstStyle>
              <a:p>
                <a:pPr/>
                <a:r>
                  <a:t>1个目标</a:t>
                </a:r>
              </a:p>
            </p:txBody>
          </p:sp>
        </p:grpSp>
        <p:grpSp>
          <p:nvGrpSpPr>
            <p:cNvPr id="403" name="成组"/>
            <p:cNvGrpSpPr/>
            <p:nvPr/>
          </p:nvGrpSpPr>
          <p:grpSpPr>
            <a:xfrm>
              <a:off x="5895293" y="0"/>
              <a:ext cx="5008397" cy="1134379"/>
              <a:chOff x="0" y="0"/>
              <a:chExt cx="5008395" cy="1134378"/>
            </a:xfrm>
          </p:grpSpPr>
          <p:sp>
            <p:nvSpPr>
              <p:cNvPr id="401" name="大盘面：所有团队可见：体现战略、合作等。…"/>
              <p:cNvSpPr/>
              <p:nvPr/>
            </p:nvSpPr>
            <p:spPr>
              <a:xfrm>
                <a:off x="278085" y="169843"/>
                <a:ext cx="4730311" cy="964536"/>
              </a:xfrm>
              <a:prstGeom prst="rect">
                <a:avLst/>
              </a:prstGeom>
              <a:solidFill>
                <a:srgbClr val="FFFFFF"/>
              </a:solidFill>
              <a:ln w="12700" cap="flat">
                <a:solidFill>
                  <a:srgbClr val="C00000"/>
                </a:solidFill>
                <a:prstDash val="solid"/>
                <a:miter lim="800000"/>
              </a:ln>
              <a:effectLst/>
              <a:extLst>
                <a:ext uri="{C572A759-6A51-4108-AA02-DFA0A04FC94B}">
                  <ma14:wrappingTextBoxFlag xmlns:ma14="http://schemas.microsoft.com/office/mac/drawingml/2011/main" val="1"/>
                </a:ext>
              </a:extLst>
            </p:spPr>
            <p:txBody>
              <a:bodyPr wrap="square" lIns="45719" tIns="45719" rIns="45719" bIns="45719" numCol="1" anchor="b">
                <a:noAutofit/>
              </a:bodyPr>
              <a:lstStyle/>
              <a:p>
                <a:pPr/>
                <a:r>
                  <a:t>大盘面：所有团队可见：体现战略、合作等。</a:t>
                </a:r>
              </a:p>
              <a:p>
                <a:pPr/>
                <a:r>
                  <a:t>小盘面：本组成员可见：体现经营、发展等</a:t>
                </a:r>
              </a:p>
            </p:txBody>
          </p:sp>
          <p:sp>
            <p:nvSpPr>
              <p:cNvPr id="402" name="2张盘面"/>
              <p:cNvSpPr/>
              <p:nvPr/>
            </p:nvSpPr>
            <p:spPr>
              <a:xfrm>
                <a:off x="0" y="0"/>
                <a:ext cx="1754175" cy="411162"/>
              </a:xfrm>
              <a:prstGeom prst="rect">
                <a:avLst/>
              </a:prstGeom>
              <a:solidFill>
                <a:srgbClr val="C00000"/>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ctr">
                  <a:defRPr>
                    <a:solidFill>
                      <a:srgbClr val="FFFFFF"/>
                    </a:solidFill>
                  </a:defRPr>
                </a:lvl1pPr>
              </a:lstStyle>
              <a:p>
                <a:pPr/>
                <a:r>
                  <a:t>2张盘面</a:t>
                </a:r>
              </a:p>
            </p:txBody>
          </p:sp>
        </p:grpSp>
      </p:grpSp>
      <p:grpSp>
        <p:nvGrpSpPr>
          <p:cNvPr id="411" name="成组"/>
          <p:cNvGrpSpPr/>
          <p:nvPr/>
        </p:nvGrpSpPr>
        <p:grpSpPr>
          <a:xfrm>
            <a:off x="644155" y="2729642"/>
            <a:ext cx="10903690" cy="1134380"/>
            <a:chOff x="0" y="0"/>
            <a:chExt cx="10903689" cy="1134378"/>
          </a:xfrm>
        </p:grpSpPr>
        <p:grpSp>
          <p:nvGrpSpPr>
            <p:cNvPr id="407" name="成组"/>
            <p:cNvGrpSpPr/>
            <p:nvPr/>
          </p:nvGrpSpPr>
          <p:grpSpPr>
            <a:xfrm>
              <a:off x="0" y="0"/>
              <a:ext cx="5008396" cy="1134379"/>
              <a:chOff x="0" y="0"/>
              <a:chExt cx="5008395" cy="1134378"/>
            </a:xfrm>
          </p:grpSpPr>
          <p:sp>
            <p:nvSpPr>
              <p:cNvPr id="405" name="快乐学习、烧脑体验、掌握知识、链接实战"/>
              <p:cNvSpPr/>
              <p:nvPr/>
            </p:nvSpPr>
            <p:spPr>
              <a:xfrm>
                <a:off x="278085" y="169843"/>
                <a:ext cx="4730311" cy="964536"/>
              </a:xfrm>
              <a:prstGeom prst="rect">
                <a:avLst/>
              </a:prstGeom>
              <a:solidFill>
                <a:srgbClr val="FFFFFF"/>
              </a:solidFill>
              <a:ln w="12700" cap="flat">
                <a:solidFill>
                  <a:srgbClr val="C00000"/>
                </a:solidFill>
                <a:prstDash val="solid"/>
                <a:miter lim="800000"/>
              </a:ln>
              <a:effectLst/>
              <a:extLst>
                <a:ext uri="{C572A759-6A51-4108-AA02-DFA0A04FC94B}">
                  <ma14:wrappingTextBoxFlag xmlns:ma14="http://schemas.microsoft.com/office/mac/drawingml/2011/main" val="1"/>
                </a:ext>
              </a:extLst>
            </p:spPr>
            <p:txBody>
              <a:bodyPr wrap="square" lIns="45719" tIns="45719" rIns="45719" bIns="45719" numCol="1" anchor="b">
                <a:noAutofit/>
              </a:bodyPr>
              <a:lstStyle/>
              <a:p>
                <a:pPr/>
                <a:r>
                  <a:t>快乐学习、烧脑体验、掌握知识、链接实战</a:t>
                </a:r>
              </a:p>
            </p:txBody>
          </p:sp>
          <p:sp>
            <p:nvSpPr>
              <p:cNvPr id="406" name="4个目标"/>
              <p:cNvSpPr/>
              <p:nvPr/>
            </p:nvSpPr>
            <p:spPr>
              <a:xfrm>
                <a:off x="0" y="0"/>
                <a:ext cx="1754175" cy="411162"/>
              </a:xfrm>
              <a:prstGeom prst="rect">
                <a:avLst/>
              </a:prstGeom>
              <a:solidFill>
                <a:srgbClr val="C00000"/>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ctr">
                  <a:defRPr>
                    <a:solidFill>
                      <a:srgbClr val="FFFFFF"/>
                    </a:solidFill>
                  </a:defRPr>
                </a:lvl1pPr>
              </a:lstStyle>
              <a:p>
                <a:pPr/>
                <a:r>
                  <a:t>4个目标</a:t>
                </a:r>
              </a:p>
            </p:txBody>
          </p:sp>
        </p:grpSp>
        <p:grpSp>
          <p:nvGrpSpPr>
            <p:cNvPr id="410" name="成组"/>
            <p:cNvGrpSpPr/>
            <p:nvPr/>
          </p:nvGrpSpPr>
          <p:grpSpPr>
            <a:xfrm>
              <a:off x="5895293" y="0"/>
              <a:ext cx="5008397" cy="1134379"/>
              <a:chOff x="0" y="0"/>
              <a:chExt cx="5008395" cy="1134378"/>
            </a:xfrm>
          </p:grpSpPr>
          <p:sp>
            <p:nvSpPr>
              <p:cNvPr id="408" name="以组为单位的体验更容易让沙盘具有体验感。沙盘最多可以容纳10个小组共同体验。"/>
              <p:cNvSpPr/>
              <p:nvPr/>
            </p:nvSpPr>
            <p:spPr>
              <a:xfrm>
                <a:off x="278085" y="169843"/>
                <a:ext cx="4730311" cy="964536"/>
              </a:xfrm>
              <a:prstGeom prst="rect">
                <a:avLst/>
              </a:prstGeom>
              <a:solidFill>
                <a:srgbClr val="FFFFFF"/>
              </a:solidFill>
              <a:ln w="12700" cap="flat">
                <a:solidFill>
                  <a:srgbClr val="C00000"/>
                </a:solidFill>
                <a:prstDash val="solid"/>
                <a:miter lim="800000"/>
              </a:ln>
              <a:effectLst/>
              <a:extLst>
                <a:ext uri="{C572A759-6A51-4108-AA02-DFA0A04FC94B}">
                  <ma14:wrappingTextBoxFlag xmlns:ma14="http://schemas.microsoft.com/office/mac/drawingml/2011/main" val="1"/>
                </a:ext>
              </a:extLst>
            </p:spPr>
            <p:txBody>
              <a:bodyPr wrap="square" lIns="45719" tIns="45719" rIns="45719" bIns="45719" numCol="1" anchor="b">
                <a:noAutofit/>
              </a:bodyPr>
              <a:lstStyle/>
              <a:p>
                <a:pPr/>
                <a:r>
                  <a:t>以组为单位的体验更容易让沙盘具有体验感。沙盘最多可以容纳10个小组共同体验。</a:t>
                </a:r>
              </a:p>
            </p:txBody>
          </p:sp>
          <p:sp>
            <p:nvSpPr>
              <p:cNvPr id="409" name="10个小组"/>
              <p:cNvSpPr/>
              <p:nvPr/>
            </p:nvSpPr>
            <p:spPr>
              <a:xfrm>
                <a:off x="0" y="0"/>
                <a:ext cx="1754175" cy="411162"/>
              </a:xfrm>
              <a:prstGeom prst="rect">
                <a:avLst/>
              </a:prstGeom>
              <a:solidFill>
                <a:srgbClr val="C00000"/>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ctr">
                  <a:defRPr>
                    <a:solidFill>
                      <a:srgbClr val="FFFFFF"/>
                    </a:solidFill>
                  </a:defRPr>
                </a:lvl1pPr>
              </a:lstStyle>
              <a:p>
                <a:pPr/>
                <a:r>
                  <a:t>10个小组</a:t>
                </a:r>
              </a:p>
            </p:txBody>
          </p:sp>
        </p:grpSp>
      </p:grpSp>
      <p:grpSp>
        <p:nvGrpSpPr>
          <p:cNvPr id="418" name="成组"/>
          <p:cNvGrpSpPr/>
          <p:nvPr/>
        </p:nvGrpSpPr>
        <p:grpSpPr>
          <a:xfrm>
            <a:off x="644155" y="3925356"/>
            <a:ext cx="10903690" cy="1134380"/>
            <a:chOff x="0" y="0"/>
            <a:chExt cx="10903689" cy="1134378"/>
          </a:xfrm>
        </p:grpSpPr>
        <p:grpSp>
          <p:nvGrpSpPr>
            <p:cNvPr id="414" name="成组"/>
            <p:cNvGrpSpPr/>
            <p:nvPr/>
          </p:nvGrpSpPr>
          <p:grpSpPr>
            <a:xfrm>
              <a:off x="0" y="0"/>
              <a:ext cx="5008396" cy="1134379"/>
              <a:chOff x="0" y="0"/>
              <a:chExt cx="5008395" cy="1134378"/>
            </a:xfrm>
          </p:grpSpPr>
          <p:sp>
            <p:nvSpPr>
              <p:cNvPr id="412" name="沙盘一共20轮，从不同的地形出发，最终将群众和物资转移到根据地"/>
              <p:cNvSpPr/>
              <p:nvPr/>
            </p:nvSpPr>
            <p:spPr>
              <a:xfrm>
                <a:off x="278085" y="169843"/>
                <a:ext cx="4730311" cy="964536"/>
              </a:xfrm>
              <a:prstGeom prst="rect">
                <a:avLst/>
              </a:prstGeom>
              <a:solidFill>
                <a:srgbClr val="FFFFFF"/>
              </a:solidFill>
              <a:ln w="12700" cap="flat">
                <a:solidFill>
                  <a:srgbClr val="C00000"/>
                </a:solidFill>
                <a:prstDash val="solid"/>
                <a:miter lim="800000"/>
              </a:ln>
              <a:effectLst/>
              <a:extLst>
                <a:ext uri="{C572A759-6A51-4108-AA02-DFA0A04FC94B}">
                  <ma14:wrappingTextBoxFlag xmlns:ma14="http://schemas.microsoft.com/office/mac/drawingml/2011/main" val="1"/>
                </a:ext>
              </a:extLst>
            </p:spPr>
            <p:txBody>
              <a:bodyPr wrap="square" lIns="45719" tIns="45719" rIns="45719" bIns="45719" numCol="1" anchor="b">
                <a:noAutofit/>
              </a:bodyPr>
              <a:lstStyle/>
              <a:p>
                <a:pPr/>
                <a:r>
                  <a:t>沙盘一共20轮，从不同的地形出发，最终将群众和物资转移到根据地</a:t>
                </a:r>
              </a:p>
            </p:txBody>
          </p:sp>
          <p:sp>
            <p:nvSpPr>
              <p:cNvPr id="413" name="15轮体验"/>
              <p:cNvSpPr/>
              <p:nvPr/>
            </p:nvSpPr>
            <p:spPr>
              <a:xfrm>
                <a:off x="0" y="0"/>
                <a:ext cx="1754175" cy="411162"/>
              </a:xfrm>
              <a:prstGeom prst="rect">
                <a:avLst/>
              </a:prstGeom>
              <a:solidFill>
                <a:srgbClr val="C00000"/>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ctr">
                  <a:defRPr>
                    <a:solidFill>
                      <a:srgbClr val="FFFFFF"/>
                    </a:solidFill>
                  </a:defRPr>
                </a:lvl1pPr>
              </a:lstStyle>
              <a:p>
                <a:pPr/>
                <a:r>
                  <a:t>15轮体验</a:t>
                </a:r>
              </a:p>
            </p:txBody>
          </p:sp>
        </p:grpSp>
        <p:grpSp>
          <p:nvGrpSpPr>
            <p:cNvPr id="417" name="成组"/>
            <p:cNvGrpSpPr/>
            <p:nvPr/>
          </p:nvGrpSpPr>
          <p:grpSpPr>
            <a:xfrm>
              <a:off x="5895293" y="0"/>
              <a:ext cx="5008397" cy="1134379"/>
              <a:chOff x="0" y="0"/>
              <a:chExt cx="5008395" cy="1134378"/>
            </a:xfrm>
          </p:grpSpPr>
          <p:sp>
            <p:nvSpPr>
              <p:cNvPr id="415" name="小组需要通过知识学习，获得至少30个党建能力值，来提升小组的群众基础和转移能力"/>
              <p:cNvSpPr/>
              <p:nvPr/>
            </p:nvSpPr>
            <p:spPr>
              <a:xfrm>
                <a:off x="278085" y="169843"/>
                <a:ext cx="4730311" cy="964536"/>
              </a:xfrm>
              <a:prstGeom prst="rect">
                <a:avLst/>
              </a:prstGeom>
              <a:solidFill>
                <a:srgbClr val="FFFFFF"/>
              </a:solidFill>
              <a:ln w="12700" cap="flat">
                <a:solidFill>
                  <a:srgbClr val="C00000"/>
                </a:solidFill>
                <a:prstDash val="solid"/>
                <a:miter lim="800000"/>
              </a:ln>
              <a:effectLst/>
              <a:extLst>
                <a:ext uri="{C572A759-6A51-4108-AA02-DFA0A04FC94B}">
                  <ma14:wrappingTextBoxFlag xmlns:ma14="http://schemas.microsoft.com/office/mac/drawingml/2011/main" val="1"/>
                </a:ext>
              </a:extLst>
            </p:spPr>
            <p:txBody>
              <a:bodyPr wrap="square" lIns="45719" tIns="45719" rIns="45719" bIns="45719" numCol="1" anchor="b">
                <a:noAutofit/>
              </a:bodyPr>
              <a:lstStyle/>
              <a:p>
                <a:pPr/>
                <a:r>
                  <a:t>小组需要通过知识学习，获得至少30个党建能力值，来提升小组的群众基础和转移能力</a:t>
                </a:r>
              </a:p>
            </p:txBody>
          </p:sp>
          <p:sp>
            <p:nvSpPr>
              <p:cNvPr id="416" name="30个党建能力"/>
              <p:cNvSpPr/>
              <p:nvPr/>
            </p:nvSpPr>
            <p:spPr>
              <a:xfrm>
                <a:off x="0" y="0"/>
                <a:ext cx="1754175" cy="411162"/>
              </a:xfrm>
              <a:prstGeom prst="rect">
                <a:avLst/>
              </a:prstGeom>
              <a:solidFill>
                <a:srgbClr val="C00000"/>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ctr">
                  <a:defRPr>
                    <a:solidFill>
                      <a:srgbClr val="FFFFFF"/>
                    </a:solidFill>
                  </a:defRPr>
                </a:lvl1pPr>
              </a:lstStyle>
              <a:p>
                <a:pPr/>
                <a:r>
                  <a:t>30个党建能力</a:t>
                </a:r>
              </a:p>
            </p:txBody>
          </p:sp>
        </p:grpSp>
      </p:grpSp>
      <p:grpSp>
        <p:nvGrpSpPr>
          <p:cNvPr id="425" name="成组"/>
          <p:cNvGrpSpPr/>
          <p:nvPr/>
        </p:nvGrpSpPr>
        <p:grpSpPr>
          <a:xfrm>
            <a:off x="644155" y="5121069"/>
            <a:ext cx="10903690" cy="1134380"/>
            <a:chOff x="0" y="0"/>
            <a:chExt cx="10903689" cy="1134378"/>
          </a:xfrm>
        </p:grpSpPr>
        <p:grpSp>
          <p:nvGrpSpPr>
            <p:cNvPr id="421" name="成组"/>
            <p:cNvGrpSpPr/>
            <p:nvPr/>
          </p:nvGrpSpPr>
          <p:grpSpPr>
            <a:xfrm>
              <a:off x="0" y="0"/>
              <a:ext cx="5008396" cy="1134379"/>
              <a:chOff x="0" y="0"/>
              <a:chExt cx="5008395" cy="1134378"/>
            </a:xfrm>
          </p:grpSpPr>
          <p:sp>
            <p:nvSpPr>
              <p:cNvPr id="419" name="地形+敌人+物资+环境变化，都需要个小组绘制在地图上"/>
              <p:cNvSpPr/>
              <p:nvPr/>
            </p:nvSpPr>
            <p:spPr>
              <a:xfrm>
                <a:off x="278085" y="169843"/>
                <a:ext cx="4730311" cy="964536"/>
              </a:xfrm>
              <a:prstGeom prst="rect">
                <a:avLst/>
              </a:prstGeom>
              <a:solidFill>
                <a:srgbClr val="FFFFFF"/>
              </a:solidFill>
              <a:ln w="12700" cap="flat">
                <a:solidFill>
                  <a:srgbClr val="C00000"/>
                </a:solidFill>
                <a:prstDash val="solid"/>
                <a:miter lim="800000"/>
              </a:ln>
              <a:effectLst/>
              <a:extLst>
                <a:ext uri="{C572A759-6A51-4108-AA02-DFA0A04FC94B}">
                  <ma14:wrappingTextBoxFlag xmlns:ma14="http://schemas.microsoft.com/office/mac/drawingml/2011/main" val="1"/>
                </a:ext>
              </a:extLst>
            </p:spPr>
            <p:txBody>
              <a:bodyPr wrap="square" lIns="45719" tIns="45719" rIns="45719" bIns="45719" numCol="1" anchor="b">
                <a:noAutofit/>
              </a:bodyPr>
              <a:lstStyle/>
              <a:p>
                <a:pPr/>
                <a:r>
                  <a:t>地形+敌人+物资+环境变化，都需要个小组绘制在地图上</a:t>
                </a:r>
              </a:p>
            </p:txBody>
          </p:sp>
          <p:sp>
            <p:nvSpPr>
              <p:cNvPr id="420" name="100块地图绘制"/>
              <p:cNvSpPr/>
              <p:nvPr/>
            </p:nvSpPr>
            <p:spPr>
              <a:xfrm>
                <a:off x="0" y="0"/>
                <a:ext cx="1754175" cy="411162"/>
              </a:xfrm>
              <a:prstGeom prst="rect">
                <a:avLst/>
              </a:prstGeom>
              <a:solidFill>
                <a:srgbClr val="C00000"/>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ctr">
                  <a:defRPr>
                    <a:solidFill>
                      <a:srgbClr val="FFFFFF"/>
                    </a:solidFill>
                  </a:defRPr>
                </a:lvl1pPr>
              </a:lstStyle>
              <a:p>
                <a:pPr/>
                <a:r>
                  <a:t>100块地图绘制</a:t>
                </a:r>
              </a:p>
            </p:txBody>
          </p:sp>
        </p:grpSp>
        <p:grpSp>
          <p:nvGrpSpPr>
            <p:cNvPr id="424" name="成组"/>
            <p:cNvGrpSpPr/>
            <p:nvPr/>
          </p:nvGrpSpPr>
          <p:grpSpPr>
            <a:xfrm>
              <a:off x="5895293" y="0"/>
              <a:ext cx="5008397" cy="1134379"/>
              <a:chOff x="0" y="0"/>
              <a:chExt cx="5008395" cy="1134378"/>
            </a:xfrm>
          </p:grpSpPr>
          <p:sp>
            <p:nvSpPr>
              <p:cNvPr id="422" name="通过游戏化的方式，大大的提升了学习的效率和主动性，掌握知识速度不断提升"/>
              <p:cNvSpPr/>
              <p:nvPr/>
            </p:nvSpPr>
            <p:spPr>
              <a:xfrm>
                <a:off x="278085" y="169843"/>
                <a:ext cx="4730311" cy="964536"/>
              </a:xfrm>
              <a:prstGeom prst="rect">
                <a:avLst/>
              </a:prstGeom>
              <a:solidFill>
                <a:srgbClr val="FFFFFF"/>
              </a:solidFill>
              <a:ln w="12700" cap="flat">
                <a:solidFill>
                  <a:srgbClr val="C00000"/>
                </a:solidFill>
                <a:prstDash val="solid"/>
                <a:miter lim="800000"/>
              </a:ln>
              <a:effectLst/>
              <a:extLst>
                <a:ext uri="{C572A759-6A51-4108-AA02-DFA0A04FC94B}">
                  <ma14:wrappingTextBoxFlag xmlns:ma14="http://schemas.microsoft.com/office/mac/drawingml/2011/main" val="1"/>
                </a:ext>
              </a:extLst>
            </p:spPr>
            <p:txBody>
              <a:bodyPr wrap="square" lIns="45719" tIns="45719" rIns="45719" bIns="45719" numCol="1" anchor="b">
                <a:noAutofit/>
              </a:bodyPr>
              <a:lstStyle/>
              <a:p>
                <a:pPr/>
                <a:r>
                  <a:t>通过游戏化的方式，大大的提升了学习的效率和主动性，掌握知识速度不断提升</a:t>
                </a:r>
              </a:p>
            </p:txBody>
          </p:sp>
          <p:sp>
            <p:nvSpPr>
              <p:cNvPr id="423" name="200+知识问答"/>
              <p:cNvSpPr/>
              <p:nvPr/>
            </p:nvSpPr>
            <p:spPr>
              <a:xfrm>
                <a:off x="0" y="0"/>
                <a:ext cx="1754175" cy="411162"/>
              </a:xfrm>
              <a:prstGeom prst="rect">
                <a:avLst/>
              </a:prstGeom>
              <a:solidFill>
                <a:srgbClr val="C00000"/>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ctr">
                  <a:defRPr>
                    <a:solidFill>
                      <a:srgbClr val="FFFFFF"/>
                    </a:solidFill>
                  </a:defRPr>
                </a:lvl1pPr>
              </a:lstStyle>
              <a:p>
                <a:pPr/>
                <a:r>
                  <a:t>200+知识问答</a:t>
                </a:r>
              </a:p>
            </p:txBody>
          </p:sp>
        </p:grpSp>
      </p:grpSp>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396"/>
                                        </p:tgtEl>
                                        <p:attrNameLst>
                                          <p:attrName>style.visibility</p:attrName>
                                        </p:attrNameLst>
                                      </p:cBhvr>
                                      <p:to>
                                        <p:strVal val="visible"/>
                                      </p:to>
                                    </p:set>
                                    <p:animEffect filter="wipe(left)" transition="in">
                                      <p:cBhvr>
                                        <p:cTn id="7" dur="1000"/>
                                        <p:tgtEl>
                                          <p:spTgt spid="3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96"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6" name="图片 29" descr="图片 29"/>
          <p:cNvPicPr>
            <a:picLocks noChangeAspect="1"/>
          </p:cNvPicPr>
          <p:nvPr/>
        </p:nvPicPr>
        <p:blipFill>
          <a:blip r:embed="rId2">
            <a:extLst/>
          </a:blip>
          <a:stretch>
            <a:fillRect/>
          </a:stretch>
        </p:blipFill>
        <p:spPr>
          <a:xfrm>
            <a:off x="0" y="2467"/>
            <a:ext cx="12177717" cy="6853065"/>
          </a:xfrm>
          <a:prstGeom prst="rect">
            <a:avLst/>
          </a:prstGeom>
          <a:ln w="12700">
            <a:miter lim="400000"/>
          </a:ln>
        </p:spPr>
      </p:pic>
      <p:sp>
        <p:nvSpPr>
          <p:cNvPr id="127" name="文本框 10"/>
          <p:cNvSpPr txBox="1"/>
          <p:nvPr/>
        </p:nvSpPr>
        <p:spPr>
          <a:xfrm>
            <a:off x="2589053" y="1806639"/>
            <a:ext cx="1107440" cy="2431107"/>
          </a:xfrm>
          <a:prstGeom prst="rect">
            <a:avLst/>
          </a:prstGeom>
          <a:ln w="12700">
            <a:miter lim="400000"/>
          </a:ln>
          <a:extLst>
            <a:ext uri="{C572A759-6A51-4108-AA02-DFA0A04FC94B}">
              <ma14:wrappingTextBoxFlag xmlns:ma14="http://schemas.microsoft.com/office/mac/drawingml/2011/main" val="1"/>
            </a:ext>
          </a:extLst>
        </p:spPr>
        <p:txBody>
          <a:bodyPr vert="eaVert" lIns="45719" rIns="45719">
            <a:spAutoFit/>
          </a:bodyPr>
          <a:lstStyle>
            <a:lvl1pPr algn="just">
              <a:defRPr b="1" sz="8000">
                <a:solidFill>
                  <a:srgbClr val="C00000"/>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目录</a:t>
            </a:r>
          </a:p>
        </p:txBody>
      </p:sp>
      <p:pic>
        <p:nvPicPr>
          <p:cNvPr id="128" name="图片 14" descr="图片 14"/>
          <p:cNvPicPr>
            <a:picLocks noChangeAspect="1"/>
          </p:cNvPicPr>
          <p:nvPr/>
        </p:nvPicPr>
        <p:blipFill>
          <a:blip r:embed="rId3">
            <a:extLst/>
          </a:blip>
          <a:stretch>
            <a:fillRect/>
          </a:stretch>
        </p:blipFill>
        <p:spPr>
          <a:xfrm>
            <a:off x="692220" y="1823733"/>
            <a:ext cx="1634221" cy="1962795"/>
          </a:xfrm>
          <a:prstGeom prst="rect">
            <a:avLst/>
          </a:prstGeom>
          <a:ln w="12700">
            <a:miter lim="400000"/>
          </a:ln>
        </p:spPr>
      </p:pic>
      <p:grpSp>
        <p:nvGrpSpPr>
          <p:cNvPr id="135" name="组合 16"/>
          <p:cNvGrpSpPr/>
          <p:nvPr/>
        </p:nvGrpSpPr>
        <p:grpSpPr>
          <a:xfrm>
            <a:off x="4903034" y="1182827"/>
            <a:ext cx="4962526" cy="1223287"/>
            <a:chOff x="0" y="0"/>
            <a:chExt cx="4962525" cy="1223285"/>
          </a:xfrm>
        </p:grpSpPr>
        <p:grpSp>
          <p:nvGrpSpPr>
            <p:cNvPr id="131" name="图片 11"/>
            <p:cNvGrpSpPr/>
            <p:nvPr/>
          </p:nvGrpSpPr>
          <p:grpSpPr>
            <a:xfrm>
              <a:off x="849770" y="0"/>
              <a:ext cx="4112755" cy="1223286"/>
              <a:chOff x="0" y="0"/>
              <a:chExt cx="4112754" cy="1223285"/>
            </a:xfrm>
          </p:grpSpPr>
          <p:sp>
            <p:nvSpPr>
              <p:cNvPr id="129" name="矩形"/>
              <p:cNvSpPr/>
              <p:nvPr/>
            </p:nvSpPr>
            <p:spPr>
              <a:xfrm>
                <a:off x="0" y="0"/>
                <a:ext cx="4112755" cy="1223286"/>
              </a:xfrm>
              <a:prstGeom prst="rect">
                <a:avLst/>
              </a:prstGeom>
              <a:solidFill>
                <a:srgbClr val="FFFFFF"/>
              </a:solidFill>
              <a:ln w="12700" cap="flat">
                <a:noFill/>
                <a:miter lim="400000"/>
              </a:ln>
              <a:effectLst/>
            </p:spPr>
            <p:txBody>
              <a:bodyPr wrap="square" lIns="45719" tIns="45719" rIns="45719" bIns="45719" numCol="1" anchor="ctr">
                <a:noAutofit/>
              </a:bodyPr>
              <a:lstStyle/>
              <a:p>
                <a:pPr/>
              </a:p>
            </p:txBody>
          </p:sp>
          <p:pic>
            <p:nvPicPr>
              <p:cNvPr id="130" name="image15.png" descr="image15.png"/>
              <p:cNvPicPr>
                <a:picLocks noChangeAspect="1"/>
              </p:cNvPicPr>
              <p:nvPr/>
            </p:nvPicPr>
            <p:blipFill>
              <a:blip r:embed="rId4">
                <a:extLst/>
              </a:blip>
              <a:stretch>
                <a:fillRect/>
              </a:stretch>
            </p:blipFill>
            <p:spPr>
              <a:xfrm>
                <a:off x="0" y="0"/>
                <a:ext cx="4112755" cy="1223286"/>
              </a:xfrm>
              <a:prstGeom prst="rect">
                <a:avLst/>
              </a:prstGeom>
              <a:ln w="12700" cap="flat">
                <a:noFill/>
                <a:miter lim="400000"/>
              </a:ln>
              <a:effectLst/>
            </p:spPr>
          </p:pic>
        </p:grpSp>
        <p:grpSp>
          <p:nvGrpSpPr>
            <p:cNvPr id="134" name="矩形 15"/>
            <p:cNvGrpSpPr/>
            <p:nvPr/>
          </p:nvGrpSpPr>
          <p:grpSpPr>
            <a:xfrm>
              <a:off x="-1" y="239585"/>
              <a:ext cx="738507" cy="802641"/>
              <a:chOff x="0" y="0"/>
              <a:chExt cx="738505" cy="802640"/>
            </a:xfrm>
          </p:grpSpPr>
          <p:sp>
            <p:nvSpPr>
              <p:cNvPr id="132" name="正方形"/>
              <p:cNvSpPr/>
              <p:nvPr/>
            </p:nvSpPr>
            <p:spPr>
              <a:xfrm>
                <a:off x="0" y="32066"/>
                <a:ext cx="738506" cy="738507"/>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33" name="壹"/>
              <p:cNvSpPr txBox="1"/>
              <p:nvPr/>
            </p:nvSpPr>
            <p:spPr>
              <a:xfrm>
                <a:off x="45719" y="0"/>
                <a:ext cx="647067" cy="802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4000">
                    <a:solidFill>
                      <a:srgbClr val="FFFFFF"/>
                    </a:solidFill>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壹</a:t>
                </a:r>
              </a:p>
            </p:txBody>
          </p:sp>
        </p:grpSp>
      </p:grpSp>
      <p:sp>
        <p:nvSpPr>
          <p:cNvPr id="136" name="文本框 17"/>
          <p:cNvSpPr txBox="1"/>
          <p:nvPr/>
        </p:nvSpPr>
        <p:spPr>
          <a:xfrm>
            <a:off x="6136135" y="1508505"/>
            <a:ext cx="3261360" cy="6629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just">
              <a:defRPr b="1" i="1" sz="3200">
                <a:solidFill>
                  <a:srgbClr val="FFFFFF"/>
                </a:solidFill>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沙盘推演概述</a:t>
            </a:r>
          </a:p>
        </p:txBody>
      </p:sp>
      <p:grpSp>
        <p:nvGrpSpPr>
          <p:cNvPr id="141" name="组合 20"/>
          <p:cNvGrpSpPr/>
          <p:nvPr/>
        </p:nvGrpSpPr>
        <p:grpSpPr>
          <a:xfrm>
            <a:off x="4903034" y="2472727"/>
            <a:ext cx="4962526" cy="1223287"/>
            <a:chOff x="0" y="0"/>
            <a:chExt cx="4962525" cy="1223285"/>
          </a:xfrm>
        </p:grpSpPr>
        <p:pic>
          <p:nvPicPr>
            <p:cNvPr id="137" name="图片 22" descr="图片 22"/>
            <p:cNvPicPr>
              <a:picLocks noChangeAspect="1"/>
            </p:cNvPicPr>
            <p:nvPr/>
          </p:nvPicPr>
          <p:blipFill>
            <a:blip r:embed="rId4">
              <a:extLst/>
            </a:blip>
            <a:stretch>
              <a:fillRect/>
            </a:stretch>
          </p:blipFill>
          <p:spPr>
            <a:xfrm>
              <a:off x="849770" y="0"/>
              <a:ext cx="4112755" cy="1223286"/>
            </a:xfrm>
            <a:prstGeom prst="rect">
              <a:avLst/>
            </a:prstGeom>
            <a:ln w="12700" cap="flat">
              <a:noFill/>
              <a:miter lim="400000"/>
            </a:ln>
            <a:effectLst/>
          </p:spPr>
        </p:pic>
        <p:grpSp>
          <p:nvGrpSpPr>
            <p:cNvPr id="140" name="矩形 23"/>
            <p:cNvGrpSpPr/>
            <p:nvPr/>
          </p:nvGrpSpPr>
          <p:grpSpPr>
            <a:xfrm>
              <a:off x="-1" y="233162"/>
              <a:ext cx="738507" cy="802641"/>
              <a:chOff x="0" y="0"/>
              <a:chExt cx="738505" cy="802640"/>
            </a:xfrm>
          </p:grpSpPr>
          <p:sp>
            <p:nvSpPr>
              <p:cNvPr id="138" name="正方形"/>
              <p:cNvSpPr/>
              <p:nvPr/>
            </p:nvSpPr>
            <p:spPr>
              <a:xfrm>
                <a:off x="0" y="32066"/>
                <a:ext cx="738506" cy="738507"/>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39" name="贰"/>
              <p:cNvSpPr txBox="1"/>
              <p:nvPr/>
            </p:nvSpPr>
            <p:spPr>
              <a:xfrm>
                <a:off x="45719" y="0"/>
                <a:ext cx="647067" cy="802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4000">
                    <a:solidFill>
                      <a:srgbClr val="FFFFFF"/>
                    </a:solidFill>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贰</a:t>
                </a:r>
              </a:p>
            </p:txBody>
          </p:sp>
        </p:grpSp>
      </p:grpSp>
      <p:sp>
        <p:nvSpPr>
          <p:cNvPr id="142" name="文本框 21"/>
          <p:cNvSpPr txBox="1"/>
          <p:nvPr/>
        </p:nvSpPr>
        <p:spPr>
          <a:xfrm>
            <a:off x="5976206" y="2811413"/>
            <a:ext cx="3939923" cy="6629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just">
              <a:defRPr b="1" i="1" sz="3200">
                <a:solidFill>
                  <a:srgbClr val="FFFFFF"/>
                </a:solidFill>
                <a:latin typeface="方正正黑简体"/>
                <a:ea typeface="方正正黑简体"/>
                <a:cs typeface="方正正黑简体"/>
                <a:sym typeface="方正正黑简体"/>
              </a:defRPr>
            </a:lvl1pPr>
          </a:lstStyle>
          <a:p>
            <a:pPr/>
            <a:r>
              <a:t>“先锋”主题沙盘推演</a:t>
            </a:r>
          </a:p>
        </p:txBody>
      </p:sp>
      <p:grpSp>
        <p:nvGrpSpPr>
          <p:cNvPr id="147" name="组合 25"/>
          <p:cNvGrpSpPr/>
          <p:nvPr/>
        </p:nvGrpSpPr>
        <p:grpSpPr>
          <a:xfrm>
            <a:off x="4903034" y="3756205"/>
            <a:ext cx="4962526" cy="1223287"/>
            <a:chOff x="0" y="0"/>
            <a:chExt cx="4962525" cy="1223285"/>
          </a:xfrm>
        </p:grpSpPr>
        <p:pic>
          <p:nvPicPr>
            <p:cNvPr id="143" name="图片 27" descr="图片 27"/>
            <p:cNvPicPr>
              <a:picLocks noChangeAspect="1"/>
            </p:cNvPicPr>
            <p:nvPr/>
          </p:nvPicPr>
          <p:blipFill>
            <a:blip r:embed="rId4">
              <a:extLst/>
            </a:blip>
            <a:stretch>
              <a:fillRect/>
            </a:stretch>
          </p:blipFill>
          <p:spPr>
            <a:xfrm>
              <a:off x="849770" y="0"/>
              <a:ext cx="4112755" cy="1223286"/>
            </a:xfrm>
            <a:prstGeom prst="rect">
              <a:avLst/>
            </a:prstGeom>
            <a:ln w="12700" cap="flat">
              <a:noFill/>
              <a:miter lim="400000"/>
            </a:ln>
            <a:effectLst/>
          </p:spPr>
        </p:pic>
        <p:grpSp>
          <p:nvGrpSpPr>
            <p:cNvPr id="146" name="矩形 28"/>
            <p:cNvGrpSpPr/>
            <p:nvPr/>
          </p:nvGrpSpPr>
          <p:grpSpPr>
            <a:xfrm>
              <a:off x="-1" y="233162"/>
              <a:ext cx="738507" cy="802641"/>
              <a:chOff x="0" y="0"/>
              <a:chExt cx="738505" cy="802640"/>
            </a:xfrm>
          </p:grpSpPr>
          <p:sp>
            <p:nvSpPr>
              <p:cNvPr id="144" name="正方形"/>
              <p:cNvSpPr/>
              <p:nvPr/>
            </p:nvSpPr>
            <p:spPr>
              <a:xfrm>
                <a:off x="0" y="32066"/>
                <a:ext cx="738506" cy="738507"/>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45" name="叁"/>
              <p:cNvSpPr txBox="1"/>
              <p:nvPr/>
            </p:nvSpPr>
            <p:spPr>
              <a:xfrm>
                <a:off x="45719" y="0"/>
                <a:ext cx="647067" cy="802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4000">
                    <a:solidFill>
                      <a:srgbClr val="FFFFFF"/>
                    </a:solidFill>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叁</a:t>
                </a:r>
              </a:p>
            </p:txBody>
          </p:sp>
        </p:grpSp>
      </p:grpSp>
      <p:sp>
        <p:nvSpPr>
          <p:cNvPr id="148" name="文本框 26"/>
          <p:cNvSpPr txBox="1"/>
          <p:nvPr/>
        </p:nvSpPr>
        <p:spPr>
          <a:xfrm>
            <a:off x="6104316" y="4114320"/>
            <a:ext cx="3683704" cy="6629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just">
              <a:defRPr b="1" i="1" sz="3200">
                <a:solidFill>
                  <a:srgbClr val="FFFFFF"/>
                </a:solidFill>
                <a:latin typeface="方正正黑简体"/>
                <a:ea typeface="方正正黑简体"/>
                <a:cs typeface="方正正黑简体"/>
                <a:sym typeface="方正正黑简体"/>
              </a:defRPr>
            </a:lvl1pPr>
          </a:lstStyle>
          <a:p>
            <a:pPr/>
            <a:r>
              <a:t>沙盘特点及交付</a:t>
            </a:r>
          </a:p>
        </p:txBody>
      </p:sp>
      <p:pic>
        <p:nvPicPr>
          <p:cNvPr id="149" name="图片 2" descr="图片 2"/>
          <p:cNvPicPr>
            <a:picLocks noChangeAspect="1"/>
          </p:cNvPicPr>
          <p:nvPr/>
        </p:nvPicPr>
        <p:blipFill>
          <a:blip r:embed="rId5">
            <a:extLst/>
          </a:blip>
          <a:stretch>
            <a:fillRect/>
          </a:stretch>
        </p:blipFill>
        <p:spPr>
          <a:xfrm>
            <a:off x="14283" y="4759940"/>
            <a:ext cx="12163433" cy="2080959"/>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6" presetID="23" grpId="1" fill="hold">
                                  <p:stCondLst>
                                    <p:cond delay="0"/>
                                  </p:stCondLst>
                                  <p:iterate type="el" backwards="0">
                                    <p:tmAbs val="0"/>
                                  </p:iterate>
                                  <p:childTnLst>
                                    <p:set>
                                      <p:cBhvr>
                                        <p:cTn id="6" fill="hold"/>
                                        <p:tgtEl>
                                          <p:spTgt spid="127"/>
                                        </p:tgtEl>
                                        <p:attrNameLst>
                                          <p:attrName>style.visibility</p:attrName>
                                        </p:attrNameLst>
                                      </p:cBhvr>
                                      <p:to>
                                        <p:strVal val="visible"/>
                                      </p:to>
                                    </p:set>
                                    <p:anim calcmode="lin" valueType="num">
                                      <p:cBhvr>
                                        <p:cTn id="7" dur="500" fill="hold"/>
                                        <p:tgtEl>
                                          <p:spTgt spid="127"/>
                                        </p:tgtEl>
                                        <p:attrNameLst>
                                          <p:attrName>ppt_w</p:attrName>
                                        </p:attrNameLst>
                                      </p:cBhvr>
                                      <p:tavLst>
                                        <p:tav tm="0">
                                          <p:val>
                                            <p:fltVal val="0"/>
                                          </p:val>
                                        </p:tav>
                                        <p:tav tm="100000">
                                          <p:val>
                                            <p:strVal val="#ppt_w"/>
                                          </p:val>
                                        </p:tav>
                                      </p:tavLst>
                                    </p:anim>
                                    <p:anim calcmode="lin" valueType="num">
                                      <p:cBhvr>
                                        <p:cTn id="8" dur="500" fill="hold"/>
                                        <p:tgtEl>
                                          <p:spTgt spid="127"/>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Class="entr" nodeType="afterEffect" presetID="10" grpId="2" fill="hold">
                                  <p:stCondLst>
                                    <p:cond delay="0"/>
                                  </p:stCondLst>
                                  <p:iterate type="el" backwards="0">
                                    <p:tmAbs val="0"/>
                                  </p:iterate>
                                  <p:childTnLst>
                                    <p:set>
                                      <p:cBhvr>
                                        <p:cTn id="11" fill="hold"/>
                                        <p:tgtEl>
                                          <p:spTgt spid="128"/>
                                        </p:tgtEl>
                                        <p:attrNameLst>
                                          <p:attrName>style.visibility</p:attrName>
                                        </p:attrNameLst>
                                      </p:cBhvr>
                                      <p:to>
                                        <p:strVal val="visible"/>
                                      </p:to>
                                    </p:set>
                                    <p:animEffect filter="fade" transition="in">
                                      <p:cBhvr>
                                        <p:cTn id="12" dur="2000"/>
                                        <p:tgtEl>
                                          <p:spTgt spid="128"/>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126"/>
                                        </p:tgtEl>
                                        <p:attrNameLst>
                                          <p:attrName>style.visibility</p:attrName>
                                        </p:attrNameLst>
                                      </p:cBhvr>
                                      <p:to>
                                        <p:strVal val="visible"/>
                                      </p:to>
                                    </p:set>
                                    <p:animEffect filter="fade" transition="in">
                                      <p:cBhvr>
                                        <p:cTn id="17" dur="500"/>
                                        <p:tgtEl>
                                          <p:spTgt spid="126"/>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4" presetID="2" grpId="4" fill="hold">
                                  <p:stCondLst>
                                    <p:cond delay="0"/>
                                  </p:stCondLst>
                                  <p:iterate type="el" backwards="0">
                                    <p:tmAbs val="0"/>
                                  </p:iterate>
                                  <p:childTnLst>
                                    <p:set>
                                      <p:cBhvr>
                                        <p:cTn id="21" fill="hold"/>
                                        <p:tgtEl>
                                          <p:spTgt spid="149"/>
                                        </p:tgtEl>
                                        <p:attrNameLst>
                                          <p:attrName>style.visibility</p:attrName>
                                        </p:attrNameLst>
                                      </p:cBhvr>
                                      <p:to>
                                        <p:strVal val="visible"/>
                                      </p:to>
                                    </p:set>
                                    <p:anim calcmode="lin" valueType="num">
                                      <p:cBhvr>
                                        <p:cTn id="22" dur="500" fill="hold"/>
                                        <p:tgtEl>
                                          <p:spTgt spid="149"/>
                                        </p:tgtEl>
                                        <p:attrNameLst>
                                          <p:attrName>ppt_x</p:attrName>
                                        </p:attrNameLst>
                                      </p:cBhvr>
                                      <p:tavLst>
                                        <p:tav tm="0">
                                          <p:val>
                                            <p:strVal val="#ppt_x"/>
                                          </p:val>
                                        </p:tav>
                                        <p:tav tm="100000">
                                          <p:val>
                                            <p:strVal val="#ppt_x"/>
                                          </p:val>
                                        </p:tav>
                                      </p:tavLst>
                                    </p:anim>
                                    <p:anim calcmode="lin" valueType="num">
                                      <p:cBhvr>
                                        <p:cTn id="23" dur="500" fill="hold"/>
                                        <p:tgtEl>
                                          <p:spTgt spid="14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4" presetID="2" grpId="5" fill="hold">
                                  <p:stCondLst>
                                    <p:cond delay="0"/>
                                  </p:stCondLst>
                                  <p:iterate type="el" backwards="0">
                                    <p:tmAbs val="0"/>
                                  </p:iterate>
                                  <p:childTnLst>
                                    <p:set>
                                      <p:cBhvr>
                                        <p:cTn id="27" fill="hold"/>
                                        <p:tgtEl>
                                          <p:spTgt spid="135"/>
                                        </p:tgtEl>
                                        <p:attrNameLst>
                                          <p:attrName>style.visibility</p:attrName>
                                        </p:attrNameLst>
                                      </p:cBhvr>
                                      <p:to>
                                        <p:strVal val="visible"/>
                                      </p:to>
                                    </p:set>
                                    <p:anim calcmode="lin" valueType="num">
                                      <p:cBhvr>
                                        <p:cTn id="28" dur="500" fill="hold"/>
                                        <p:tgtEl>
                                          <p:spTgt spid="135"/>
                                        </p:tgtEl>
                                        <p:attrNameLst>
                                          <p:attrName>ppt_x</p:attrName>
                                        </p:attrNameLst>
                                      </p:cBhvr>
                                      <p:tavLst>
                                        <p:tav tm="0">
                                          <p:val>
                                            <p:strVal val="#ppt_x"/>
                                          </p:val>
                                        </p:tav>
                                        <p:tav tm="100000">
                                          <p:val>
                                            <p:strVal val="#ppt_x"/>
                                          </p:val>
                                        </p:tav>
                                      </p:tavLst>
                                    </p:anim>
                                    <p:anim calcmode="lin" valueType="num">
                                      <p:cBhvr>
                                        <p:cTn id="29" dur="500" fill="hold"/>
                                        <p:tgtEl>
                                          <p:spTgt spid="135"/>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Class="entr" nodeType="afterEffect" presetSubtype="4" presetID="2" grpId="6" fill="hold">
                                  <p:stCondLst>
                                    <p:cond delay="0"/>
                                  </p:stCondLst>
                                  <p:iterate type="el" backwards="0">
                                    <p:tmAbs val="0"/>
                                  </p:iterate>
                                  <p:childTnLst>
                                    <p:set>
                                      <p:cBhvr>
                                        <p:cTn id="32" fill="hold"/>
                                        <p:tgtEl>
                                          <p:spTgt spid="136"/>
                                        </p:tgtEl>
                                        <p:attrNameLst>
                                          <p:attrName>style.visibility</p:attrName>
                                        </p:attrNameLst>
                                      </p:cBhvr>
                                      <p:to>
                                        <p:strVal val="visible"/>
                                      </p:to>
                                    </p:set>
                                    <p:anim calcmode="lin" valueType="num">
                                      <p:cBhvr>
                                        <p:cTn id="33" dur="500" fill="hold"/>
                                        <p:tgtEl>
                                          <p:spTgt spid="136"/>
                                        </p:tgtEl>
                                        <p:attrNameLst>
                                          <p:attrName>ppt_x</p:attrName>
                                        </p:attrNameLst>
                                      </p:cBhvr>
                                      <p:tavLst>
                                        <p:tav tm="0">
                                          <p:val>
                                            <p:strVal val="#ppt_x"/>
                                          </p:val>
                                        </p:tav>
                                        <p:tav tm="100000">
                                          <p:val>
                                            <p:strVal val="#ppt_x"/>
                                          </p:val>
                                        </p:tav>
                                      </p:tavLst>
                                    </p:anim>
                                    <p:anim calcmode="lin" valueType="num">
                                      <p:cBhvr>
                                        <p:cTn id="34" dur="500" fill="hold"/>
                                        <p:tgtEl>
                                          <p:spTgt spid="13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4" presetID="2" grpId="7" fill="hold">
                                  <p:stCondLst>
                                    <p:cond delay="0"/>
                                  </p:stCondLst>
                                  <p:iterate type="el" backwards="0">
                                    <p:tmAbs val="0"/>
                                  </p:iterate>
                                  <p:childTnLst>
                                    <p:set>
                                      <p:cBhvr>
                                        <p:cTn id="38" fill="hold"/>
                                        <p:tgtEl>
                                          <p:spTgt spid="141"/>
                                        </p:tgtEl>
                                        <p:attrNameLst>
                                          <p:attrName>style.visibility</p:attrName>
                                        </p:attrNameLst>
                                      </p:cBhvr>
                                      <p:to>
                                        <p:strVal val="visible"/>
                                      </p:to>
                                    </p:set>
                                    <p:anim calcmode="lin" valueType="num">
                                      <p:cBhvr>
                                        <p:cTn id="39" dur="500" fill="hold"/>
                                        <p:tgtEl>
                                          <p:spTgt spid="141"/>
                                        </p:tgtEl>
                                        <p:attrNameLst>
                                          <p:attrName>ppt_x</p:attrName>
                                        </p:attrNameLst>
                                      </p:cBhvr>
                                      <p:tavLst>
                                        <p:tav tm="0">
                                          <p:val>
                                            <p:strVal val="#ppt_x"/>
                                          </p:val>
                                        </p:tav>
                                        <p:tav tm="100000">
                                          <p:val>
                                            <p:strVal val="#ppt_x"/>
                                          </p:val>
                                        </p:tav>
                                      </p:tavLst>
                                    </p:anim>
                                    <p:anim calcmode="lin" valueType="num">
                                      <p:cBhvr>
                                        <p:cTn id="40" dur="500" fill="hold"/>
                                        <p:tgtEl>
                                          <p:spTgt spid="141"/>
                                        </p:tgtEl>
                                        <p:attrNameLst>
                                          <p:attrName>ppt_y</p:attrName>
                                        </p:attrNameLst>
                                      </p:cBhvr>
                                      <p:tavLst>
                                        <p:tav tm="0">
                                          <p:val>
                                            <p:strVal val="1+#ppt_h/2"/>
                                          </p:val>
                                        </p:tav>
                                        <p:tav tm="100000">
                                          <p:val>
                                            <p:strVal val="#ppt_y"/>
                                          </p:val>
                                        </p:tav>
                                      </p:tavLst>
                                    </p:anim>
                                  </p:childTnLst>
                                </p:cTn>
                              </p:par>
                            </p:childTnLst>
                          </p:cTn>
                        </p:par>
                        <p:par>
                          <p:cTn id="41" fill="hold">
                            <p:stCondLst>
                              <p:cond delay="500"/>
                            </p:stCondLst>
                            <p:childTnLst>
                              <p:par>
                                <p:cTn id="42" presetClass="entr" nodeType="afterEffect" presetSubtype="4" presetID="2" grpId="8" fill="hold">
                                  <p:stCondLst>
                                    <p:cond delay="0"/>
                                  </p:stCondLst>
                                  <p:iterate type="el" backwards="0">
                                    <p:tmAbs val="0"/>
                                  </p:iterate>
                                  <p:childTnLst>
                                    <p:set>
                                      <p:cBhvr>
                                        <p:cTn id="43" fill="hold"/>
                                        <p:tgtEl>
                                          <p:spTgt spid="142"/>
                                        </p:tgtEl>
                                        <p:attrNameLst>
                                          <p:attrName>style.visibility</p:attrName>
                                        </p:attrNameLst>
                                      </p:cBhvr>
                                      <p:to>
                                        <p:strVal val="visible"/>
                                      </p:to>
                                    </p:set>
                                    <p:anim calcmode="lin" valueType="num">
                                      <p:cBhvr>
                                        <p:cTn id="44" dur="500" fill="hold"/>
                                        <p:tgtEl>
                                          <p:spTgt spid="142"/>
                                        </p:tgtEl>
                                        <p:attrNameLst>
                                          <p:attrName>ppt_x</p:attrName>
                                        </p:attrNameLst>
                                      </p:cBhvr>
                                      <p:tavLst>
                                        <p:tav tm="0">
                                          <p:val>
                                            <p:strVal val="#ppt_x"/>
                                          </p:val>
                                        </p:tav>
                                        <p:tav tm="100000">
                                          <p:val>
                                            <p:strVal val="#ppt_x"/>
                                          </p:val>
                                        </p:tav>
                                      </p:tavLst>
                                    </p:anim>
                                    <p:anim calcmode="lin" valueType="num">
                                      <p:cBhvr>
                                        <p:cTn id="45" dur="500" fill="hold"/>
                                        <p:tgtEl>
                                          <p:spTgt spid="142"/>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Class="entr" nodeType="clickEffect" presetSubtype="4" presetID="2" grpId="9" fill="hold">
                                  <p:stCondLst>
                                    <p:cond delay="0"/>
                                  </p:stCondLst>
                                  <p:iterate type="el" backwards="0">
                                    <p:tmAbs val="0"/>
                                  </p:iterate>
                                  <p:childTnLst>
                                    <p:set>
                                      <p:cBhvr>
                                        <p:cTn id="49" fill="hold"/>
                                        <p:tgtEl>
                                          <p:spTgt spid="147"/>
                                        </p:tgtEl>
                                        <p:attrNameLst>
                                          <p:attrName>style.visibility</p:attrName>
                                        </p:attrNameLst>
                                      </p:cBhvr>
                                      <p:to>
                                        <p:strVal val="visible"/>
                                      </p:to>
                                    </p:set>
                                    <p:anim calcmode="lin" valueType="num">
                                      <p:cBhvr>
                                        <p:cTn id="50" dur="500" fill="hold"/>
                                        <p:tgtEl>
                                          <p:spTgt spid="147"/>
                                        </p:tgtEl>
                                        <p:attrNameLst>
                                          <p:attrName>ppt_x</p:attrName>
                                        </p:attrNameLst>
                                      </p:cBhvr>
                                      <p:tavLst>
                                        <p:tav tm="0">
                                          <p:val>
                                            <p:strVal val="#ppt_x"/>
                                          </p:val>
                                        </p:tav>
                                        <p:tav tm="100000">
                                          <p:val>
                                            <p:strVal val="#ppt_x"/>
                                          </p:val>
                                        </p:tav>
                                      </p:tavLst>
                                    </p:anim>
                                    <p:anim calcmode="lin" valueType="num">
                                      <p:cBhvr>
                                        <p:cTn id="51" dur="500" fill="hold"/>
                                        <p:tgtEl>
                                          <p:spTgt spid="147"/>
                                        </p:tgtEl>
                                        <p:attrNameLst>
                                          <p:attrName>ppt_y</p:attrName>
                                        </p:attrNameLst>
                                      </p:cBhvr>
                                      <p:tavLst>
                                        <p:tav tm="0">
                                          <p:val>
                                            <p:strVal val="1+#ppt_h/2"/>
                                          </p:val>
                                        </p:tav>
                                        <p:tav tm="100000">
                                          <p:val>
                                            <p:strVal val="#ppt_y"/>
                                          </p:val>
                                        </p:tav>
                                      </p:tavLst>
                                    </p:anim>
                                  </p:childTnLst>
                                </p:cTn>
                              </p:par>
                            </p:childTnLst>
                          </p:cTn>
                        </p:par>
                        <p:par>
                          <p:cTn id="52" fill="hold">
                            <p:stCondLst>
                              <p:cond delay="500"/>
                            </p:stCondLst>
                            <p:childTnLst>
                              <p:par>
                                <p:cTn id="53" presetClass="entr" nodeType="afterEffect" presetSubtype="4" presetID="2" grpId="10" fill="hold">
                                  <p:stCondLst>
                                    <p:cond delay="0"/>
                                  </p:stCondLst>
                                  <p:iterate type="el" backwards="0">
                                    <p:tmAbs val="0"/>
                                  </p:iterate>
                                  <p:childTnLst>
                                    <p:set>
                                      <p:cBhvr>
                                        <p:cTn id="54" fill="hold"/>
                                        <p:tgtEl>
                                          <p:spTgt spid="148"/>
                                        </p:tgtEl>
                                        <p:attrNameLst>
                                          <p:attrName>style.visibility</p:attrName>
                                        </p:attrNameLst>
                                      </p:cBhvr>
                                      <p:to>
                                        <p:strVal val="visible"/>
                                      </p:to>
                                    </p:set>
                                    <p:anim calcmode="lin" valueType="num">
                                      <p:cBhvr>
                                        <p:cTn id="55" dur="500" fill="hold"/>
                                        <p:tgtEl>
                                          <p:spTgt spid="148"/>
                                        </p:tgtEl>
                                        <p:attrNameLst>
                                          <p:attrName>ppt_x</p:attrName>
                                        </p:attrNameLst>
                                      </p:cBhvr>
                                      <p:tavLst>
                                        <p:tav tm="0">
                                          <p:val>
                                            <p:strVal val="#ppt_x"/>
                                          </p:val>
                                        </p:tav>
                                        <p:tav tm="100000">
                                          <p:val>
                                            <p:strVal val="#ppt_x"/>
                                          </p:val>
                                        </p:tav>
                                      </p:tavLst>
                                    </p:anim>
                                    <p:anim calcmode="lin" valueType="num">
                                      <p:cBhvr>
                                        <p:cTn id="56" dur="500" fill="hold"/>
                                        <p:tgtEl>
                                          <p:spTgt spid="1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7" grpId="9"/>
      <p:bldP build="whole" bldLvl="1" animBg="1" rev="0" advAuto="0" spid="148" grpId="10"/>
      <p:bldP build="whole" bldLvl="1" animBg="1" rev="0" advAuto="0" spid="141" grpId="7"/>
      <p:bldP build="whole" bldLvl="1" animBg="1" rev="0" advAuto="0" spid="142" grpId="8"/>
      <p:bldP build="whole" bldLvl="1" animBg="1" rev="0" advAuto="0" spid="127" grpId="1"/>
      <p:bldP build="whole" bldLvl="1" animBg="1" rev="0" advAuto="0" spid="136" grpId="6"/>
      <p:bldP build="whole" bldLvl="1" animBg="1" rev="0" advAuto="0" spid="149" grpId="4"/>
      <p:bldP build="whole" bldLvl="1" animBg="1" rev="0" advAuto="0" spid="128" grpId="2"/>
      <p:bldP build="whole" bldLvl="1" animBg="1" rev="0" advAuto="0" spid="126" grpId="3"/>
      <p:bldP build="whole" bldLvl="1" animBg="1" rev="0" advAuto="0" spid="135" grpId="5"/>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7" name="行动"/>
          <p:cNvSpPr/>
          <p:nvPr/>
        </p:nvSpPr>
        <p:spPr>
          <a:xfrm>
            <a:off x="165747" y="2616505"/>
            <a:ext cx="1270001" cy="1270001"/>
          </a:xfrm>
          <a:prstGeom prst="roundRect">
            <a:avLst>
              <a:gd name="adj" fmla="val 15000"/>
            </a:avLst>
          </a:prstGeom>
          <a:solidFill>
            <a:srgbClr val="FF483B"/>
          </a:solidFill>
          <a:ln w="12700">
            <a:miter lim="400000"/>
          </a:ln>
          <a:extLst>
            <a:ext uri="{C572A759-6A51-4108-AA02-DFA0A04FC94B}">
              <ma14:wrappingTextBoxFlag xmlns:ma14="http://schemas.microsoft.com/office/mac/drawingml/2011/main" val="1"/>
            </a:ext>
          </a:extLst>
        </p:spPr>
        <p:txBody>
          <a:bodyPr lIns="45719" rIns="45719" anchor="ctr"/>
          <a:lstStyle>
            <a:lvl1pPr algn="ctr">
              <a:defRPr sz="3000">
                <a:solidFill>
                  <a:srgbClr val="FFFFFF"/>
                </a:solidFill>
              </a:defRPr>
            </a:lvl1pPr>
          </a:lstStyle>
          <a:p>
            <a:pPr/>
            <a:r>
              <a:t>行动</a:t>
            </a:r>
          </a:p>
        </p:txBody>
      </p:sp>
      <p:sp>
        <p:nvSpPr>
          <p:cNvPr id="428" name="箭头"/>
          <p:cNvSpPr/>
          <p:nvPr/>
        </p:nvSpPr>
        <p:spPr>
          <a:xfrm>
            <a:off x="1585703" y="3010697"/>
            <a:ext cx="440653" cy="481618"/>
          </a:xfrm>
          <a:prstGeom prst="rightArrow">
            <a:avLst>
              <a:gd name="adj1" fmla="val 32000"/>
              <a:gd name="adj2" fmla="val 69950"/>
            </a:avLst>
          </a:prstGeom>
          <a:solidFill>
            <a:srgbClr val="FFFFFF"/>
          </a:solidFill>
          <a:ln w="12700">
            <a:solidFill>
              <a:srgbClr val="BE0B0B"/>
            </a:solidFill>
            <a:miter/>
          </a:ln>
        </p:spPr>
        <p:txBody>
          <a:bodyPr lIns="45719" rIns="45719" anchor="ctr"/>
          <a:lstStyle/>
          <a:p>
            <a:pPr/>
          </a:p>
        </p:txBody>
      </p:sp>
      <p:sp>
        <p:nvSpPr>
          <p:cNvPr id="429" name="侦察"/>
          <p:cNvSpPr/>
          <p:nvPr/>
        </p:nvSpPr>
        <p:spPr>
          <a:xfrm>
            <a:off x="2180275" y="2616505"/>
            <a:ext cx="1270001" cy="1270001"/>
          </a:xfrm>
          <a:prstGeom prst="roundRect">
            <a:avLst>
              <a:gd name="adj" fmla="val 15000"/>
            </a:avLst>
          </a:prstGeom>
          <a:solidFill>
            <a:srgbClr val="FF483B"/>
          </a:solidFill>
          <a:ln w="12700">
            <a:miter lim="400000"/>
          </a:ln>
          <a:extLst>
            <a:ext uri="{C572A759-6A51-4108-AA02-DFA0A04FC94B}">
              <ma14:wrappingTextBoxFlag xmlns:ma14="http://schemas.microsoft.com/office/mac/drawingml/2011/main" val="1"/>
            </a:ext>
          </a:extLst>
        </p:spPr>
        <p:txBody>
          <a:bodyPr lIns="45719" rIns="45719" anchor="ctr"/>
          <a:lstStyle>
            <a:lvl1pPr algn="ctr">
              <a:defRPr sz="3000">
                <a:solidFill>
                  <a:srgbClr val="FFFFFF"/>
                </a:solidFill>
              </a:defRPr>
            </a:lvl1pPr>
          </a:lstStyle>
          <a:p>
            <a:pPr/>
            <a:r>
              <a:t>侦察</a:t>
            </a:r>
          </a:p>
        </p:txBody>
      </p:sp>
      <p:sp>
        <p:nvSpPr>
          <p:cNvPr id="430" name="箭头"/>
          <p:cNvSpPr/>
          <p:nvPr/>
        </p:nvSpPr>
        <p:spPr>
          <a:xfrm>
            <a:off x="3600232" y="3010697"/>
            <a:ext cx="440653" cy="481618"/>
          </a:xfrm>
          <a:prstGeom prst="rightArrow">
            <a:avLst>
              <a:gd name="adj1" fmla="val 32000"/>
              <a:gd name="adj2" fmla="val 69950"/>
            </a:avLst>
          </a:prstGeom>
          <a:solidFill>
            <a:srgbClr val="FFFFFF"/>
          </a:solidFill>
          <a:ln w="12700">
            <a:solidFill>
              <a:srgbClr val="BE0B0B"/>
            </a:solidFill>
            <a:miter/>
          </a:ln>
        </p:spPr>
        <p:txBody>
          <a:bodyPr lIns="45719" rIns="45719" anchor="ctr"/>
          <a:lstStyle/>
          <a:p>
            <a:pPr/>
          </a:p>
        </p:txBody>
      </p:sp>
      <p:sp>
        <p:nvSpPr>
          <p:cNvPr id="431" name="获取情报"/>
          <p:cNvSpPr/>
          <p:nvPr/>
        </p:nvSpPr>
        <p:spPr>
          <a:xfrm>
            <a:off x="4194804" y="924186"/>
            <a:ext cx="1270001" cy="1270001"/>
          </a:xfrm>
          <a:prstGeom prst="roundRect">
            <a:avLst>
              <a:gd name="adj" fmla="val 15000"/>
            </a:avLst>
          </a:prstGeom>
          <a:solidFill>
            <a:schemeClr val="accent1">
              <a:lumOff val="24117"/>
            </a:schemeClr>
          </a:solidFill>
          <a:ln w="12700">
            <a:miter lim="400000"/>
          </a:ln>
          <a:extLst>
            <a:ext uri="{C572A759-6A51-4108-AA02-DFA0A04FC94B}">
              <ma14:wrappingTextBoxFlag xmlns:ma14="http://schemas.microsoft.com/office/mac/drawingml/2011/main" val="1"/>
            </a:ext>
          </a:extLst>
        </p:spPr>
        <p:txBody>
          <a:bodyPr lIns="45719" rIns="45719" anchor="ctr"/>
          <a:lstStyle>
            <a:lvl1pPr algn="ctr">
              <a:defRPr sz="3000">
                <a:solidFill>
                  <a:srgbClr val="FFFFFF"/>
                </a:solidFill>
              </a:defRPr>
            </a:lvl1pPr>
          </a:lstStyle>
          <a:p>
            <a:pPr/>
            <a:r>
              <a:t>获取情报</a:t>
            </a:r>
          </a:p>
        </p:txBody>
      </p:sp>
      <p:sp>
        <p:nvSpPr>
          <p:cNvPr id="432" name="交火"/>
          <p:cNvSpPr/>
          <p:nvPr/>
        </p:nvSpPr>
        <p:spPr>
          <a:xfrm>
            <a:off x="4194804" y="2616505"/>
            <a:ext cx="1270001" cy="1270001"/>
          </a:xfrm>
          <a:prstGeom prst="roundRect">
            <a:avLst>
              <a:gd name="adj" fmla="val 15000"/>
            </a:avLst>
          </a:prstGeom>
          <a:solidFill>
            <a:schemeClr val="accent1">
              <a:lumOff val="24117"/>
            </a:schemeClr>
          </a:solidFill>
          <a:ln w="12700">
            <a:miter lim="400000"/>
          </a:ln>
          <a:extLst>
            <a:ext uri="{C572A759-6A51-4108-AA02-DFA0A04FC94B}">
              <ma14:wrappingTextBoxFlag xmlns:ma14="http://schemas.microsoft.com/office/mac/drawingml/2011/main" val="1"/>
            </a:ext>
          </a:extLst>
        </p:spPr>
        <p:txBody>
          <a:bodyPr lIns="45719" rIns="45719" anchor="ctr"/>
          <a:lstStyle>
            <a:lvl1pPr algn="ctr">
              <a:defRPr sz="3000">
                <a:solidFill>
                  <a:srgbClr val="FFFFFF"/>
                </a:solidFill>
              </a:defRPr>
            </a:lvl1pPr>
          </a:lstStyle>
          <a:p>
            <a:pPr/>
            <a:r>
              <a:t>交火</a:t>
            </a:r>
          </a:p>
        </p:txBody>
      </p:sp>
      <p:sp>
        <p:nvSpPr>
          <p:cNvPr id="433" name="做任务"/>
          <p:cNvSpPr/>
          <p:nvPr/>
        </p:nvSpPr>
        <p:spPr>
          <a:xfrm>
            <a:off x="4194804" y="4308824"/>
            <a:ext cx="1270001" cy="1270001"/>
          </a:xfrm>
          <a:prstGeom prst="roundRect">
            <a:avLst>
              <a:gd name="adj" fmla="val 15000"/>
            </a:avLst>
          </a:prstGeom>
          <a:solidFill>
            <a:schemeClr val="accent1">
              <a:lumOff val="24117"/>
            </a:schemeClr>
          </a:solidFill>
          <a:ln w="12700">
            <a:miter lim="400000"/>
          </a:ln>
          <a:extLst>
            <a:ext uri="{C572A759-6A51-4108-AA02-DFA0A04FC94B}">
              <ma14:wrappingTextBoxFlag xmlns:ma14="http://schemas.microsoft.com/office/mac/drawingml/2011/main" val="1"/>
            </a:ext>
          </a:extLst>
        </p:spPr>
        <p:txBody>
          <a:bodyPr lIns="45719" rIns="45719" anchor="ctr"/>
          <a:lstStyle>
            <a:lvl1pPr algn="ctr">
              <a:defRPr sz="3000">
                <a:solidFill>
                  <a:srgbClr val="FFFFFF"/>
                </a:solidFill>
              </a:defRPr>
            </a:lvl1pPr>
          </a:lstStyle>
          <a:p>
            <a:pPr/>
            <a:r>
              <a:t>做任务</a:t>
            </a:r>
          </a:p>
        </p:txBody>
      </p:sp>
      <p:sp>
        <p:nvSpPr>
          <p:cNvPr id="434" name="箭头"/>
          <p:cNvSpPr/>
          <p:nvPr/>
        </p:nvSpPr>
        <p:spPr>
          <a:xfrm rot="18900000">
            <a:off x="3600232" y="2265015"/>
            <a:ext cx="440653" cy="481618"/>
          </a:xfrm>
          <a:prstGeom prst="rightArrow">
            <a:avLst>
              <a:gd name="adj1" fmla="val 32000"/>
              <a:gd name="adj2" fmla="val 69950"/>
            </a:avLst>
          </a:prstGeom>
          <a:solidFill>
            <a:srgbClr val="FFFFFF"/>
          </a:solidFill>
          <a:ln w="12700">
            <a:solidFill>
              <a:srgbClr val="BE0B0B"/>
            </a:solidFill>
            <a:miter/>
          </a:ln>
        </p:spPr>
        <p:txBody>
          <a:bodyPr lIns="45719" rIns="45719" anchor="ctr"/>
          <a:lstStyle/>
          <a:p>
            <a:pPr/>
          </a:p>
        </p:txBody>
      </p:sp>
      <p:sp>
        <p:nvSpPr>
          <p:cNvPr id="435" name="箭头"/>
          <p:cNvSpPr/>
          <p:nvPr/>
        </p:nvSpPr>
        <p:spPr>
          <a:xfrm flipH="1" rot="13500000">
            <a:off x="3600232" y="3871136"/>
            <a:ext cx="440653" cy="481618"/>
          </a:xfrm>
          <a:prstGeom prst="rightArrow">
            <a:avLst>
              <a:gd name="adj1" fmla="val 32000"/>
              <a:gd name="adj2" fmla="val 69950"/>
            </a:avLst>
          </a:prstGeom>
          <a:solidFill>
            <a:srgbClr val="FFFFFF"/>
          </a:solidFill>
          <a:ln w="12700">
            <a:solidFill>
              <a:srgbClr val="BE0B0B"/>
            </a:solidFill>
            <a:miter/>
          </a:ln>
        </p:spPr>
        <p:txBody>
          <a:bodyPr lIns="45719" rIns="45719" anchor="ctr"/>
          <a:lstStyle/>
          <a:p>
            <a:pPr/>
          </a:p>
        </p:txBody>
      </p:sp>
      <p:sp>
        <p:nvSpPr>
          <p:cNvPr id="436" name="箭头"/>
          <p:cNvSpPr/>
          <p:nvPr/>
        </p:nvSpPr>
        <p:spPr>
          <a:xfrm>
            <a:off x="5682314" y="3010697"/>
            <a:ext cx="440653" cy="481618"/>
          </a:xfrm>
          <a:prstGeom prst="rightArrow">
            <a:avLst>
              <a:gd name="adj1" fmla="val 32000"/>
              <a:gd name="adj2" fmla="val 69950"/>
            </a:avLst>
          </a:prstGeom>
          <a:solidFill>
            <a:srgbClr val="FFFFFF"/>
          </a:solidFill>
          <a:ln w="12700">
            <a:solidFill>
              <a:srgbClr val="BE0B0B"/>
            </a:solidFill>
            <a:miter/>
          </a:ln>
        </p:spPr>
        <p:txBody>
          <a:bodyPr lIns="45719" rIns="45719" anchor="ctr"/>
          <a:lstStyle/>
          <a:p>
            <a:pPr/>
          </a:p>
        </p:txBody>
      </p:sp>
      <p:sp>
        <p:nvSpPr>
          <p:cNvPr id="437" name="得到情报"/>
          <p:cNvSpPr/>
          <p:nvPr/>
        </p:nvSpPr>
        <p:spPr>
          <a:xfrm>
            <a:off x="6344439" y="2616505"/>
            <a:ext cx="1270001" cy="1270001"/>
          </a:xfrm>
          <a:prstGeom prst="roundRect">
            <a:avLst>
              <a:gd name="adj" fmla="val 15000"/>
            </a:avLst>
          </a:prstGeom>
          <a:solidFill>
            <a:srgbClr val="FF483B"/>
          </a:solidFill>
          <a:ln w="12700">
            <a:miter lim="400000"/>
          </a:ln>
          <a:extLst>
            <a:ext uri="{C572A759-6A51-4108-AA02-DFA0A04FC94B}">
              <ma14:wrappingTextBoxFlag xmlns:ma14="http://schemas.microsoft.com/office/mac/drawingml/2011/main" val="1"/>
            </a:ext>
          </a:extLst>
        </p:spPr>
        <p:txBody>
          <a:bodyPr lIns="45719" rIns="45719" anchor="ctr"/>
          <a:lstStyle>
            <a:lvl1pPr algn="ctr">
              <a:defRPr sz="3000">
                <a:solidFill>
                  <a:srgbClr val="FFFFFF"/>
                </a:solidFill>
              </a:defRPr>
            </a:lvl1pPr>
          </a:lstStyle>
          <a:p>
            <a:pPr/>
            <a:r>
              <a:t>得到情报</a:t>
            </a:r>
          </a:p>
        </p:txBody>
      </p:sp>
      <p:sp>
        <p:nvSpPr>
          <p:cNvPr id="438" name="箭头"/>
          <p:cNvSpPr/>
          <p:nvPr/>
        </p:nvSpPr>
        <p:spPr>
          <a:xfrm>
            <a:off x="7831949" y="3010697"/>
            <a:ext cx="440653" cy="481618"/>
          </a:xfrm>
          <a:prstGeom prst="rightArrow">
            <a:avLst>
              <a:gd name="adj1" fmla="val 32000"/>
              <a:gd name="adj2" fmla="val 69950"/>
            </a:avLst>
          </a:prstGeom>
          <a:solidFill>
            <a:srgbClr val="FFFFFF"/>
          </a:solidFill>
          <a:ln w="12700">
            <a:solidFill>
              <a:srgbClr val="BE0B0B"/>
            </a:solidFill>
            <a:miter/>
          </a:ln>
        </p:spPr>
        <p:txBody>
          <a:bodyPr lIns="45719" rIns="45719" anchor="ctr"/>
          <a:lstStyle/>
          <a:p>
            <a:pPr/>
          </a:p>
        </p:txBody>
      </p:sp>
      <p:sp>
        <p:nvSpPr>
          <p:cNvPr id="439" name="上交消耗"/>
          <p:cNvSpPr/>
          <p:nvPr/>
        </p:nvSpPr>
        <p:spPr>
          <a:xfrm>
            <a:off x="8494074" y="2616505"/>
            <a:ext cx="1270001" cy="1270001"/>
          </a:xfrm>
          <a:prstGeom prst="roundRect">
            <a:avLst>
              <a:gd name="adj" fmla="val 15000"/>
            </a:avLst>
          </a:prstGeom>
          <a:solidFill>
            <a:srgbClr val="FF483B"/>
          </a:solidFill>
          <a:ln w="12700">
            <a:miter lim="400000"/>
          </a:ln>
          <a:extLst>
            <a:ext uri="{C572A759-6A51-4108-AA02-DFA0A04FC94B}">
              <ma14:wrappingTextBoxFlag xmlns:ma14="http://schemas.microsoft.com/office/mac/drawingml/2011/main" val="1"/>
            </a:ext>
          </a:extLst>
        </p:spPr>
        <p:txBody>
          <a:bodyPr lIns="45719" rIns="45719" anchor="ctr"/>
          <a:lstStyle>
            <a:lvl1pPr algn="ctr">
              <a:defRPr sz="3000">
                <a:solidFill>
                  <a:srgbClr val="FFFFFF"/>
                </a:solidFill>
              </a:defRPr>
            </a:lvl1pPr>
          </a:lstStyle>
          <a:p>
            <a:pPr/>
            <a:r>
              <a:t>上交消耗</a:t>
            </a:r>
          </a:p>
        </p:txBody>
      </p:sp>
      <p:sp>
        <p:nvSpPr>
          <p:cNvPr id="440" name="箭头"/>
          <p:cNvSpPr/>
          <p:nvPr/>
        </p:nvSpPr>
        <p:spPr>
          <a:xfrm>
            <a:off x="9981583" y="3010697"/>
            <a:ext cx="440654" cy="481618"/>
          </a:xfrm>
          <a:prstGeom prst="rightArrow">
            <a:avLst>
              <a:gd name="adj1" fmla="val 32000"/>
              <a:gd name="adj2" fmla="val 69950"/>
            </a:avLst>
          </a:prstGeom>
          <a:solidFill>
            <a:srgbClr val="FFFFFF"/>
          </a:solidFill>
          <a:ln w="12700">
            <a:solidFill>
              <a:srgbClr val="BE0B0B"/>
            </a:solidFill>
            <a:miter/>
          </a:ln>
        </p:spPr>
        <p:txBody>
          <a:bodyPr lIns="45719" rIns="45719" anchor="ctr"/>
          <a:lstStyle/>
          <a:p>
            <a:pPr/>
          </a:p>
        </p:txBody>
      </p:sp>
      <p:sp>
        <p:nvSpPr>
          <p:cNvPr id="441" name="上级指示"/>
          <p:cNvSpPr/>
          <p:nvPr/>
        </p:nvSpPr>
        <p:spPr>
          <a:xfrm>
            <a:off x="10643709" y="2616505"/>
            <a:ext cx="1270001" cy="1270001"/>
          </a:xfrm>
          <a:prstGeom prst="roundRect">
            <a:avLst>
              <a:gd name="adj" fmla="val 15000"/>
            </a:avLst>
          </a:prstGeom>
          <a:solidFill>
            <a:srgbClr val="FF483B"/>
          </a:solidFill>
          <a:ln w="12700">
            <a:miter lim="400000"/>
          </a:ln>
          <a:extLst>
            <a:ext uri="{C572A759-6A51-4108-AA02-DFA0A04FC94B}">
              <ma14:wrappingTextBoxFlag xmlns:ma14="http://schemas.microsoft.com/office/mac/drawingml/2011/main" val="1"/>
            </a:ext>
          </a:extLst>
        </p:spPr>
        <p:txBody>
          <a:bodyPr lIns="45719" rIns="45719" anchor="ctr"/>
          <a:lstStyle>
            <a:lvl1pPr algn="ctr">
              <a:defRPr sz="3000">
                <a:solidFill>
                  <a:srgbClr val="FFFFFF"/>
                </a:solidFill>
              </a:defRPr>
            </a:lvl1pPr>
          </a:lstStyle>
          <a:p>
            <a:pPr/>
            <a:r>
              <a:t>上级指示</a:t>
            </a:r>
          </a:p>
        </p:txBody>
      </p:sp>
    </p:spTree>
  </p:cSld>
  <p:clrMapOvr>
    <a:masterClrMapping/>
  </p:clrMapOvr>
  <mc:AlternateContent xmlns:mc="http://schemas.openxmlformats.org/markup-compatibility/2006">
    <mc:Choice xmlns:p14="http://schemas.microsoft.com/office/powerpoint/2010/main" Requires="p14">
      <p:transition spd="slow" advClick="1" p14:dur="1200">
        <p14:warp dir="in"/>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449" name="组合 3"/>
          <p:cNvGrpSpPr/>
          <p:nvPr/>
        </p:nvGrpSpPr>
        <p:grpSpPr>
          <a:xfrm>
            <a:off x="381000" y="294396"/>
            <a:ext cx="3200401" cy="788915"/>
            <a:chOff x="0" y="0"/>
            <a:chExt cx="3200400" cy="788914"/>
          </a:xfrm>
        </p:grpSpPr>
        <p:grpSp>
          <p:nvGrpSpPr>
            <p:cNvPr id="447" name="组合 4"/>
            <p:cNvGrpSpPr/>
            <p:nvPr/>
          </p:nvGrpSpPr>
          <p:grpSpPr>
            <a:xfrm>
              <a:off x="-1" y="0"/>
              <a:ext cx="3200401" cy="788915"/>
              <a:chOff x="0" y="0"/>
              <a:chExt cx="3200399" cy="788914"/>
            </a:xfrm>
          </p:grpSpPr>
          <p:pic>
            <p:nvPicPr>
              <p:cNvPr id="443" name="图片 6" descr="图片 6"/>
              <p:cNvPicPr>
                <a:picLocks noChangeAspect="1"/>
              </p:cNvPicPr>
              <p:nvPr/>
            </p:nvPicPr>
            <p:blipFill>
              <a:blip r:embed="rId2">
                <a:extLst/>
              </a:blip>
              <a:stretch>
                <a:fillRect/>
              </a:stretch>
            </p:blipFill>
            <p:spPr>
              <a:xfrm>
                <a:off x="548028" y="0"/>
                <a:ext cx="2652372" cy="788915"/>
              </a:xfrm>
              <a:prstGeom prst="rect">
                <a:avLst/>
              </a:prstGeom>
              <a:ln w="12700" cap="flat">
                <a:noFill/>
                <a:miter lim="400000"/>
              </a:ln>
              <a:effectLst/>
            </p:spPr>
          </p:pic>
          <p:grpSp>
            <p:nvGrpSpPr>
              <p:cNvPr id="446" name="矩形 7"/>
              <p:cNvGrpSpPr/>
              <p:nvPr/>
            </p:nvGrpSpPr>
            <p:grpSpPr>
              <a:xfrm>
                <a:off x="0" y="153915"/>
                <a:ext cx="476273" cy="510541"/>
                <a:chOff x="0" y="0"/>
                <a:chExt cx="476271" cy="510540"/>
              </a:xfrm>
            </p:grpSpPr>
            <p:sp>
              <p:nvSpPr>
                <p:cNvPr id="444"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445" name="叁"/>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叁</a:t>
                  </a:r>
                </a:p>
              </p:txBody>
            </p:sp>
          </p:grpSp>
        </p:grpSp>
        <p:sp>
          <p:nvSpPr>
            <p:cNvPr id="448" name="文本框 5"/>
            <p:cNvSpPr txBox="1"/>
            <p:nvPr/>
          </p:nvSpPr>
          <p:spPr>
            <a:xfrm>
              <a:off x="702612" y="194402"/>
              <a:ext cx="2343203" cy="4470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lgn="just">
                <a:defRPr b="1" i="1" sz="2000">
                  <a:solidFill>
                    <a:srgbClr val="E2D67D"/>
                  </a:solidFill>
                  <a:effectLst>
                    <a:outerShdw sx="100000" sy="100000" kx="0" ky="0" algn="b" rotWithShape="0" blurRad="38100" dist="38100" dir="2700000">
                      <a:srgbClr val="000000">
                        <a:alpha val="43137"/>
                      </a:srgbClr>
                    </a:outerShdw>
                  </a:effectLst>
                </a:defRPr>
              </a:lvl1pPr>
            </a:lstStyle>
            <a:p>
              <a:pPr/>
              <a:r>
                <a:t>沙盘特点</a:t>
              </a:r>
            </a:p>
          </p:txBody>
        </p:sp>
      </p:grpSp>
      <p:pic>
        <p:nvPicPr>
          <p:cNvPr id="450" name="图片 14" descr="图片 14"/>
          <p:cNvPicPr>
            <a:picLocks noChangeAspect="1"/>
          </p:cNvPicPr>
          <p:nvPr/>
        </p:nvPicPr>
        <p:blipFill>
          <a:blip r:embed="rId3">
            <a:extLst/>
          </a:blip>
          <a:stretch>
            <a:fillRect/>
          </a:stretch>
        </p:blipFill>
        <p:spPr>
          <a:xfrm>
            <a:off x="0" y="5361707"/>
            <a:ext cx="12192000" cy="1496293"/>
          </a:xfrm>
          <a:prstGeom prst="rect">
            <a:avLst/>
          </a:prstGeom>
          <a:ln w="12700">
            <a:miter lim="400000"/>
          </a:ln>
        </p:spPr>
      </p:pic>
      <p:graphicFrame>
        <p:nvGraphicFramePr>
          <p:cNvPr id="451" name="表格 1"/>
          <p:cNvGraphicFramePr/>
          <p:nvPr/>
        </p:nvGraphicFramePr>
        <p:xfrm>
          <a:off x="702816" y="1047578"/>
          <a:ext cx="10799068" cy="5291847"/>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1446856"/>
                <a:gridCol w="3364433"/>
                <a:gridCol w="4966711"/>
                <a:gridCol w="1008365"/>
              </a:tblGrid>
              <a:tr h="709173">
                <a:tc>
                  <a:txBody>
                    <a:bodyPr/>
                    <a:lstStyle/>
                    <a:p>
                      <a:pPr algn="ctr">
                        <a:defRPr sz="1800"/>
                      </a:pPr>
                      <a:r>
                        <a:t>时间
（下午例）</a:t>
                      </a:r>
                    </a:p>
                  </a:txBody>
                  <a:tcPr marL="0" marR="0" marT="0" marB="0" anchor="ctr" anchorCtr="0" horzOverflow="overflow">
                    <a:solidFill>
                      <a:srgbClr val="E8CACA"/>
                    </a:solidFill>
                  </a:tcPr>
                </a:tc>
                <a:tc>
                  <a:txBody>
                    <a:bodyPr/>
                    <a:lstStyle/>
                    <a:p>
                      <a:pPr algn="ctr">
                        <a:defRPr sz="1800"/>
                      </a:pPr>
                      <a:r>
                        <a:t>项目</a:t>
                      </a:r>
                    </a:p>
                  </a:txBody>
                  <a:tcPr marL="0" marR="0" marT="0" marB="0" anchor="ctr" anchorCtr="0" horzOverflow="overflow">
                    <a:solidFill>
                      <a:srgbClr val="E8CACA"/>
                    </a:solidFill>
                  </a:tcPr>
                </a:tc>
                <a:tc>
                  <a:txBody>
                    <a:bodyPr/>
                    <a:lstStyle/>
                    <a:p>
                      <a:pPr algn="ctr">
                        <a:defRPr sz="1800"/>
                      </a:pPr>
                      <a:r>
                        <a:t>目标</a:t>
                      </a:r>
                    </a:p>
                  </a:txBody>
                  <a:tcPr marL="0" marR="0" marT="0" marB="0" anchor="ctr" anchorCtr="0" horzOverflow="overflow">
                    <a:solidFill>
                      <a:srgbClr val="E8CACA"/>
                    </a:solidFill>
                  </a:tcPr>
                </a:tc>
                <a:tc>
                  <a:txBody>
                    <a:bodyPr/>
                    <a:lstStyle/>
                    <a:p>
                      <a:pPr algn="ctr">
                        <a:defRPr sz="1800"/>
                      </a:pPr>
                      <a:r>
                        <a:t>形式</a:t>
                      </a:r>
                    </a:p>
                  </a:txBody>
                  <a:tcPr marL="0" marR="0" marT="0" marB="0" anchor="ctr" anchorCtr="0" horzOverflow="overflow">
                    <a:solidFill>
                      <a:srgbClr val="E8CACA"/>
                    </a:solidFill>
                  </a:tcPr>
                </a:tc>
              </a:tr>
              <a:tr h="965200">
                <a:tc>
                  <a:txBody>
                    <a:bodyPr/>
                    <a:lstStyle/>
                    <a:p>
                      <a:pPr algn="l">
                        <a:defRPr sz="1800"/>
                      </a:pPr>
                      <a:r>
                        <a:t>14:00-14:15</a:t>
                      </a:r>
                    </a:p>
                  </a:txBody>
                  <a:tcPr marL="0" marR="0" marT="0" marB="0" anchor="ctr" anchorCtr="0" horzOverflow="overflow">
                    <a:solidFill>
                      <a:srgbClr val="F4E6E6"/>
                    </a:solidFill>
                  </a:tcPr>
                </a:tc>
                <a:tc>
                  <a:txBody>
                    <a:bodyPr/>
                    <a:lstStyle/>
                    <a:p>
                      <a:pPr algn="ctr">
                        <a:defRPr sz="1800"/>
                      </a:pPr>
                      <a:r>
                        <a:t>沙盘产品介绍，体验方式讲解</a:t>
                      </a:r>
                    </a:p>
                  </a:txBody>
                  <a:tcPr marL="0" marR="0" marT="0" marB="0" anchor="ctr" anchorCtr="0" horzOverflow="overflow">
                    <a:solidFill>
                      <a:srgbClr val="F4E6E6"/>
                    </a:solidFill>
                  </a:tcPr>
                </a:tc>
                <a:tc>
                  <a:txBody>
                    <a:bodyPr/>
                    <a:lstStyle/>
                    <a:p>
                      <a:pPr algn="l">
                        <a:defRPr sz="1800"/>
                      </a:pPr>
                      <a:r>
                        <a:t>让学员迅速进入体验状态，转换传统学习模式到新颖的学习模式</a:t>
                      </a:r>
                    </a:p>
                  </a:txBody>
                  <a:tcPr marL="0" marR="0" marT="0" marB="0" anchor="ctr" anchorCtr="0" horzOverflow="overflow">
                    <a:solidFill>
                      <a:srgbClr val="F4E6E6"/>
                    </a:solidFill>
                  </a:tcPr>
                </a:tc>
                <a:tc>
                  <a:txBody>
                    <a:bodyPr/>
                    <a:lstStyle/>
                    <a:p>
                      <a:pPr algn="ctr">
                        <a:defRPr sz="1800"/>
                      </a:pPr>
                      <a:r>
                        <a:t>讲授式</a:t>
                      </a:r>
                    </a:p>
                  </a:txBody>
                  <a:tcPr marL="0" marR="0" marT="0" marB="0" anchor="ctr" anchorCtr="0" horzOverflow="overflow">
                    <a:solidFill>
                      <a:srgbClr val="F4E6E6"/>
                    </a:solidFill>
                  </a:tcPr>
                </a:tc>
              </a:tr>
              <a:tr h="965200">
                <a:tc>
                  <a:txBody>
                    <a:bodyPr/>
                    <a:lstStyle/>
                    <a:p>
                      <a:pPr algn="l">
                        <a:defRPr sz="1800"/>
                      </a:pPr>
                      <a:r>
                        <a:t>14:15-14:45</a:t>
                      </a:r>
                    </a:p>
                  </a:txBody>
                  <a:tcPr marL="0" marR="0" marT="0" marB="0" anchor="ctr" anchorCtr="0" horzOverflow="overflow">
                    <a:solidFill>
                      <a:srgbClr val="E8CACA"/>
                    </a:solidFill>
                  </a:tcPr>
                </a:tc>
                <a:tc>
                  <a:txBody>
                    <a:bodyPr/>
                    <a:lstStyle/>
                    <a:p>
                      <a:pPr algn="ctr">
                        <a:defRPr sz="1800"/>
                      </a:pPr>
                      <a:r>
                        <a:t>沙盘规则讲解，沙盘道具介绍</a:t>
                      </a:r>
                    </a:p>
                  </a:txBody>
                  <a:tcPr marL="0" marR="0" marT="0" marB="0" anchor="ctr" anchorCtr="0" horzOverflow="overflow">
                    <a:solidFill>
                      <a:srgbClr val="E8CACA"/>
                    </a:solidFill>
                  </a:tcPr>
                </a:tc>
                <a:tc>
                  <a:txBody>
                    <a:bodyPr/>
                    <a:lstStyle/>
                    <a:p>
                      <a:pPr algn="l">
                        <a:defRPr sz="1800"/>
                      </a:pPr>
                      <a:r>
                        <a:t>让各小组清楚的知道沙盘体验的规则及要求，做好实战演练的准备</a:t>
                      </a:r>
                    </a:p>
                  </a:txBody>
                  <a:tcPr marL="0" marR="0" marT="0" marB="0" anchor="ctr" anchorCtr="0" horzOverflow="overflow">
                    <a:solidFill>
                      <a:srgbClr val="E8CACA"/>
                    </a:solidFill>
                  </a:tcPr>
                </a:tc>
                <a:tc>
                  <a:txBody>
                    <a:bodyPr/>
                    <a:lstStyle/>
                    <a:p>
                      <a:pPr algn="ctr">
                        <a:defRPr sz="1800"/>
                      </a:pPr>
                      <a:r>
                        <a:t>互动式</a:t>
                      </a:r>
                    </a:p>
                  </a:txBody>
                  <a:tcPr marL="0" marR="0" marT="0" marB="0" anchor="ctr" anchorCtr="0" horzOverflow="overflow">
                    <a:solidFill>
                      <a:srgbClr val="E8CACA"/>
                    </a:solidFill>
                  </a:tcPr>
                </a:tc>
              </a:tr>
              <a:tr h="965200">
                <a:tc>
                  <a:txBody>
                    <a:bodyPr/>
                    <a:lstStyle/>
                    <a:p>
                      <a:pPr algn="l">
                        <a:defRPr sz="1800"/>
                      </a:pPr>
                      <a:r>
                        <a:t>14:45-16:00</a:t>
                      </a:r>
                    </a:p>
                  </a:txBody>
                  <a:tcPr marL="0" marR="0" marT="0" marB="0" anchor="ctr" anchorCtr="0" horzOverflow="overflow">
                    <a:solidFill>
                      <a:srgbClr val="F4E6E6"/>
                    </a:solidFill>
                  </a:tcPr>
                </a:tc>
                <a:tc>
                  <a:txBody>
                    <a:bodyPr/>
                    <a:lstStyle/>
                    <a:p>
                      <a:pPr algn="ctr">
                        <a:defRPr sz="1800"/>
                      </a:pPr>
                      <a:r>
                        <a:t>沙盘体验：第1轮～第15轮</a:t>
                      </a:r>
                    </a:p>
                  </a:txBody>
                  <a:tcPr marL="0" marR="0" marT="0" marB="0" anchor="ctr" anchorCtr="0" horzOverflow="overflow">
                    <a:solidFill>
                      <a:srgbClr val="F4E6E6"/>
                    </a:solidFill>
                  </a:tcPr>
                </a:tc>
                <a:tc>
                  <a:txBody>
                    <a:bodyPr/>
                    <a:lstStyle/>
                    <a:p>
                      <a:pPr algn="l">
                        <a:defRPr sz="1800"/>
                      </a:pPr>
                      <a:r>
                        <a:t>沙盘推演，让学员快乐学习、快乐体验、打开思维</a:t>
                      </a:r>
                    </a:p>
                  </a:txBody>
                  <a:tcPr marL="0" marR="0" marT="0" marB="0" anchor="ctr" anchorCtr="0" horzOverflow="overflow">
                    <a:solidFill>
                      <a:srgbClr val="F4E6E6"/>
                    </a:solidFill>
                  </a:tcPr>
                </a:tc>
                <a:tc>
                  <a:txBody>
                    <a:bodyPr/>
                    <a:lstStyle/>
                    <a:p>
                      <a:pPr algn="ctr">
                        <a:defRPr sz="1800"/>
                      </a:pPr>
                      <a:r>
                        <a:t>体验式</a:t>
                      </a:r>
                    </a:p>
                  </a:txBody>
                  <a:tcPr marL="0" marR="0" marT="0" marB="0" anchor="ctr" anchorCtr="0" horzOverflow="overflow">
                    <a:solidFill>
                      <a:srgbClr val="F4E6E6"/>
                    </a:solidFill>
                  </a:tcPr>
                </a:tc>
              </a:tr>
              <a:tr h="965200">
                <a:tc>
                  <a:txBody>
                    <a:bodyPr/>
                    <a:lstStyle/>
                    <a:p>
                      <a:pPr algn="l">
                        <a:defRPr sz="1800"/>
                      </a:pPr>
                      <a:r>
                        <a:t>16:00-16:30</a:t>
                      </a:r>
                    </a:p>
                  </a:txBody>
                  <a:tcPr marL="0" marR="0" marT="0" marB="0" anchor="ctr" anchorCtr="0" horzOverflow="overflow">
                    <a:solidFill>
                      <a:srgbClr val="E8CACA"/>
                    </a:solidFill>
                  </a:tcPr>
                </a:tc>
                <a:tc>
                  <a:txBody>
                    <a:bodyPr/>
                    <a:lstStyle/>
                    <a:p>
                      <a:pPr algn="ctr">
                        <a:defRPr sz="1800"/>
                      </a:pPr>
                      <a:r>
                        <a:t>学员分享</a:t>
                      </a:r>
                    </a:p>
                  </a:txBody>
                  <a:tcPr marL="0" marR="0" marT="0" marB="0" anchor="ctr" anchorCtr="0" horzOverflow="overflow">
                    <a:solidFill>
                      <a:srgbClr val="E8CACA"/>
                    </a:solidFill>
                  </a:tcPr>
                </a:tc>
                <a:tc>
                  <a:txBody>
                    <a:bodyPr/>
                    <a:lstStyle/>
                    <a:p>
                      <a:pPr algn="l">
                        <a:defRPr sz="1800"/>
                      </a:pPr>
                      <a:r>
                        <a:t>分享体验过程中的得失因异，为进一步联系党建工作打下基础</a:t>
                      </a:r>
                    </a:p>
                  </a:txBody>
                  <a:tcPr marL="0" marR="0" marT="0" marB="0" anchor="ctr" anchorCtr="0" horzOverflow="overflow">
                    <a:solidFill>
                      <a:srgbClr val="E8CACA"/>
                    </a:solidFill>
                  </a:tcPr>
                </a:tc>
                <a:tc>
                  <a:txBody>
                    <a:bodyPr/>
                    <a:lstStyle/>
                    <a:p>
                      <a:pPr algn="ctr">
                        <a:defRPr sz="1800"/>
                      </a:pPr>
                      <a:r>
                        <a:t>讨论式</a:t>
                      </a:r>
                    </a:p>
                  </a:txBody>
                  <a:tcPr marL="0" marR="0" marT="0" marB="0" anchor="ctr" anchorCtr="0" horzOverflow="overflow">
                    <a:solidFill>
                      <a:srgbClr val="E8CACA"/>
                    </a:solidFill>
                  </a:tcPr>
                </a:tc>
              </a:tr>
              <a:tr h="709173">
                <a:tc>
                  <a:txBody>
                    <a:bodyPr/>
                    <a:lstStyle/>
                    <a:p>
                      <a:pPr algn="l">
                        <a:defRPr sz="1800"/>
                      </a:pPr>
                      <a:r>
                        <a:t>16:30-17:00</a:t>
                      </a:r>
                    </a:p>
                  </a:txBody>
                  <a:tcPr marL="0" marR="0" marT="0" marB="0" anchor="ctr" anchorCtr="0" horzOverflow="overflow">
                    <a:solidFill>
                      <a:srgbClr val="F4E6E6"/>
                    </a:solidFill>
                  </a:tcPr>
                </a:tc>
                <a:tc>
                  <a:txBody>
                    <a:bodyPr/>
                    <a:lstStyle/>
                    <a:p>
                      <a:pPr algn="ctr">
                        <a:defRPr sz="1800"/>
                      </a:pPr>
                      <a:r>
                        <a:t>引导师复盘</a:t>
                      </a:r>
                    </a:p>
                  </a:txBody>
                  <a:tcPr marL="0" marR="0" marT="0" marB="0" anchor="ctr" anchorCtr="0" horzOverflow="overflow">
                    <a:solidFill>
                      <a:srgbClr val="F4E6E6"/>
                    </a:solidFill>
                  </a:tcPr>
                </a:tc>
                <a:tc>
                  <a:txBody>
                    <a:bodyPr/>
                    <a:lstStyle/>
                    <a:p>
                      <a:pPr algn="l">
                        <a:defRPr sz="1800"/>
                      </a:pPr>
                      <a:r>
                        <a:t>帮助学员复盘沙盘体验过程中的思维、情绪、认知等变化，帮助学员引申提升</a:t>
                      </a:r>
                    </a:p>
                  </a:txBody>
                  <a:tcPr marL="0" marR="0" marT="0" marB="0" anchor="ctr" anchorCtr="0" horzOverflow="overflow">
                    <a:solidFill>
                      <a:srgbClr val="F4E6E6"/>
                    </a:solidFill>
                  </a:tcPr>
                </a:tc>
                <a:tc>
                  <a:txBody>
                    <a:bodyPr/>
                    <a:lstStyle/>
                    <a:p>
                      <a:pPr algn="ctr">
                        <a:defRPr sz="1800"/>
                      </a:pPr>
                      <a:r>
                        <a:t>讲授式</a:t>
                      </a:r>
                    </a:p>
                  </a:txBody>
                  <a:tcPr marL="0" marR="0" marT="0" marB="0" anchor="ctr" anchorCtr="0" horzOverflow="overflow">
                    <a:solidFill>
                      <a:srgbClr val="F4E6E6"/>
                    </a:solidFill>
                  </a:tcPr>
                </a:tc>
              </a:tr>
            </a:tbl>
          </a:graphicData>
        </a:graphic>
      </p:graphicFrame>
    </p:spTree>
  </p:cSld>
  <p:clrMapOvr>
    <a:masterClrMapping/>
  </p:clrMapOvr>
  <p:transition xmlns:p14="http://schemas.microsoft.com/office/powerpoint/2010/main" spd="med" advClick="0" advTm="4000"/>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449"/>
                                        </p:tgtEl>
                                        <p:attrNameLst>
                                          <p:attrName>style.visibility</p:attrName>
                                        </p:attrNameLst>
                                      </p:cBhvr>
                                      <p:to>
                                        <p:strVal val="visible"/>
                                      </p:to>
                                    </p:set>
                                    <p:animEffect filter="wipe(left)" transition="in">
                                      <p:cBhvr>
                                        <p:cTn id="7" dur="1000"/>
                                        <p:tgtEl>
                                          <p:spTgt spid="4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49"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459" name="组合 3"/>
          <p:cNvGrpSpPr/>
          <p:nvPr/>
        </p:nvGrpSpPr>
        <p:grpSpPr>
          <a:xfrm>
            <a:off x="381000" y="294396"/>
            <a:ext cx="3200401" cy="788915"/>
            <a:chOff x="0" y="0"/>
            <a:chExt cx="3200400" cy="788914"/>
          </a:xfrm>
        </p:grpSpPr>
        <p:grpSp>
          <p:nvGrpSpPr>
            <p:cNvPr id="457" name="组合 4"/>
            <p:cNvGrpSpPr/>
            <p:nvPr/>
          </p:nvGrpSpPr>
          <p:grpSpPr>
            <a:xfrm>
              <a:off x="-1" y="0"/>
              <a:ext cx="3200401" cy="788915"/>
              <a:chOff x="0" y="0"/>
              <a:chExt cx="3200399" cy="788914"/>
            </a:xfrm>
          </p:grpSpPr>
          <p:pic>
            <p:nvPicPr>
              <p:cNvPr id="453" name="图片 6" descr="图片 6"/>
              <p:cNvPicPr>
                <a:picLocks noChangeAspect="1"/>
              </p:cNvPicPr>
              <p:nvPr/>
            </p:nvPicPr>
            <p:blipFill>
              <a:blip r:embed="rId2">
                <a:extLst/>
              </a:blip>
              <a:stretch>
                <a:fillRect/>
              </a:stretch>
            </p:blipFill>
            <p:spPr>
              <a:xfrm>
                <a:off x="548028" y="0"/>
                <a:ext cx="2652372" cy="788915"/>
              </a:xfrm>
              <a:prstGeom prst="rect">
                <a:avLst/>
              </a:prstGeom>
              <a:ln w="12700" cap="flat">
                <a:noFill/>
                <a:miter lim="400000"/>
              </a:ln>
              <a:effectLst/>
            </p:spPr>
          </p:pic>
          <p:grpSp>
            <p:nvGrpSpPr>
              <p:cNvPr id="456" name="矩形 7"/>
              <p:cNvGrpSpPr/>
              <p:nvPr/>
            </p:nvGrpSpPr>
            <p:grpSpPr>
              <a:xfrm>
                <a:off x="0" y="153915"/>
                <a:ext cx="476273" cy="510541"/>
                <a:chOff x="0" y="0"/>
                <a:chExt cx="476271" cy="510540"/>
              </a:xfrm>
            </p:grpSpPr>
            <p:sp>
              <p:nvSpPr>
                <p:cNvPr id="454"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455" name="叁"/>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叁</a:t>
                  </a:r>
                </a:p>
              </p:txBody>
            </p:sp>
          </p:grpSp>
        </p:grpSp>
        <p:sp>
          <p:nvSpPr>
            <p:cNvPr id="458" name="文本框 5"/>
            <p:cNvSpPr txBox="1"/>
            <p:nvPr/>
          </p:nvSpPr>
          <p:spPr>
            <a:xfrm>
              <a:off x="702612" y="194402"/>
              <a:ext cx="2343203" cy="4470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lgn="just">
                <a:defRPr b="1" i="1" sz="2000">
                  <a:solidFill>
                    <a:srgbClr val="E2D67D"/>
                  </a:solidFill>
                  <a:effectLst>
                    <a:outerShdw sx="100000" sy="100000" kx="0" ky="0" algn="b" rotWithShape="0" blurRad="38100" dist="38100" dir="2700000">
                      <a:srgbClr val="000000">
                        <a:alpha val="43137"/>
                      </a:srgbClr>
                    </a:outerShdw>
                  </a:effectLst>
                </a:defRPr>
              </a:lvl1pPr>
            </a:lstStyle>
            <a:p>
              <a:pPr/>
              <a:r>
                <a:t>沙盘交付</a:t>
              </a:r>
            </a:p>
          </p:txBody>
        </p:sp>
      </p:grpSp>
      <p:pic>
        <p:nvPicPr>
          <p:cNvPr id="460" name="图片 14" descr="图片 14"/>
          <p:cNvPicPr>
            <a:picLocks noChangeAspect="1"/>
          </p:cNvPicPr>
          <p:nvPr/>
        </p:nvPicPr>
        <p:blipFill>
          <a:blip r:embed="rId3">
            <a:extLst/>
          </a:blip>
          <a:stretch>
            <a:fillRect/>
          </a:stretch>
        </p:blipFill>
        <p:spPr>
          <a:xfrm>
            <a:off x="0" y="5361707"/>
            <a:ext cx="12192000" cy="1496293"/>
          </a:xfrm>
          <a:prstGeom prst="rect">
            <a:avLst/>
          </a:prstGeom>
          <a:ln w="12700">
            <a:miter lim="400000"/>
          </a:ln>
        </p:spPr>
      </p:pic>
      <p:graphicFrame>
        <p:nvGraphicFramePr>
          <p:cNvPr id="461" name="表格 1"/>
          <p:cNvGraphicFramePr/>
          <p:nvPr/>
        </p:nvGraphicFramePr>
        <p:xfrm>
          <a:off x="702816" y="1047578"/>
          <a:ext cx="10799068" cy="5291847"/>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1446856"/>
                <a:gridCol w="3364433"/>
                <a:gridCol w="4966711"/>
                <a:gridCol w="1008365"/>
              </a:tblGrid>
              <a:tr h="709173">
                <a:tc>
                  <a:txBody>
                    <a:bodyPr/>
                    <a:lstStyle/>
                    <a:p>
                      <a:pPr algn="l">
                        <a:defRPr sz="1800"/>
                      </a:pPr>
                      <a:r>
                        <a:t>时间</a:t>
                      </a:r>
                    </a:p>
                  </a:txBody>
                  <a:tcPr marL="0" marR="0" marT="0" marB="0" anchor="ctr" anchorCtr="0" horzOverflow="overflow">
                    <a:solidFill>
                      <a:srgbClr val="E8CACA"/>
                    </a:solidFill>
                  </a:tcPr>
                </a:tc>
                <a:tc gridSpan="3">
                  <a:txBody>
                    <a:bodyPr/>
                    <a:lstStyle/>
                    <a:p>
                      <a:pPr algn="l">
                        <a:defRPr sz="1800"/>
                      </a:pPr>
                      <a:r>
                        <a:t>3～6小时</a:t>
                      </a:r>
                    </a:p>
                  </a:txBody>
                  <a:tcPr marL="0" marR="0" marT="0" marB="0" anchor="ctr" anchorCtr="0" horzOverflow="overflow">
                    <a:solidFill>
                      <a:srgbClr val="E8CACA"/>
                    </a:solidFill>
                  </a:tcPr>
                </a:tc>
                <a:tc hMerge="1">
                  <a:tcPr/>
                </a:tc>
                <a:tc hMerge="1">
                  <a:tcPr/>
                </a:tc>
              </a:tr>
              <a:tr h="965200">
                <a:tc>
                  <a:txBody>
                    <a:bodyPr/>
                    <a:lstStyle/>
                    <a:p>
                      <a:pPr algn="l">
                        <a:defRPr sz="1800"/>
                      </a:pPr>
                      <a:r>
                        <a:t>场地</a:t>
                      </a:r>
                    </a:p>
                  </a:txBody>
                  <a:tcPr marL="0" marR="0" marT="0" marB="0" anchor="ctr" anchorCtr="0" horzOverflow="overflow">
                    <a:solidFill>
                      <a:srgbClr val="F4E6E6"/>
                    </a:solidFill>
                  </a:tcPr>
                </a:tc>
                <a:tc gridSpan="3">
                  <a:txBody>
                    <a:bodyPr/>
                    <a:lstStyle/>
                    <a:p>
                      <a:pPr algn="l">
                        <a:defRPr sz="1800"/>
                      </a:pPr>
                      <a:r>
                        <a:t>会议室（面积：参与人数*3平米），可岛屿状摆放，有音响话筒及投影设备；</a:t>
                      </a:r>
                    </a:p>
                  </a:txBody>
                  <a:tcPr marL="0" marR="0" marT="0" marB="0" anchor="ctr" anchorCtr="0" horzOverflow="overflow">
                    <a:solidFill>
                      <a:srgbClr val="F4E6E6"/>
                    </a:solidFill>
                  </a:tcPr>
                </a:tc>
                <a:tc hMerge="1">
                  <a:tcPr/>
                </a:tc>
                <a:tc hMerge="1">
                  <a:tcPr/>
                </a:tc>
              </a:tr>
              <a:tr h="965200">
                <a:tc>
                  <a:txBody>
                    <a:bodyPr/>
                    <a:lstStyle/>
                    <a:p>
                      <a:pPr algn="l">
                        <a:defRPr sz="1800"/>
                      </a:pPr>
                      <a:r>
                        <a:t>参与者</a:t>
                      </a:r>
                    </a:p>
                  </a:txBody>
                  <a:tcPr marL="0" marR="0" marT="0" marB="0" anchor="ctr" anchorCtr="0" horzOverflow="overflow">
                    <a:solidFill>
                      <a:srgbClr val="E8CACA"/>
                    </a:solidFill>
                  </a:tcPr>
                </a:tc>
                <a:tc gridSpan="3">
                  <a:txBody>
                    <a:bodyPr/>
                    <a:lstStyle/>
                    <a:p>
                      <a:pPr algn="l">
                        <a:defRPr sz="1800"/>
                      </a:pPr>
                      <a:r>
                        <a:t>60～100人，8～10人一组</a:t>
                      </a:r>
                    </a:p>
                  </a:txBody>
                  <a:tcPr marL="0" marR="0" marT="0" marB="0" anchor="ctr" anchorCtr="0" horzOverflow="overflow">
                    <a:solidFill>
                      <a:srgbClr val="E8CACA"/>
                    </a:solidFill>
                  </a:tcPr>
                </a:tc>
                <a:tc hMerge="1">
                  <a:tcPr/>
                </a:tc>
                <a:tc hMerge="1">
                  <a:tcPr/>
                </a:tc>
              </a:tr>
              <a:tr h="965200">
                <a:tc>
                  <a:txBody>
                    <a:bodyPr/>
                    <a:lstStyle/>
                    <a:p>
                      <a:pPr algn="l">
                        <a:defRPr sz="1800"/>
                      </a:pPr>
                      <a:r>
                        <a:t>应用场景</a:t>
                      </a:r>
                    </a:p>
                  </a:txBody>
                  <a:tcPr marL="0" marR="0" marT="0" marB="0" anchor="ctr" anchorCtr="0" horzOverflow="overflow">
                    <a:solidFill>
                      <a:srgbClr val="F4E6E6"/>
                    </a:solidFill>
                  </a:tcPr>
                </a:tc>
                <a:tc gridSpan="3">
                  <a:txBody>
                    <a:bodyPr/>
                    <a:lstStyle/>
                    <a:p>
                      <a:pPr algn="l">
                        <a:defRPr sz="1800"/>
                      </a:pPr>
                      <a:r>
                        <a:t>党员干部培训，入党积极分子培训，党建主题学习</a:t>
                      </a:r>
                    </a:p>
                  </a:txBody>
                  <a:tcPr marL="0" marR="0" marT="0" marB="0" anchor="ctr" anchorCtr="0" horzOverflow="overflow">
                    <a:solidFill>
                      <a:srgbClr val="F4E6E6"/>
                    </a:solidFill>
                  </a:tcPr>
                </a:tc>
                <a:tc hMerge="1">
                  <a:tcPr/>
                </a:tc>
                <a:tc hMerge="1">
                  <a:tcPr/>
                </a:tc>
              </a:tr>
              <a:tr h="965200">
                <a:tc>
                  <a:txBody>
                    <a:bodyPr/>
                    <a:lstStyle/>
                    <a:p>
                      <a:pPr algn="l">
                        <a:defRPr sz="1800"/>
                      </a:pPr>
                      <a:r>
                        <a:t>产品建议</a:t>
                      </a:r>
                    </a:p>
                  </a:txBody>
                  <a:tcPr marL="0" marR="0" marT="0" marB="0" anchor="ctr" anchorCtr="0" horzOverflow="overflow">
                    <a:solidFill>
                      <a:srgbClr val="E8CACA"/>
                    </a:solidFill>
                  </a:tcPr>
                </a:tc>
                <a:tc gridSpan="3">
                  <a:txBody>
                    <a:bodyPr/>
                    <a:lstStyle/>
                    <a:p>
                      <a:pPr algn="l">
                        <a:defRPr sz="1800"/>
                      </a:pPr>
                      <a:r>
                        <a:t>在系统学习中，穿插半天的沙盘推演，效果最佳</a:t>
                      </a:r>
                    </a:p>
                  </a:txBody>
                  <a:tcPr marL="0" marR="0" marT="0" marB="0" anchor="ctr" anchorCtr="0" horzOverflow="overflow">
                    <a:solidFill>
                      <a:srgbClr val="E8CACA"/>
                    </a:solidFill>
                  </a:tcPr>
                </a:tc>
                <a:tc hMerge="1">
                  <a:tcPr/>
                </a:tc>
                <a:tc hMerge="1">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459"/>
                                        </p:tgtEl>
                                        <p:attrNameLst>
                                          <p:attrName>style.visibility</p:attrName>
                                        </p:attrNameLst>
                                      </p:cBhvr>
                                      <p:to>
                                        <p:strVal val="visible"/>
                                      </p:to>
                                    </p:set>
                                    <p:animEffect filter="wipe(left)" transition="in">
                                      <p:cBhvr>
                                        <p:cTn id="7" dur="1000"/>
                                        <p:tgtEl>
                                          <p:spTgt spid="4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59"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465" name="组合 8"/>
          <p:cNvGrpSpPr/>
          <p:nvPr/>
        </p:nvGrpSpPr>
        <p:grpSpPr>
          <a:xfrm>
            <a:off x="209550" y="247649"/>
            <a:ext cx="11772900" cy="6362703"/>
            <a:chOff x="0" y="0"/>
            <a:chExt cx="11772900" cy="6362701"/>
          </a:xfrm>
        </p:grpSpPr>
        <p:sp>
          <p:nvSpPr>
            <p:cNvPr id="463" name="矩形 9"/>
            <p:cNvSpPr/>
            <p:nvPr/>
          </p:nvSpPr>
          <p:spPr>
            <a:xfrm>
              <a:off x="0" y="-1"/>
              <a:ext cx="11772900" cy="6362703"/>
            </a:xfrm>
            <a:prstGeom prst="rect">
              <a:avLst/>
            </a:prstGeom>
            <a:noFill/>
            <a:ln w="76200" cap="flat">
              <a:solidFill>
                <a:srgbClr val="C00000"/>
              </a:solidFill>
              <a:prstDash val="solid"/>
              <a:miter lim="800000"/>
            </a:ln>
            <a:effectLst/>
          </p:spPr>
          <p:txBody>
            <a:bodyPr wrap="square" lIns="45719" tIns="45719" rIns="45719" bIns="45719" numCol="1" anchor="ctr">
              <a:noAutofit/>
            </a:bodyPr>
            <a:lstStyle/>
            <a:p>
              <a:pPr algn="ctr">
                <a:defRPr>
                  <a:solidFill>
                    <a:srgbClr val="FFFFFF"/>
                  </a:solidFill>
                </a:defRPr>
              </a:pPr>
            </a:p>
          </p:txBody>
        </p:sp>
        <p:sp>
          <p:nvSpPr>
            <p:cNvPr id="464" name="矩形 10"/>
            <p:cNvSpPr/>
            <p:nvPr/>
          </p:nvSpPr>
          <p:spPr>
            <a:xfrm>
              <a:off x="140992" y="133350"/>
              <a:ext cx="11490915" cy="6096001"/>
            </a:xfrm>
            <a:prstGeom prst="rect">
              <a:avLst/>
            </a:prstGeom>
            <a:noFill/>
            <a:ln w="28575" cap="flat">
              <a:solidFill>
                <a:srgbClr val="C00000"/>
              </a:solidFill>
              <a:prstDash val="solid"/>
              <a:miter lim="800000"/>
            </a:ln>
            <a:effectLst/>
          </p:spPr>
          <p:txBody>
            <a:bodyPr wrap="square" lIns="45719" tIns="45719" rIns="45719" bIns="45719" numCol="1" anchor="ctr">
              <a:noAutofit/>
            </a:bodyPr>
            <a:lstStyle/>
            <a:p>
              <a:pPr algn="ctr">
                <a:defRPr>
                  <a:solidFill>
                    <a:srgbClr val="FFFFFF"/>
                  </a:solidFill>
                </a:defRPr>
              </a:pPr>
            </a:p>
          </p:txBody>
        </p:sp>
      </p:grpSp>
      <p:sp>
        <p:nvSpPr>
          <p:cNvPr id="466" name="矩形 12"/>
          <p:cNvSpPr txBox="1"/>
          <p:nvPr/>
        </p:nvSpPr>
        <p:spPr>
          <a:xfrm>
            <a:off x="6541768" y="721995"/>
            <a:ext cx="4404362" cy="541401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nSpc>
                <a:spcPct val="130000"/>
              </a:lnSpc>
              <a:defRPr sz="24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战则存，牺牲在我，</a:t>
            </a:r>
            <a:endParaRPr>
              <a:latin typeface="方正正黑简体"/>
              <a:ea typeface="方正正黑简体"/>
              <a:cs typeface="方正正黑简体"/>
              <a:sym typeface="方正正黑简体"/>
            </a:endParaRPr>
          </a:p>
          <a:p>
            <a:pPr>
              <a:lnSpc>
                <a:spcPct val="130000"/>
              </a:lnSpc>
              <a:defRPr sz="24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国有殇，山河无恙！</a:t>
            </a:r>
            <a:endParaRPr>
              <a:latin typeface="方正正黑简体"/>
              <a:ea typeface="方正正黑简体"/>
              <a:cs typeface="方正正黑简体"/>
              <a:sym typeface="方正正黑简体"/>
            </a:endParaRPr>
          </a:p>
          <a:p>
            <a:pPr>
              <a:lnSpc>
                <a:spcPct val="130000"/>
              </a:lnSpc>
              <a:defRPr sz="24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是他们将黑暗挡在了身后，</a:t>
            </a:r>
            <a:endParaRPr>
              <a:latin typeface="方正正黑简体"/>
              <a:ea typeface="方正正黑简体"/>
              <a:cs typeface="方正正黑简体"/>
              <a:sym typeface="方正正黑简体"/>
            </a:endParaRPr>
          </a:p>
          <a:p>
            <a:pPr>
              <a:lnSpc>
                <a:spcPct val="130000"/>
              </a:lnSpc>
              <a:defRPr sz="24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是他们迎来了今天的盛世中华。</a:t>
            </a:r>
            <a:endParaRPr>
              <a:latin typeface="方正正黑简体"/>
              <a:ea typeface="方正正黑简体"/>
              <a:cs typeface="方正正黑简体"/>
              <a:sym typeface="方正正黑简体"/>
            </a:endParaRPr>
          </a:p>
          <a:p>
            <a:pPr>
              <a:lnSpc>
                <a:spcPct val="130000"/>
              </a:lnSpc>
              <a:defRPr sz="24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如今健在的老兵年事已高，</a:t>
            </a:r>
            <a:endParaRPr>
              <a:latin typeface="方正正黑简体"/>
              <a:ea typeface="方正正黑简体"/>
              <a:cs typeface="方正正黑简体"/>
              <a:sym typeface="方正正黑简体"/>
            </a:endParaRPr>
          </a:p>
          <a:p>
            <a:pPr>
              <a:lnSpc>
                <a:spcPct val="130000"/>
              </a:lnSpc>
              <a:defRPr sz="24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他们的记忆需要传承，</a:t>
            </a:r>
            <a:endParaRPr>
              <a:latin typeface="方正正黑简体"/>
              <a:ea typeface="方正正黑简体"/>
              <a:cs typeface="方正正黑简体"/>
              <a:sym typeface="方正正黑简体"/>
            </a:endParaRPr>
          </a:p>
          <a:p>
            <a:pPr>
              <a:lnSpc>
                <a:spcPct val="130000"/>
              </a:lnSpc>
              <a:defRPr sz="24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他们的故事需要后人传颂。</a:t>
            </a:r>
            <a:endParaRPr>
              <a:latin typeface="方正正黑简体"/>
              <a:ea typeface="方正正黑简体"/>
              <a:cs typeface="方正正黑简体"/>
              <a:sym typeface="方正正黑简体"/>
            </a:endParaRPr>
          </a:p>
          <a:p>
            <a:pPr>
              <a:lnSpc>
                <a:spcPct val="130000"/>
              </a:lnSpc>
              <a:defRPr sz="24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山河已无恙，英雄须铭记！</a:t>
            </a:r>
            <a:endParaRPr>
              <a:latin typeface="方正正黑简体"/>
              <a:ea typeface="方正正黑简体"/>
              <a:cs typeface="方正正黑简体"/>
              <a:sym typeface="方正正黑简体"/>
            </a:endParaRPr>
          </a:p>
          <a:p>
            <a:pPr>
              <a:lnSpc>
                <a:spcPct val="130000"/>
              </a:lnSpc>
              <a:defRPr sz="24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致敬那场不屈的战争，</a:t>
            </a:r>
            <a:endParaRPr>
              <a:latin typeface="方正正黑简体"/>
              <a:ea typeface="方正正黑简体"/>
              <a:cs typeface="方正正黑简体"/>
              <a:sym typeface="方正正黑简体"/>
            </a:endParaRPr>
          </a:p>
          <a:p>
            <a:pPr>
              <a:lnSpc>
                <a:spcPct val="130000"/>
              </a:lnSpc>
              <a:defRPr sz="24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致敬伟大的志愿军战士。</a:t>
            </a:r>
          </a:p>
        </p:txBody>
      </p:sp>
      <p:pic>
        <p:nvPicPr>
          <p:cNvPr id="467" name="图片 2" descr="图片 2"/>
          <p:cNvPicPr>
            <a:picLocks noChangeAspect="1"/>
          </p:cNvPicPr>
          <p:nvPr/>
        </p:nvPicPr>
        <p:blipFill>
          <a:blip r:embed="rId2">
            <a:extLst/>
          </a:blip>
          <a:stretch>
            <a:fillRect/>
          </a:stretch>
        </p:blipFill>
        <p:spPr>
          <a:xfrm>
            <a:off x="491794" y="2335433"/>
            <a:ext cx="5863004" cy="4029005"/>
          </a:xfrm>
          <a:prstGeom prst="rect">
            <a:avLst/>
          </a:prstGeom>
          <a:ln w="12700">
            <a:miter lim="400000"/>
          </a:ln>
        </p:spPr>
      </p:pic>
      <p:pic>
        <p:nvPicPr>
          <p:cNvPr id="468" name="图片 4" descr="图片 4"/>
          <p:cNvPicPr>
            <a:picLocks noChangeAspect="1"/>
          </p:cNvPicPr>
          <p:nvPr/>
        </p:nvPicPr>
        <p:blipFill>
          <a:blip r:embed="rId3">
            <a:extLst/>
          </a:blip>
          <a:stretch>
            <a:fillRect/>
          </a:stretch>
        </p:blipFill>
        <p:spPr>
          <a:xfrm>
            <a:off x="350542" y="381000"/>
            <a:ext cx="4750193" cy="188062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4" presetID="2" grpId="1" fill="hold">
                                  <p:stCondLst>
                                    <p:cond delay="0"/>
                                  </p:stCondLst>
                                  <p:iterate type="el" backwards="0">
                                    <p:tmAbs val="0"/>
                                  </p:iterate>
                                  <p:childTnLst>
                                    <p:set>
                                      <p:cBhvr>
                                        <p:cTn id="6" fill="hold"/>
                                        <p:tgtEl>
                                          <p:spTgt spid="466"/>
                                        </p:tgtEl>
                                        <p:attrNameLst>
                                          <p:attrName>style.visibility</p:attrName>
                                        </p:attrNameLst>
                                      </p:cBhvr>
                                      <p:to>
                                        <p:strVal val="visible"/>
                                      </p:to>
                                    </p:set>
                                    <p:anim calcmode="lin" valueType="num">
                                      <p:cBhvr>
                                        <p:cTn id="7" dur="1000" fill="hold"/>
                                        <p:tgtEl>
                                          <p:spTgt spid="466"/>
                                        </p:tgtEl>
                                        <p:attrNameLst>
                                          <p:attrName>ppt_x</p:attrName>
                                        </p:attrNameLst>
                                      </p:cBhvr>
                                      <p:tavLst>
                                        <p:tav tm="0">
                                          <p:val>
                                            <p:strVal val="#ppt_x"/>
                                          </p:val>
                                        </p:tav>
                                        <p:tav tm="100000">
                                          <p:val>
                                            <p:strVal val="#ppt_x"/>
                                          </p:val>
                                        </p:tav>
                                      </p:tavLst>
                                    </p:anim>
                                    <p:anim calcmode="lin" valueType="num">
                                      <p:cBhvr>
                                        <p:cTn id="8" dur="1000" fill="hold"/>
                                        <p:tgtEl>
                                          <p:spTgt spid="46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4" presetID="2" grpId="2" fill="hold">
                                  <p:stCondLst>
                                    <p:cond delay="0"/>
                                  </p:stCondLst>
                                  <p:iterate type="el" backwards="0">
                                    <p:tmAbs val="0"/>
                                  </p:iterate>
                                  <p:childTnLst>
                                    <p:set>
                                      <p:cBhvr>
                                        <p:cTn id="12" fill="hold"/>
                                        <p:tgtEl>
                                          <p:spTgt spid="467"/>
                                        </p:tgtEl>
                                        <p:attrNameLst>
                                          <p:attrName>style.visibility</p:attrName>
                                        </p:attrNameLst>
                                      </p:cBhvr>
                                      <p:to>
                                        <p:strVal val="visible"/>
                                      </p:to>
                                    </p:set>
                                    <p:anim calcmode="lin" valueType="num">
                                      <p:cBhvr>
                                        <p:cTn id="13" dur="500" fill="hold"/>
                                        <p:tgtEl>
                                          <p:spTgt spid="467"/>
                                        </p:tgtEl>
                                        <p:attrNameLst>
                                          <p:attrName>ppt_x</p:attrName>
                                        </p:attrNameLst>
                                      </p:cBhvr>
                                      <p:tavLst>
                                        <p:tav tm="0">
                                          <p:val>
                                            <p:strVal val="#ppt_x"/>
                                          </p:val>
                                        </p:tav>
                                        <p:tav tm="100000">
                                          <p:val>
                                            <p:strVal val="#ppt_x"/>
                                          </p:val>
                                        </p:tav>
                                      </p:tavLst>
                                    </p:anim>
                                    <p:anim calcmode="lin" valueType="num">
                                      <p:cBhvr>
                                        <p:cTn id="14" dur="500" fill="hold"/>
                                        <p:tgtEl>
                                          <p:spTgt spid="46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8" presetID="2" grpId="3" fill="hold">
                                  <p:stCondLst>
                                    <p:cond delay="0"/>
                                  </p:stCondLst>
                                  <p:iterate type="el" backwards="0">
                                    <p:tmAbs val="0"/>
                                  </p:iterate>
                                  <p:childTnLst>
                                    <p:set>
                                      <p:cBhvr>
                                        <p:cTn id="18" fill="hold"/>
                                        <p:tgtEl>
                                          <p:spTgt spid="468"/>
                                        </p:tgtEl>
                                        <p:attrNameLst>
                                          <p:attrName>style.visibility</p:attrName>
                                        </p:attrNameLst>
                                      </p:cBhvr>
                                      <p:to>
                                        <p:strVal val="visible"/>
                                      </p:to>
                                    </p:set>
                                    <p:anim calcmode="lin" valueType="num">
                                      <p:cBhvr>
                                        <p:cTn id="19" dur="500" fill="hold"/>
                                        <p:tgtEl>
                                          <p:spTgt spid="468"/>
                                        </p:tgtEl>
                                        <p:attrNameLst>
                                          <p:attrName>ppt_x</p:attrName>
                                        </p:attrNameLst>
                                      </p:cBhvr>
                                      <p:tavLst>
                                        <p:tav tm="0">
                                          <p:val>
                                            <p:strVal val="0-#ppt_w/2"/>
                                          </p:val>
                                        </p:tav>
                                        <p:tav tm="100000">
                                          <p:val>
                                            <p:strVal val="#ppt_x"/>
                                          </p:val>
                                        </p:tav>
                                      </p:tavLst>
                                    </p:anim>
                                    <p:anim calcmode="lin" valueType="num">
                                      <p:cBhvr>
                                        <p:cTn id="20" dur="500" fill="hold"/>
                                        <p:tgtEl>
                                          <p:spTgt spid="46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66" grpId="1"/>
      <p:bldP build="whole" bldLvl="1" animBg="1" rev="0" advAuto="0" spid="467" grpId="2"/>
      <p:bldP build="whole" bldLvl="1" animBg="1" rev="0" advAuto="0" spid="468" grpId="3"/>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70" name="图片 2" descr="图片 2"/>
          <p:cNvPicPr>
            <a:picLocks noChangeAspect="1"/>
          </p:cNvPicPr>
          <p:nvPr/>
        </p:nvPicPr>
        <p:blipFill>
          <a:blip r:embed="rId2">
            <a:extLst/>
          </a:blip>
          <a:stretch>
            <a:fillRect/>
          </a:stretch>
        </p:blipFill>
        <p:spPr>
          <a:xfrm>
            <a:off x="0" y="276321"/>
            <a:ext cx="12177717" cy="6088860"/>
          </a:xfrm>
          <a:prstGeom prst="rect">
            <a:avLst/>
          </a:prstGeom>
          <a:ln w="12700">
            <a:miter lim="400000"/>
          </a:ln>
        </p:spPr>
      </p:pic>
      <p:sp>
        <p:nvSpPr>
          <p:cNvPr id="471" name="标题 1"/>
          <p:cNvSpPr txBox="1"/>
          <p:nvPr/>
        </p:nvSpPr>
        <p:spPr>
          <a:xfrm>
            <a:off x="2905712" y="2359399"/>
            <a:ext cx="9052561" cy="1356068"/>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lvl1pPr algn="just">
              <a:lnSpc>
                <a:spcPct val="90000"/>
              </a:lnSpc>
              <a:defRPr b="1" sz="3200">
                <a:solidFill>
                  <a:srgbClr val="A72225"/>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每一位为祖国奋战的人都不会被遗忘</a:t>
            </a:r>
          </a:p>
        </p:txBody>
      </p:sp>
      <p:pic>
        <p:nvPicPr>
          <p:cNvPr id="472" name="图片 4" descr="图片 4"/>
          <p:cNvPicPr>
            <a:picLocks noChangeAspect="1"/>
          </p:cNvPicPr>
          <p:nvPr/>
        </p:nvPicPr>
        <p:blipFill>
          <a:blip r:embed="rId3">
            <a:extLst/>
          </a:blip>
          <a:stretch>
            <a:fillRect/>
          </a:stretch>
        </p:blipFill>
        <p:spPr>
          <a:xfrm>
            <a:off x="-14284" y="4759194"/>
            <a:ext cx="12192001" cy="2098806"/>
          </a:xfrm>
          <a:prstGeom prst="rect">
            <a:avLst/>
          </a:prstGeom>
          <a:ln w="12700">
            <a:miter lim="400000"/>
          </a:ln>
        </p:spPr>
      </p:pic>
      <p:pic>
        <p:nvPicPr>
          <p:cNvPr id="473" name="图片 6" descr="图片 6"/>
          <p:cNvPicPr>
            <a:picLocks noChangeAspect="1"/>
          </p:cNvPicPr>
          <p:nvPr/>
        </p:nvPicPr>
        <p:blipFill>
          <a:blip r:embed="rId4">
            <a:extLst/>
          </a:blip>
          <a:stretch>
            <a:fillRect/>
          </a:stretch>
        </p:blipFill>
        <p:spPr>
          <a:xfrm>
            <a:off x="540351" y="4390730"/>
            <a:ext cx="3590797" cy="2467564"/>
          </a:xfrm>
          <a:prstGeom prst="rect">
            <a:avLst/>
          </a:prstGeom>
          <a:ln w="12700">
            <a:miter lim="400000"/>
          </a:ln>
        </p:spPr>
      </p:pic>
      <p:pic>
        <p:nvPicPr>
          <p:cNvPr id="474" name="图片 21" descr="图片 21"/>
          <p:cNvPicPr>
            <a:picLocks noChangeAspect="1"/>
          </p:cNvPicPr>
          <p:nvPr/>
        </p:nvPicPr>
        <p:blipFill>
          <a:blip r:embed="rId5">
            <a:extLst/>
          </a:blip>
          <a:stretch>
            <a:fillRect/>
          </a:stretch>
        </p:blipFill>
        <p:spPr>
          <a:xfrm>
            <a:off x="9034971" y="3408665"/>
            <a:ext cx="2318960" cy="2399933"/>
          </a:xfrm>
          <a:prstGeom prst="rect">
            <a:avLst/>
          </a:prstGeom>
          <a:ln w="12700">
            <a:miter lim="400000"/>
          </a:ln>
        </p:spPr>
      </p:pic>
      <p:pic>
        <p:nvPicPr>
          <p:cNvPr id="475" name="图片 23" descr="图片 23"/>
          <p:cNvPicPr>
            <a:picLocks noChangeAspect="1"/>
          </p:cNvPicPr>
          <p:nvPr/>
        </p:nvPicPr>
        <p:blipFill>
          <a:blip r:embed="rId6">
            <a:extLst/>
          </a:blip>
          <a:stretch>
            <a:fillRect/>
          </a:stretch>
        </p:blipFill>
        <p:spPr>
          <a:xfrm>
            <a:off x="-16321" y="-55633"/>
            <a:ext cx="4324351" cy="1712031"/>
          </a:xfrm>
          <a:prstGeom prst="rect">
            <a:avLst/>
          </a:prstGeom>
          <a:ln w="12700">
            <a:miter lim="400000"/>
          </a:ln>
        </p:spPr>
      </p:pic>
      <p:pic>
        <p:nvPicPr>
          <p:cNvPr id="476" name="图片 25" descr="图片 25"/>
          <p:cNvPicPr>
            <a:picLocks noChangeAspect="1"/>
          </p:cNvPicPr>
          <p:nvPr/>
        </p:nvPicPr>
        <p:blipFill>
          <a:blip r:embed="rId7">
            <a:extLst/>
          </a:blip>
          <a:stretch>
            <a:fillRect/>
          </a:stretch>
        </p:blipFill>
        <p:spPr>
          <a:xfrm>
            <a:off x="5538842" y="4643287"/>
            <a:ext cx="2672346" cy="1262128"/>
          </a:xfrm>
          <a:prstGeom prst="rect">
            <a:avLst/>
          </a:prstGeom>
          <a:ln w="12700">
            <a:miter lim="400000"/>
          </a:ln>
        </p:spPr>
      </p:pic>
      <p:pic>
        <p:nvPicPr>
          <p:cNvPr id="477" name="图片 27" descr="图片 27"/>
          <p:cNvPicPr>
            <a:picLocks noChangeAspect="1"/>
          </p:cNvPicPr>
          <p:nvPr/>
        </p:nvPicPr>
        <p:blipFill>
          <a:blip r:embed="rId8">
            <a:extLst/>
          </a:blip>
          <a:stretch>
            <a:fillRect/>
          </a:stretch>
        </p:blipFill>
        <p:spPr>
          <a:xfrm>
            <a:off x="7798079" y="5006714"/>
            <a:ext cx="1622147" cy="1503623"/>
          </a:xfrm>
          <a:prstGeom prst="rect">
            <a:avLst/>
          </a:prstGeom>
          <a:ln w="12700">
            <a:miter lim="400000"/>
          </a:ln>
        </p:spPr>
      </p:pic>
      <p:pic>
        <p:nvPicPr>
          <p:cNvPr id="478" name="图片 33" descr="图片 33"/>
          <p:cNvPicPr>
            <a:picLocks noChangeAspect="1"/>
          </p:cNvPicPr>
          <p:nvPr/>
        </p:nvPicPr>
        <p:blipFill>
          <a:blip r:embed="rId9">
            <a:extLst/>
          </a:blip>
          <a:stretch>
            <a:fillRect/>
          </a:stretch>
        </p:blipFill>
        <p:spPr>
          <a:xfrm>
            <a:off x="9420225" y="2486056"/>
            <a:ext cx="918350" cy="922610"/>
          </a:xfrm>
          <a:prstGeom prst="rect">
            <a:avLst/>
          </a:prstGeom>
          <a:ln w="12700">
            <a:miter lim="400000"/>
          </a:ln>
        </p:spPr>
      </p:pic>
      <p:pic>
        <p:nvPicPr>
          <p:cNvPr id="479" name="图片 34" descr="图片 34"/>
          <p:cNvPicPr>
            <a:picLocks noChangeAspect="1"/>
          </p:cNvPicPr>
          <p:nvPr/>
        </p:nvPicPr>
        <p:blipFill>
          <a:blip r:embed="rId9">
            <a:extLst/>
          </a:blip>
          <a:stretch>
            <a:fillRect/>
          </a:stretch>
        </p:blipFill>
        <p:spPr>
          <a:xfrm flipH="1">
            <a:off x="2220972" y="2516072"/>
            <a:ext cx="918351" cy="922610"/>
          </a:xfrm>
          <a:prstGeom prst="rect">
            <a:avLst/>
          </a:prstGeom>
          <a:ln w="12700">
            <a:miter lim="400000"/>
          </a:ln>
        </p:spPr>
      </p:pic>
      <p:pic>
        <p:nvPicPr>
          <p:cNvPr id="480" name="图片 36" descr="图片 36"/>
          <p:cNvPicPr>
            <a:picLocks noChangeAspect="1"/>
          </p:cNvPicPr>
          <p:nvPr/>
        </p:nvPicPr>
        <p:blipFill>
          <a:blip r:embed="rId10">
            <a:extLst/>
          </a:blip>
          <a:stretch>
            <a:fillRect/>
          </a:stretch>
        </p:blipFill>
        <p:spPr>
          <a:xfrm>
            <a:off x="188008" y="3392063"/>
            <a:ext cx="2671984" cy="1238639"/>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471"/>
                                        </p:tgtEl>
                                        <p:attrNameLst>
                                          <p:attrName>style.visibility</p:attrName>
                                        </p:attrNameLst>
                                      </p:cBhvr>
                                      <p:to>
                                        <p:strVal val="visible"/>
                                      </p:to>
                                    </p:set>
                                    <p:animEffect filter="wipe(left)" transition="in">
                                      <p:cBhvr>
                                        <p:cTn id="7" dur="500"/>
                                        <p:tgtEl>
                                          <p:spTgt spid="4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71"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1" name="图片 14" descr="图片 14"/>
          <p:cNvPicPr>
            <a:picLocks noChangeAspect="1"/>
          </p:cNvPicPr>
          <p:nvPr/>
        </p:nvPicPr>
        <p:blipFill>
          <a:blip r:embed="rId2">
            <a:extLst/>
          </a:blip>
          <a:stretch>
            <a:fillRect/>
          </a:stretch>
        </p:blipFill>
        <p:spPr>
          <a:xfrm>
            <a:off x="1030810" y="751384"/>
            <a:ext cx="12177717" cy="6853065"/>
          </a:xfrm>
          <a:prstGeom prst="rect">
            <a:avLst/>
          </a:prstGeom>
          <a:ln w="12700">
            <a:miter lim="400000"/>
          </a:ln>
        </p:spPr>
      </p:pic>
      <p:grpSp>
        <p:nvGrpSpPr>
          <p:cNvPr id="154" name="组合 8"/>
          <p:cNvGrpSpPr/>
          <p:nvPr/>
        </p:nvGrpSpPr>
        <p:grpSpPr>
          <a:xfrm>
            <a:off x="209550" y="247649"/>
            <a:ext cx="11772900" cy="6362703"/>
            <a:chOff x="0" y="0"/>
            <a:chExt cx="11772900" cy="6362701"/>
          </a:xfrm>
        </p:grpSpPr>
        <p:sp>
          <p:nvSpPr>
            <p:cNvPr id="152" name="矩形 9"/>
            <p:cNvSpPr/>
            <p:nvPr/>
          </p:nvSpPr>
          <p:spPr>
            <a:xfrm>
              <a:off x="0" y="-1"/>
              <a:ext cx="11772900" cy="6362703"/>
            </a:xfrm>
            <a:prstGeom prst="rect">
              <a:avLst/>
            </a:prstGeom>
            <a:noFill/>
            <a:ln w="76200" cap="flat">
              <a:solidFill>
                <a:srgbClr val="C00000"/>
              </a:solidFill>
              <a:prstDash val="solid"/>
              <a:miter lim="800000"/>
            </a:ln>
            <a:effectLst/>
          </p:spPr>
          <p:txBody>
            <a:bodyPr wrap="square" lIns="45719" tIns="45719" rIns="45719" bIns="45719" numCol="1" anchor="ctr">
              <a:noAutofit/>
            </a:bodyPr>
            <a:lstStyle/>
            <a:p>
              <a:pPr algn="ctr">
                <a:defRPr>
                  <a:solidFill>
                    <a:srgbClr val="FFFFFF"/>
                  </a:solidFill>
                </a:defRPr>
              </a:pPr>
            </a:p>
          </p:txBody>
        </p:sp>
        <p:sp>
          <p:nvSpPr>
            <p:cNvPr id="153" name="矩形 10"/>
            <p:cNvSpPr/>
            <p:nvPr/>
          </p:nvSpPr>
          <p:spPr>
            <a:xfrm>
              <a:off x="140992" y="133350"/>
              <a:ext cx="11490915" cy="6096001"/>
            </a:xfrm>
            <a:prstGeom prst="rect">
              <a:avLst/>
            </a:prstGeom>
            <a:noFill/>
            <a:ln w="28575" cap="flat">
              <a:solidFill>
                <a:srgbClr val="C00000"/>
              </a:solidFill>
              <a:prstDash val="solid"/>
              <a:miter lim="800000"/>
            </a:ln>
            <a:effectLst/>
          </p:spPr>
          <p:txBody>
            <a:bodyPr wrap="square" lIns="45719" tIns="45719" rIns="45719" bIns="45719" numCol="1" anchor="ctr">
              <a:noAutofit/>
            </a:bodyPr>
            <a:lstStyle/>
            <a:p>
              <a:pPr algn="ctr">
                <a:defRPr>
                  <a:solidFill>
                    <a:srgbClr val="FFFFFF"/>
                  </a:solidFill>
                </a:defRPr>
              </a:pPr>
            </a:p>
          </p:txBody>
        </p:sp>
      </p:grpSp>
      <p:pic>
        <p:nvPicPr>
          <p:cNvPr id="155" name="图片 2" descr="图片 2"/>
          <p:cNvPicPr>
            <a:picLocks noChangeAspect="1"/>
          </p:cNvPicPr>
          <p:nvPr/>
        </p:nvPicPr>
        <p:blipFill>
          <a:blip r:embed="rId3">
            <a:extLst/>
          </a:blip>
          <a:stretch>
            <a:fillRect/>
          </a:stretch>
        </p:blipFill>
        <p:spPr>
          <a:xfrm>
            <a:off x="7407548" y="1253126"/>
            <a:ext cx="1884144" cy="873425"/>
          </a:xfrm>
          <a:prstGeom prst="rect">
            <a:avLst/>
          </a:prstGeom>
          <a:ln w="12700">
            <a:miter lim="400000"/>
          </a:ln>
        </p:spPr>
      </p:pic>
      <p:pic>
        <p:nvPicPr>
          <p:cNvPr id="156" name="图片 16" descr="图片 16"/>
          <p:cNvPicPr>
            <a:picLocks noChangeAspect="1"/>
          </p:cNvPicPr>
          <p:nvPr/>
        </p:nvPicPr>
        <p:blipFill>
          <a:blip r:embed="rId3">
            <a:extLst/>
          </a:blip>
          <a:stretch>
            <a:fillRect/>
          </a:stretch>
        </p:blipFill>
        <p:spPr>
          <a:xfrm flipH="1">
            <a:off x="2973640" y="1253126"/>
            <a:ext cx="1884144" cy="873425"/>
          </a:xfrm>
          <a:prstGeom prst="rect">
            <a:avLst/>
          </a:prstGeom>
          <a:ln w="12700">
            <a:miter lim="400000"/>
          </a:ln>
        </p:spPr>
      </p:pic>
      <p:grpSp>
        <p:nvGrpSpPr>
          <p:cNvPr id="159" name="矩形 11"/>
          <p:cNvGrpSpPr/>
          <p:nvPr/>
        </p:nvGrpSpPr>
        <p:grpSpPr>
          <a:xfrm>
            <a:off x="5657165" y="1264839"/>
            <a:ext cx="1207454" cy="1361441"/>
            <a:chOff x="0" y="0"/>
            <a:chExt cx="1207453" cy="1361439"/>
          </a:xfrm>
        </p:grpSpPr>
        <p:sp>
          <p:nvSpPr>
            <p:cNvPr id="157" name="正方形"/>
            <p:cNvSpPr/>
            <p:nvPr/>
          </p:nvSpPr>
          <p:spPr>
            <a:xfrm>
              <a:off x="0" y="76993"/>
              <a:ext cx="1207454" cy="1207454"/>
            </a:xfrm>
            <a:prstGeom prst="rect">
              <a:avLst/>
            </a:prstGeom>
            <a:solidFill>
              <a:srgbClr val="C00000"/>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58" name="壹"/>
            <p:cNvSpPr txBox="1"/>
            <p:nvPr/>
          </p:nvSpPr>
          <p:spPr>
            <a:xfrm>
              <a:off x="45719" y="0"/>
              <a:ext cx="1116015" cy="13614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7200">
                  <a:solidFill>
                    <a:srgbClr val="FFFFFF"/>
                  </a:solidFill>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壹</a:t>
              </a:r>
            </a:p>
          </p:txBody>
        </p:sp>
      </p:grpSp>
      <p:grpSp>
        <p:nvGrpSpPr>
          <p:cNvPr id="162" name="组合 15"/>
          <p:cNvGrpSpPr/>
          <p:nvPr/>
        </p:nvGrpSpPr>
        <p:grpSpPr>
          <a:xfrm>
            <a:off x="2102629" y="2682636"/>
            <a:ext cx="7986740" cy="1294655"/>
            <a:chOff x="0" y="0"/>
            <a:chExt cx="7986738" cy="1294654"/>
          </a:xfrm>
        </p:grpSpPr>
        <p:pic>
          <p:nvPicPr>
            <p:cNvPr id="160" name="图片 17" descr="图片 17"/>
            <p:cNvPicPr>
              <a:picLocks noChangeAspect="1"/>
            </p:cNvPicPr>
            <p:nvPr/>
          </p:nvPicPr>
          <p:blipFill>
            <a:blip r:embed="rId4">
              <a:extLst/>
            </a:blip>
            <a:stretch>
              <a:fillRect/>
            </a:stretch>
          </p:blipFill>
          <p:spPr>
            <a:xfrm>
              <a:off x="0" y="0"/>
              <a:ext cx="7986739" cy="1294655"/>
            </a:xfrm>
            <a:prstGeom prst="rect">
              <a:avLst/>
            </a:prstGeom>
            <a:ln w="12700" cap="flat">
              <a:noFill/>
              <a:miter lim="400000"/>
            </a:ln>
            <a:effectLst/>
          </p:spPr>
        </p:pic>
        <p:sp>
          <p:nvSpPr>
            <p:cNvPr id="161" name="文本框 18"/>
            <p:cNvSpPr txBox="1"/>
            <p:nvPr/>
          </p:nvSpPr>
          <p:spPr>
            <a:xfrm>
              <a:off x="2440508" y="207907"/>
              <a:ext cx="3486860" cy="8788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lgn="just">
                <a:defRPr b="1" sz="4400">
                  <a:solidFill>
                    <a:srgbClr val="C00000"/>
                  </a:solidFill>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沙盘推演概述</a:t>
              </a:r>
            </a:p>
          </p:txBody>
        </p:sp>
      </p:grpSp>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59"/>
                                        </p:tgtEl>
                                        <p:attrNameLst>
                                          <p:attrName>style.visibility</p:attrName>
                                        </p:attrNameLst>
                                      </p:cBhvr>
                                      <p:to>
                                        <p:strVal val="visible"/>
                                      </p:to>
                                    </p:set>
                                    <p:animEffect filter="fade" transition="in">
                                      <p:cBhvr>
                                        <p:cTn id="7" dur="2000"/>
                                        <p:tgtEl>
                                          <p:spTgt spid="159"/>
                                        </p:tgtEl>
                                      </p:cBhvr>
                                    </p:animEffect>
                                  </p:childTnLst>
                                </p:cTn>
                              </p:par>
                            </p:childTnLst>
                          </p:cTn>
                        </p:par>
                        <p:par>
                          <p:cTn id="8" fill="hold">
                            <p:stCondLst>
                              <p:cond delay="2000"/>
                            </p:stCondLst>
                            <p:childTnLst>
                              <p:par>
                                <p:cTn id="9" presetClass="entr" nodeType="afterEffect" presetSubtype="8" presetID="22" grpId="2" fill="hold">
                                  <p:stCondLst>
                                    <p:cond delay="0"/>
                                  </p:stCondLst>
                                  <p:iterate type="el" backwards="0">
                                    <p:tmAbs val="0"/>
                                  </p:iterate>
                                  <p:childTnLst>
                                    <p:set>
                                      <p:cBhvr>
                                        <p:cTn id="10" fill="hold"/>
                                        <p:tgtEl>
                                          <p:spTgt spid="162"/>
                                        </p:tgtEl>
                                        <p:attrNameLst>
                                          <p:attrName>style.visibility</p:attrName>
                                        </p:attrNameLst>
                                      </p:cBhvr>
                                      <p:to>
                                        <p:strVal val="visible"/>
                                      </p:to>
                                    </p:set>
                                    <p:animEffect filter="wipe(left)" transition="in">
                                      <p:cBhvr>
                                        <p:cTn id="11" dur="1000"/>
                                        <p:tgtEl>
                                          <p:spTgt spid="162"/>
                                        </p:tgtEl>
                                      </p:cBhvr>
                                    </p:animEffect>
                                  </p:childTnLst>
                                </p:cTn>
                              </p:par>
                            </p:childTnLst>
                          </p:cTn>
                        </p:par>
                      </p:childTnLst>
                    </p:cTn>
                  </p:par>
                  <p:par>
                    <p:cTn id="12" fill="hold">
                      <p:stCondLst>
                        <p:cond delay="indefinite"/>
                      </p:stCondLst>
                      <p:childTnLst>
                        <p:par>
                          <p:cTn id="13" fill="hold">
                            <p:stCondLst>
                              <p:cond delay="0"/>
                            </p:stCondLst>
                            <p:childTnLst>
                              <p:par>
                                <p:cTn id="14" presetClass="entr" nodeType="clickEffect" presetID="10" grpId="3" fill="hold">
                                  <p:stCondLst>
                                    <p:cond delay="0"/>
                                  </p:stCondLst>
                                  <p:iterate type="el" backwards="0">
                                    <p:tmAbs val="0"/>
                                  </p:iterate>
                                  <p:childTnLst>
                                    <p:set>
                                      <p:cBhvr>
                                        <p:cTn id="15" fill="hold"/>
                                        <p:tgtEl>
                                          <p:spTgt spid="156"/>
                                        </p:tgtEl>
                                        <p:attrNameLst>
                                          <p:attrName>style.visibility</p:attrName>
                                        </p:attrNameLst>
                                      </p:cBhvr>
                                      <p:to>
                                        <p:strVal val="visible"/>
                                      </p:to>
                                    </p:set>
                                    <p:animEffect filter="fade" transition="in">
                                      <p:cBhvr>
                                        <p:cTn id="16" dur="500"/>
                                        <p:tgtEl>
                                          <p:spTgt spid="156"/>
                                        </p:tgtEl>
                                      </p:cBhvr>
                                    </p:animEffect>
                                  </p:childTnLst>
                                </p:cTn>
                              </p:par>
                            </p:childTnLst>
                          </p:cTn>
                        </p:par>
                      </p:childTnLst>
                    </p:cTn>
                  </p:par>
                  <p:par>
                    <p:cTn id="17" fill="hold">
                      <p:stCondLst>
                        <p:cond delay="indefinite"/>
                      </p:stCondLst>
                      <p:childTnLst>
                        <p:par>
                          <p:cTn id="18" fill="hold">
                            <p:stCondLst>
                              <p:cond delay="0"/>
                            </p:stCondLst>
                            <p:childTnLst>
                              <p:par>
                                <p:cTn id="19" presetClass="entr" nodeType="clickEffect" presetID="10" grpId="4" fill="hold">
                                  <p:stCondLst>
                                    <p:cond delay="0"/>
                                  </p:stCondLst>
                                  <p:iterate type="el" backwards="0">
                                    <p:tmAbs val="0"/>
                                  </p:iterate>
                                  <p:childTnLst>
                                    <p:set>
                                      <p:cBhvr>
                                        <p:cTn id="20" fill="hold"/>
                                        <p:tgtEl>
                                          <p:spTgt spid="155"/>
                                        </p:tgtEl>
                                        <p:attrNameLst>
                                          <p:attrName>style.visibility</p:attrName>
                                        </p:attrNameLst>
                                      </p:cBhvr>
                                      <p:to>
                                        <p:strVal val="visible"/>
                                      </p:to>
                                    </p:set>
                                    <p:animEffect filter="fade" transition="in">
                                      <p:cBhvr>
                                        <p:cTn id="21" dur="500"/>
                                        <p:tgtEl>
                                          <p:spTgt spid="1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6" grpId="3"/>
      <p:bldP build="whole" bldLvl="1" animBg="1" rev="0" advAuto="0" spid="155" grpId="4"/>
      <p:bldP build="whole" bldLvl="1" animBg="1" rev="0" advAuto="0" spid="159" grpId="1"/>
      <p:bldP build="whole" bldLvl="1" animBg="1" rev="0" advAuto="0" spid="162" grpId="2"/>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166" name="组合 8"/>
          <p:cNvGrpSpPr/>
          <p:nvPr/>
        </p:nvGrpSpPr>
        <p:grpSpPr>
          <a:xfrm>
            <a:off x="209550" y="247649"/>
            <a:ext cx="11772900" cy="6362703"/>
            <a:chOff x="0" y="0"/>
            <a:chExt cx="11772900" cy="6362701"/>
          </a:xfrm>
        </p:grpSpPr>
        <p:sp>
          <p:nvSpPr>
            <p:cNvPr id="164" name="矩形 9"/>
            <p:cNvSpPr/>
            <p:nvPr/>
          </p:nvSpPr>
          <p:spPr>
            <a:xfrm>
              <a:off x="0" y="-1"/>
              <a:ext cx="11772900" cy="6362703"/>
            </a:xfrm>
            <a:prstGeom prst="rect">
              <a:avLst/>
            </a:prstGeom>
            <a:noFill/>
            <a:ln w="76200" cap="flat">
              <a:solidFill>
                <a:srgbClr val="C00000"/>
              </a:solidFill>
              <a:prstDash val="solid"/>
              <a:miter lim="800000"/>
            </a:ln>
            <a:effectLst/>
          </p:spPr>
          <p:txBody>
            <a:bodyPr wrap="square" lIns="45719" tIns="45719" rIns="45719" bIns="45719" numCol="1" anchor="ctr">
              <a:noAutofit/>
            </a:bodyPr>
            <a:lstStyle/>
            <a:p>
              <a:pPr algn="ctr">
                <a:defRPr>
                  <a:solidFill>
                    <a:srgbClr val="FFFFFF"/>
                  </a:solidFill>
                </a:defRPr>
              </a:pPr>
            </a:p>
          </p:txBody>
        </p:sp>
        <p:sp>
          <p:nvSpPr>
            <p:cNvPr id="165" name="矩形 10"/>
            <p:cNvSpPr/>
            <p:nvPr/>
          </p:nvSpPr>
          <p:spPr>
            <a:xfrm>
              <a:off x="140992" y="133350"/>
              <a:ext cx="11490915" cy="6096001"/>
            </a:xfrm>
            <a:prstGeom prst="rect">
              <a:avLst/>
            </a:prstGeom>
            <a:noFill/>
            <a:ln w="28575" cap="flat">
              <a:solidFill>
                <a:srgbClr val="C00000"/>
              </a:solidFill>
              <a:prstDash val="solid"/>
              <a:miter lim="800000"/>
            </a:ln>
            <a:effectLst/>
          </p:spPr>
          <p:txBody>
            <a:bodyPr wrap="square" lIns="45719" tIns="45719" rIns="45719" bIns="45719" numCol="1" anchor="ctr">
              <a:noAutofit/>
            </a:bodyPr>
            <a:lstStyle/>
            <a:p>
              <a:pPr algn="ctr">
                <a:defRPr>
                  <a:solidFill>
                    <a:srgbClr val="FFFFFF"/>
                  </a:solidFill>
                </a:defRPr>
              </a:pPr>
            </a:p>
          </p:txBody>
        </p:sp>
      </p:grpSp>
      <p:sp>
        <p:nvSpPr>
          <p:cNvPr id="167" name="矩形 12"/>
          <p:cNvSpPr txBox="1"/>
          <p:nvPr/>
        </p:nvSpPr>
        <p:spPr>
          <a:xfrm>
            <a:off x="1618612" y="2247906"/>
            <a:ext cx="9344695" cy="25806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nSpc>
                <a:spcPct val="150000"/>
              </a:lnSpc>
              <a:defRPr b="1" sz="2000">
                <a:solidFill>
                  <a:srgbClr val="C00000"/>
                </a:solidFill>
                <a:effectLst>
                  <a:outerShdw sx="100000" sy="100000" kx="0" ky="0" algn="b" rotWithShape="0" blurRad="38100" dist="38100" dir="2700000">
                    <a:srgbClr val="000000">
                      <a:alpha val="43137"/>
                    </a:srgbClr>
                  </a:outerShdw>
                </a:effectLst>
              </a:defRPr>
            </a:pPr>
            <a:r>
              <a:t>        </a:t>
            </a:r>
            <a:r>
              <a:rPr>
                <a:latin typeface="方正正黑简体"/>
                <a:ea typeface="方正正黑简体"/>
                <a:cs typeface="方正正黑简体"/>
                <a:sym typeface="方正正黑简体"/>
              </a:rPr>
              <a:t>中国人民志愿军赴朝鲜后的首战，是中国人民志愿军第</a:t>
            </a:r>
            <a:r>
              <a:t>40</a:t>
            </a:r>
            <a:r>
              <a:rPr>
                <a:latin typeface="方正正黑简体"/>
                <a:ea typeface="方正正黑简体"/>
                <a:cs typeface="方正正黑简体"/>
                <a:sym typeface="方正正黑简体"/>
              </a:rPr>
              <a:t>军第</a:t>
            </a:r>
            <a:r>
              <a:t>118</a:t>
            </a:r>
            <a:r>
              <a:rPr>
                <a:latin typeface="方正正黑简体"/>
                <a:ea typeface="方正正黑简体"/>
                <a:cs typeface="方正正黑简体"/>
                <a:sym typeface="方正正黑简体"/>
              </a:rPr>
              <a:t>师于</a:t>
            </a:r>
            <a:r>
              <a:t>1950</a:t>
            </a:r>
            <a:r>
              <a:rPr>
                <a:latin typeface="方正正黑简体"/>
                <a:ea typeface="方正正黑简体"/>
                <a:cs typeface="方正正黑简体"/>
                <a:sym typeface="方正正黑简体"/>
              </a:rPr>
              <a:t>年</a:t>
            </a:r>
            <a:r>
              <a:t>10</a:t>
            </a:r>
            <a:r>
              <a:rPr>
                <a:latin typeface="方正正黑简体"/>
                <a:ea typeface="方正正黑简体"/>
                <a:cs typeface="方正正黑简体"/>
                <a:sym typeface="方正正黑简体"/>
              </a:rPr>
              <a:t>月</a:t>
            </a:r>
            <a:r>
              <a:t>25</a:t>
            </a:r>
            <a:r>
              <a:rPr>
                <a:latin typeface="方正正黑简体"/>
                <a:ea typeface="方正正黑简体"/>
                <a:cs typeface="方正正黑简体"/>
                <a:sym typeface="方正正黑简体"/>
              </a:rPr>
              <a:t>日在两水洞、丰下洞地区，与由温井向北镇进犯的南朝鲜军步兵第</a:t>
            </a:r>
            <a:r>
              <a:t>6</a:t>
            </a:r>
            <a:r>
              <a:rPr>
                <a:latin typeface="方正正黑简体"/>
                <a:ea typeface="方正正黑简体"/>
                <a:cs typeface="方正正黑简体"/>
                <a:sym typeface="方正正黑简体"/>
              </a:rPr>
              <a:t>师第</a:t>
            </a:r>
            <a:r>
              <a:t>2</a:t>
            </a:r>
            <a:r>
              <a:rPr>
                <a:latin typeface="方正正黑简体"/>
                <a:ea typeface="方正正黑简体"/>
                <a:cs typeface="方正正黑简体"/>
                <a:sym typeface="方正正黑简体"/>
              </a:rPr>
              <a:t>团前卫加强第</a:t>
            </a:r>
            <a:r>
              <a:t>3</a:t>
            </a:r>
            <a:r>
              <a:rPr>
                <a:latin typeface="方正正黑简体"/>
                <a:ea typeface="方正正黑简体"/>
                <a:cs typeface="方正正黑简体"/>
                <a:sym typeface="方正正黑简体"/>
              </a:rPr>
              <a:t>营进行的一次遭遇战。此役后，志愿军第</a:t>
            </a:r>
            <a:r>
              <a:t>118</a:t>
            </a:r>
            <a:r>
              <a:rPr>
                <a:latin typeface="方正正黑简体"/>
                <a:ea typeface="方正正黑简体"/>
                <a:cs typeface="方正正黑简体"/>
                <a:sym typeface="方正正黑简体"/>
              </a:rPr>
              <a:t>师、</a:t>
            </a:r>
            <a:r>
              <a:t>120</a:t>
            </a:r>
            <a:r>
              <a:rPr>
                <a:latin typeface="方正正黑简体"/>
                <a:ea typeface="方正正黑简体"/>
                <a:cs typeface="方正正黑简体"/>
                <a:sym typeface="方正正黑简体"/>
              </a:rPr>
              <a:t>师乘胜进攻温井之敌，并于</a:t>
            </a:r>
            <a:r>
              <a:t>26</a:t>
            </a:r>
            <a:r>
              <a:rPr>
                <a:latin typeface="方正正黑简体"/>
                <a:ea typeface="方正正黑简体"/>
                <a:cs typeface="方正正黑简体"/>
                <a:sym typeface="方正正黑简体"/>
              </a:rPr>
              <a:t>日凌晨占领温井。从此，揭开了抗美援朝战争的序幕。以后这一天</a:t>
            </a:r>
            <a:r>
              <a:t>——1950</a:t>
            </a:r>
            <a:r>
              <a:rPr>
                <a:latin typeface="方正正黑简体"/>
                <a:ea typeface="方正正黑简体"/>
                <a:cs typeface="方正正黑简体"/>
                <a:sym typeface="方正正黑简体"/>
              </a:rPr>
              <a:t>年</a:t>
            </a:r>
            <a:r>
              <a:t>10</a:t>
            </a:r>
            <a:r>
              <a:rPr>
                <a:latin typeface="方正正黑简体"/>
                <a:ea typeface="方正正黑简体"/>
                <a:cs typeface="方正正黑简体"/>
                <a:sym typeface="方正正黑简体"/>
              </a:rPr>
              <a:t>月</a:t>
            </a:r>
            <a:r>
              <a:t>25</a:t>
            </a:r>
            <a:r>
              <a:rPr>
                <a:latin typeface="方正正黑简体"/>
                <a:ea typeface="方正正黑简体"/>
                <a:cs typeface="方正正黑简体"/>
                <a:sym typeface="方正正黑简体"/>
              </a:rPr>
              <a:t>日，便成了中国人民志愿军抗美援朝纪念日。</a:t>
            </a:r>
          </a:p>
        </p:txBody>
      </p:sp>
      <p:sp>
        <p:nvSpPr>
          <p:cNvPr id="168" name="文本框 13"/>
          <p:cNvSpPr txBox="1"/>
          <p:nvPr/>
        </p:nvSpPr>
        <p:spPr>
          <a:xfrm>
            <a:off x="4205830" y="728151"/>
            <a:ext cx="3780340" cy="1158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just">
              <a:defRPr b="1" sz="6000">
                <a:solidFill>
                  <a:srgbClr val="C00000"/>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r>
              <a:t>沙盘背景</a:t>
            </a:r>
          </a:p>
        </p:txBody>
      </p:sp>
      <p:pic>
        <p:nvPicPr>
          <p:cNvPr id="169" name="图片 15" descr="图片 15"/>
          <p:cNvPicPr>
            <a:picLocks noChangeAspect="1"/>
          </p:cNvPicPr>
          <p:nvPr/>
        </p:nvPicPr>
        <p:blipFill>
          <a:blip r:embed="rId2">
            <a:extLst/>
          </a:blip>
          <a:stretch>
            <a:fillRect/>
          </a:stretch>
        </p:blipFill>
        <p:spPr>
          <a:xfrm>
            <a:off x="0" y="5361707"/>
            <a:ext cx="12192000" cy="1496293"/>
          </a:xfrm>
          <a:prstGeom prst="rect">
            <a:avLst/>
          </a:prstGeom>
          <a:ln w="12700">
            <a:miter lim="400000"/>
          </a:ln>
        </p:spPr>
      </p:pic>
      <p:pic>
        <p:nvPicPr>
          <p:cNvPr id="170" name="图片 17" descr="图片 17"/>
          <p:cNvPicPr>
            <a:picLocks noChangeAspect="1"/>
          </p:cNvPicPr>
          <p:nvPr/>
        </p:nvPicPr>
        <p:blipFill>
          <a:blip r:embed="rId3">
            <a:extLst/>
          </a:blip>
          <a:stretch>
            <a:fillRect/>
          </a:stretch>
        </p:blipFill>
        <p:spPr>
          <a:xfrm>
            <a:off x="-2" y="4908858"/>
            <a:ext cx="2576947" cy="194914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168"/>
                                        </p:tgtEl>
                                        <p:attrNameLst>
                                          <p:attrName>style.visibility</p:attrName>
                                        </p:attrNameLst>
                                      </p:cBhvr>
                                      <p:to>
                                        <p:strVal val="visible"/>
                                      </p:to>
                                    </p:set>
                                    <p:animEffect filter="wipe(left)" transition="in">
                                      <p:cBhvr>
                                        <p:cTn id="7" dur="500"/>
                                        <p:tgtEl>
                                          <p:spTgt spid="168"/>
                                        </p:tgtEl>
                                      </p:cBhvr>
                                    </p:animEffect>
                                  </p:childTnLst>
                                </p:cTn>
                              </p:par>
                            </p:childTnLst>
                          </p:cTn>
                        </p:par>
                        <p:par>
                          <p:cTn id="8" fill="hold">
                            <p:stCondLst>
                              <p:cond delay="500"/>
                            </p:stCondLst>
                            <p:childTnLst>
                              <p:par>
                                <p:cTn id="9" presetClass="entr" nodeType="afterEffect" presetSubtype="4" presetID="2" grpId="2" fill="hold">
                                  <p:stCondLst>
                                    <p:cond delay="0"/>
                                  </p:stCondLst>
                                  <p:iterate type="el" backwards="0">
                                    <p:tmAbs val="0"/>
                                  </p:iterate>
                                  <p:childTnLst>
                                    <p:set>
                                      <p:cBhvr>
                                        <p:cTn id="10" fill="hold"/>
                                        <p:tgtEl>
                                          <p:spTgt spid="167"/>
                                        </p:tgtEl>
                                        <p:attrNameLst>
                                          <p:attrName>style.visibility</p:attrName>
                                        </p:attrNameLst>
                                      </p:cBhvr>
                                      <p:to>
                                        <p:strVal val="visible"/>
                                      </p:to>
                                    </p:set>
                                    <p:anim calcmode="lin" valueType="num">
                                      <p:cBhvr>
                                        <p:cTn id="11" dur="1000" fill="hold"/>
                                        <p:tgtEl>
                                          <p:spTgt spid="167"/>
                                        </p:tgtEl>
                                        <p:attrNameLst>
                                          <p:attrName>ppt_x</p:attrName>
                                        </p:attrNameLst>
                                      </p:cBhvr>
                                      <p:tavLst>
                                        <p:tav tm="0">
                                          <p:val>
                                            <p:strVal val="#ppt_x"/>
                                          </p:val>
                                        </p:tav>
                                        <p:tav tm="100000">
                                          <p:val>
                                            <p:strVal val="#ppt_x"/>
                                          </p:val>
                                        </p:tav>
                                      </p:tavLst>
                                    </p:anim>
                                    <p:anim calcmode="lin" valueType="num">
                                      <p:cBhvr>
                                        <p:cTn id="12" dur="1000" fill="hold"/>
                                        <p:tgtEl>
                                          <p:spTgt spid="1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8" grpId="1"/>
      <p:bldP build="whole" bldLvl="1" animBg="1" rev="0" advAuto="0" spid="167" grpId="2"/>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174" name="组合 8"/>
          <p:cNvGrpSpPr/>
          <p:nvPr/>
        </p:nvGrpSpPr>
        <p:grpSpPr>
          <a:xfrm>
            <a:off x="209550" y="247649"/>
            <a:ext cx="11772900" cy="6362703"/>
            <a:chOff x="0" y="0"/>
            <a:chExt cx="11772900" cy="6362701"/>
          </a:xfrm>
        </p:grpSpPr>
        <p:sp>
          <p:nvSpPr>
            <p:cNvPr id="172" name="矩形 9"/>
            <p:cNvSpPr/>
            <p:nvPr/>
          </p:nvSpPr>
          <p:spPr>
            <a:xfrm>
              <a:off x="0" y="-1"/>
              <a:ext cx="11772900" cy="6362703"/>
            </a:xfrm>
            <a:prstGeom prst="rect">
              <a:avLst/>
            </a:prstGeom>
            <a:noFill/>
            <a:ln w="76200" cap="flat">
              <a:solidFill>
                <a:srgbClr val="C00000"/>
              </a:solidFill>
              <a:prstDash val="solid"/>
              <a:miter lim="800000"/>
            </a:ln>
            <a:effectLst/>
          </p:spPr>
          <p:txBody>
            <a:bodyPr wrap="square" lIns="45719" tIns="45719" rIns="45719" bIns="45719" numCol="1" anchor="ctr">
              <a:noAutofit/>
            </a:bodyPr>
            <a:lstStyle/>
            <a:p>
              <a:pPr algn="ctr">
                <a:defRPr>
                  <a:solidFill>
                    <a:srgbClr val="FFFFFF"/>
                  </a:solidFill>
                </a:defRPr>
              </a:pPr>
            </a:p>
          </p:txBody>
        </p:sp>
        <p:sp>
          <p:nvSpPr>
            <p:cNvPr id="173" name="矩形 10"/>
            <p:cNvSpPr/>
            <p:nvPr/>
          </p:nvSpPr>
          <p:spPr>
            <a:xfrm>
              <a:off x="140992" y="133350"/>
              <a:ext cx="11490915" cy="6096001"/>
            </a:xfrm>
            <a:prstGeom prst="rect">
              <a:avLst/>
            </a:prstGeom>
            <a:noFill/>
            <a:ln w="28575" cap="flat">
              <a:solidFill>
                <a:srgbClr val="C00000"/>
              </a:solidFill>
              <a:prstDash val="solid"/>
              <a:miter lim="800000"/>
            </a:ln>
            <a:effectLst/>
          </p:spPr>
          <p:txBody>
            <a:bodyPr wrap="square" lIns="45719" tIns="45719" rIns="45719" bIns="45719" numCol="1" anchor="ctr">
              <a:noAutofit/>
            </a:bodyPr>
            <a:lstStyle/>
            <a:p>
              <a:pPr algn="ctr">
                <a:defRPr>
                  <a:solidFill>
                    <a:srgbClr val="FFFFFF"/>
                  </a:solidFill>
                </a:defRPr>
              </a:pPr>
            </a:p>
          </p:txBody>
        </p:sp>
      </p:grpSp>
      <p:sp>
        <p:nvSpPr>
          <p:cNvPr id="175" name="矩形 12"/>
          <p:cNvSpPr txBox="1"/>
          <p:nvPr/>
        </p:nvSpPr>
        <p:spPr>
          <a:xfrm>
            <a:off x="1618612" y="2247906"/>
            <a:ext cx="9344695" cy="2047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200526" indent="-200526">
              <a:lnSpc>
                <a:spcPct val="150000"/>
              </a:lnSpc>
              <a:buSzPct val="100000"/>
              <a:buChar char="•"/>
              <a:defRPr b="1" sz="20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了解“抗美援朝”志愿军英勇事迹，缅怀革命先烈</a:t>
            </a:r>
            <a:r>
              <a:rPr>
                <a:latin typeface="方正正黑简体"/>
                <a:ea typeface="方正正黑简体"/>
                <a:cs typeface="方正正黑简体"/>
                <a:sym typeface="方正正黑简体"/>
              </a:rPr>
              <a:t>。</a:t>
            </a:r>
            <a:endParaRPr>
              <a:latin typeface="方正正黑简体"/>
              <a:ea typeface="方正正黑简体"/>
              <a:cs typeface="方正正黑简体"/>
              <a:sym typeface="方正正黑简体"/>
            </a:endParaRPr>
          </a:p>
          <a:p>
            <a:pPr marL="200526" indent="-200526">
              <a:lnSpc>
                <a:spcPct val="150000"/>
              </a:lnSpc>
              <a:buSzPct val="100000"/>
              <a:buChar char="•"/>
              <a:defRPr b="1" sz="20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重温志愿军的战斗精神、战斗意志</a:t>
            </a:r>
            <a:r>
              <a:rPr>
                <a:latin typeface="方正正黑简体"/>
                <a:ea typeface="方正正黑简体"/>
                <a:cs typeface="方正正黑简体"/>
                <a:sym typeface="方正正黑简体"/>
              </a:rPr>
              <a:t>。</a:t>
            </a:r>
            <a:endParaRPr>
              <a:latin typeface="方正正黑简体"/>
              <a:ea typeface="方正正黑简体"/>
              <a:cs typeface="方正正黑简体"/>
              <a:sym typeface="方正正黑简体"/>
            </a:endParaRPr>
          </a:p>
          <a:p>
            <a:pPr marL="200526" indent="-200526">
              <a:lnSpc>
                <a:spcPct val="150000"/>
              </a:lnSpc>
              <a:buSzPct val="100000"/>
              <a:buChar char="•"/>
              <a:defRPr b="1" sz="20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学习志愿军战士不怕困难，不畏牺牲的国际主义精神。</a:t>
            </a:r>
            <a:endParaRPr>
              <a:latin typeface="方正正黑简体"/>
              <a:ea typeface="方正正黑简体"/>
              <a:cs typeface="方正正黑简体"/>
              <a:sym typeface="方正正黑简体"/>
            </a:endParaRPr>
          </a:p>
          <a:p>
            <a:pPr marL="200526" indent="-200526">
              <a:lnSpc>
                <a:spcPct val="150000"/>
              </a:lnSpc>
              <a:buSzPct val="100000"/>
              <a:buChar char="•"/>
              <a:defRPr b="1" sz="2000">
                <a:solidFill>
                  <a:srgbClr val="C00000"/>
                </a:solidFill>
                <a:effectLst>
                  <a:outerShdw sx="100000" sy="100000" kx="0" ky="0" algn="b" rotWithShape="0" blurRad="38100" dist="38100" dir="2700000">
                    <a:srgbClr val="000000">
                      <a:alpha val="43137"/>
                    </a:srgbClr>
                  </a:outerShdw>
                </a:effectLst>
              </a:defRPr>
            </a:pPr>
            <a:r>
              <a:rPr>
                <a:latin typeface="方正正黑简体"/>
                <a:ea typeface="方正正黑简体"/>
                <a:cs typeface="方正正黑简体"/>
                <a:sym typeface="方正正黑简体"/>
              </a:rPr>
              <a:t>通过复盘，指导现有工作，树立牢固的价值观和世界观。</a:t>
            </a:r>
          </a:p>
        </p:txBody>
      </p:sp>
      <p:sp>
        <p:nvSpPr>
          <p:cNvPr id="176" name="文本框 13"/>
          <p:cNvSpPr txBox="1"/>
          <p:nvPr/>
        </p:nvSpPr>
        <p:spPr>
          <a:xfrm>
            <a:off x="4205830" y="728151"/>
            <a:ext cx="3780340" cy="1158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just">
              <a:defRPr b="1" sz="6000">
                <a:solidFill>
                  <a:srgbClr val="C00000"/>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r>
              <a:t>沙盘目标</a:t>
            </a:r>
          </a:p>
        </p:txBody>
      </p:sp>
      <p:pic>
        <p:nvPicPr>
          <p:cNvPr id="177" name="图片 15" descr="图片 15"/>
          <p:cNvPicPr>
            <a:picLocks noChangeAspect="1"/>
          </p:cNvPicPr>
          <p:nvPr/>
        </p:nvPicPr>
        <p:blipFill>
          <a:blip r:embed="rId2">
            <a:extLst/>
          </a:blip>
          <a:stretch>
            <a:fillRect/>
          </a:stretch>
        </p:blipFill>
        <p:spPr>
          <a:xfrm>
            <a:off x="0" y="5361707"/>
            <a:ext cx="12192000" cy="1496293"/>
          </a:xfrm>
          <a:prstGeom prst="rect">
            <a:avLst/>
          </a:prstGeom>
          <a:ln w="12700">
            <a:miter lim="400000"/>
          </a:ln>
        </p:spPr>
      </p:pic>
      <p:pic>
        <p:nvPicPr>
          <p:cNvPr id="178" name="图片 17" descr="图片 17"/>
          <p:cNvPicPr>
            <a:picLocks noChangeAspect="1"/>
          </p:cNvPicPr>
          <p:nvPr/>
        </p:nvPicPr>
        <p:blipFill>
          <a:blip r:embed="rId3">
            <a:extLst/>
          </a:blip>
          <a:stretch>
            <a:fillRect/>
          </a:stretch>
        </p:blipFill>
        <p:spPr>
          <a:xfrm>
            <a:off x="-2" y="4908858"/>
            <a:ext cx="2576947" cy="194914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176"/>
                                        </p:tgtEl>
                                        <p:attrNameLst>
                                          <p:attrName>style.visibility</p:attrName>
                                        </p:attrNameLst>
                                      </p:cBhvr>
                                      <p:to>
                                        <p:strVal val="visible"/>
                                      </p:to>
                                    </p:set>
                                    <p:animEffect filter="wipe(left)" transition="in">
                                      <p:cBhvr>
                                        <p:cTn id="7" dur="500"/>
                                        <p:tgtEl>
                                          <p:spTgt spid="176"/>
                                        </p:tgtEl>
                                      </p:cBhvr>
                                    </p:animEffect>
                                  </p:childTnLst>
                                </p:cTn>
                              </p:par>
                            </p:childTnLst>
                          </p:cTn>
                        </p:par>
                        <p:par>
                          <p:cTn id="8" fill="hold">
                            <p:stCondLst>
                              <p:cond delay="500"/>
                            </p:stCondLst>
                            <p:childTnLst>
                              <p:par>
                                <p:cTn id="9" presetClass="entr" nodeType="afterEffect" presetSubtype="4" presetID="2" grpId="2" fill="hold">
                                  <p:stCondLst>
                                    <p:cond delay="0"/>
                                  </p:stCondLst>
                                  <p:iterate type="el" backwards="0">
                                    <p:tmAbs val="0"/>
                                  </p:iterate>
                                  <p:childTnLst>
                                    <p:set>
                                      <p:cBhvr>
                                        <p:cTn id="10" fill="hold"/>
                                        <p:tgtEl>
                                          <p:spTgt spid="175"/>
                                        </p:tgtEl>
                                        <p:attrNameLst>
                                          <p:attrName>style.visibility</p:attrName>
                                        </p:attrNameLst>
                                      </p:cBhvr>
                                      <p:to>
                                        <p:strVal val="visible"/>
                                      </p:to>
                                    </p:set>
                                    <p:anim calcmode="lin" valueType="num">
                                      <p:cBhvr>
                                        <p:cTn id="11" dur="1000" fill="hold"/>
                                        <p:tgtEl>
                                          <p:spTgt spid="175"/>
                                        </p:tgtEl>
                                        <p:attrNameLst>
                                          <p:attrName>ppt_x</p:attrName>
                                        </p:attrNameLst>
                                      </p:cBhvr>
                                      <p:tavLst>
                                        <p:tav tm="0">
                                          <p:val>
                                            <p:strVal val="#ppt_x"/>
                                          </p:val>
                                        </p:tav>
                                        <p:tav tm="100000">
                                          <p:val>
                                            <p:strVal val="#ppt_x"/>
                                          </p:val>
                                        </p:tav>
                                      </p:tavLst>
                                    </p:anim>
                                    <p:anim calcmode="lin" valueType="num">
                                      <p:cBhvr>
                                        <p:cTn id="12" dur="1000" fill="hold"/>
                                        <p:tgtEl>
                                          <p:spTgt spid="1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5" grpId="2"/>
      <p:bldP build="whole" bldLvl="1" animBg="1" rev="0" advAuto="0" spid="176"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186" name="组合 3"/>
          <p:cNvGrpSpPr/>
          <p:nvPr/>
        </p:nvGrpSpPr>
        <p:grpSpPr>
          <a:xfrm>
            <a:off x="381000" y="294396"/>
            <a:ext cx="3200401" cy="788915"/>
            <a:chOff x="0" y="0"/>
            <a:chExt cx="3200400" cy="788914"/>
          </a:xfrm>
        </p:grpSpPr>
        <p:grpSp>
          <p:nvGrpSpPr>
            <p:cNvPr id="184" name="组合 4"/>
            <p:cNvGrpSpPr/>
            <p:nvPr/>
          </p:nvGrpSpPr>
          <p:grpSpPr>
            <a:xfrm>
              <a:off x="-1" y="0"/>
              <a:ext cx="3200401" cy="788915"/>
              <a:chOff x="0" y="0"/>
              <a:chExt cx="3200399" cy="788914"/>
            </a:xfrm>
          </p:grpSpPr>
          <p:pic>
            <p:nvPicPr>
              <p:cNvPr id="180" name="图片 6" descr="图片 6"/>
              <p:cNvPicPr>
                <a:picLocks noChangeAspect="1"/>
              </p:cNvPicPr>
              <p:nvPr/>
            </p:nvPicPr>
            <p:blipFill>
              <a:blip r:embed="rId2">
                <a:extLst/>
              </a:blip>
              <a:stretch>
                <a:fillRect/>
              </a:stretch>
            </p:blipFill>
            <p:spPr>
              <a:xfrm>
                <a:off x="548028" y="0"/>
                <a:ext cx="2652372" cy="788915"/>
              </a:xfrm>
              <a:prstGeom prst="rect">
                <a:avLst/>
              </a:prstGeom>
              <a:ln w="12700" cap="flat">
                <a:noFill/>
                <a:miter lim="400000"/>
              </a:ln>
              <a:effectLst/>
            </p:spPr>
          </p:pic>
          <p:grpSp>
            <p:nvGrpSpPr>
              <p:cNvPr id="183" name="矩形 7"/>
              <p:cNvGrpSpPr/>
              <p:nvPr/>
            </p:nvGrpSpPr>
            <p:grpSpPr>
              <a:xfrm>
                <a:off x="0" y="153915"/>
                <a:ext cx="476273" cy="510541"/>
                <a:chOff x="0" y="0"/>
                <a:chExt cx="476271" cy="510540"/>
              </a:xfrm>
            </p:grpSpPr>
            <p:sp>
              <p:nvSpPr>
                <p:cNvPr id="181"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82" name="壹"/>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壹</a:t>
                  </a:r>
                </a:p>
              </p:txBody>
            </p:sp>
          </p:grpSp>
        </p:grpSp>
        <p:sp>
          <p:nvSpPr>
            <p:cNvPr id="185" name="文本框 5"/>
            <p:cNvSpPr txBox="1"/>
            <p:nvPr/>
          </p:nvSpPr>
          <p:spPr>
            <a:xfrm>
              <a:off x="811478" y="205891"/>
              <a:ext cx="2070826" cy="4470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lgn="just">
                <a:defRPr b="1" i="1" sz="20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抗美援朝大事记</a:t>
              </a:r>
            </a:p>
          </p:txBody>
        </p:sp>
      </p:grpSp>
      <p:sp>
        <p:nvSpPr>
          <p:cNvPr id="187" name="矩形 8"/>
          <p:cNvSpPr txBox="1"/>
          <p:nvPr/>
        </p:nvSpPr>
        <p:spPr>
          <a:xfrm>
            <a:off x="902994" y="1490007"/>
            <a:ext cx="7376136" cy="2047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nSpc>
                <a:spcPct val="150000"/>
              </a:lnSpc>
              <a:defRPr b="1" sz="2000">
                <a:solidFill>
                  <a:srgbClr val="C00000"/>
                </a:solidFill>
              </a:defRPr>
            </a:pPr>
            <a:r>
              <a:rPr>
                <a:latin typeface="方正正黑简体"/>
                <a:ea typeface="方正正黑简体"/>
                <a:cs typeface="方正正黑简体"/>
                <a:sym typeface="方正正黑简体"/>
              </a:rPr>
              <a:t>一首 </a:t>
            </a:r>
            <a:r>
              <a:t>“</a:t>
            </a:r>
            <a:r>
              <a:rPr>
                <a:latin typeface="方正正黑简体"/>
                <a:ea typeface="方正正黑简体"/>
                <a:cs typeface="方正正黑简体"/>
                <a:sym typeface="方正正黑简体"/>
              </a:rPr>
              <a:t>雄赳赳，气昂昂，跨过鸭绿江。保和平，为祖国，就是保家乡。中国好儿女，齐心团结紧，抗美援朝打败美帝野心狼</a:t>
            </a:r>
            <a:r>
              <a:t>”</a:t>
            </a:r>
            <a:r>
              <a:rPr>
                <a:latin typeface="方正正黑简体"/>
                <a:ea typeface="方正正黑简体"/>
                <a:cs typeface="方正正黑简体"/>
                <a:sym typeface="方正正黑简体"/>
              </a:rPr>
              <a:t>的</a:t>
            </a:r>
            <a:r>
              <a:rPr>
                <a:latin typeface="方正正黑简体"/>
                <a:ea typeface="方正正黑简体"/>
                <a:cs typeface="方正正黑简体"/>
                <a:sym typeface="方正正黑简体"/>
              </a:rPr>
              <a:t>《</a:t>
            </a:r>
            <a:r>
              <a:rPr>
                <a:latin typeface="方正正黑简体"/>
                <a:ea typeface="方正正黑简体"/>
                <a:cs typeface="方正正黑简体"/>
                <a:sym typeface="方正正黑简体"/>
              </a:rPr>
              <a:t>中国人民志愿军战歌</a:t>
            </a:r>
            <a:r>
              <a:rPr>
                <a:latin typeface="方正正黑简体"/>
                <a:ea typeface="方正正黑简体"/>
                <a:cs typeface="方正正黑简体"/>
                <a:sym typeface="方正正黑简体"/>
              </a:rPr>
              <a:t>》</a:t>
            </a:r>
            <a:r>
              <a:rPr>
                <a:latin typeface="方正正黑简体"/>
                <a:ea typeface="方正正黑简体"/>
                <a:cs typeface="方正正黑简体"/>
                <a:sym typeface="方正正黑简体"/>
              </a:rPr>
              <a:t>，充分体现了志愿军和全国人民的钢铁意志和坚强信念的，它曾响彻了朝鲜的土地。</a:t>
            </a:r>
          </a:p>
        </p:txBody>
      </p:sp>
      <p:sp>
        <p:nvSpPr>
          <p:cNvPr id="188" name="剪去对角的矩形 9"/>
          <p:cNvSpPr/>
          <p:nvPr/>
        </p:nvSpPr>
        <p:spPr>
          <a:xfrm>
            <a:off x="854059" y="3455449"/>
            <a:ext cx="7467577" cy="133868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0955" y="0"/>
                </a:lnTo>
                <a:lnTo>
                  <a:pt x="21600" y="3600"/>
                </a:lnTo>
                <a:lnTo>
                  <a:pt x="21600" y="21600"/>
                </a:lnTo>
                <a:lnTo>
                  <a:pt x="645" y="21600"/>
                </a:lnTo>
                <a:lnTo>
                  <a:pt x="0" y="18000"/>
                </a:lnTo>
                <a:lnTo>
                  <a:pt x="0" y="0"/>
                </a:lnTo>
                <a:close/>
              </a:path>
            </a:pathLst>
          </a:custGeom>
          <a:solidFill>
            <a:srgbClr val="CD1E25"/>
          </a:solidFill>
          <a:ln w="12700">
            <a:miter lim="400000"/>
          </a:ln>
        </p:spPr>
        <p:txBody>
          <a:bodyPr lIns="45719" rIns="45719" anchor="ctr"/>
          <a:lstStyle/>
          <a:p>
            <a:pPr algn="ctr">
              <a:defRPr>
                <a:solidFill>
                  <a:srgbClr val="FFFFFF"/>
                </a:solidFill>
              </a:defRPr>
            </a:pPr>
          </a:p>
        </p:txBody>
      </p:sp>
      <p:sp>
        <p:nvSpPr>
          <p:cNvPr id="189" name="矩形 10"/>
          <p:cNvSpPr txBox="1"/>
          <p:nvPr/>
        </p:nvSpPr>
        <p:spPr>
          <a:xfrm>
            <a:off x="974749" y="3542986"/>
            <a:ext cx="7376137" cy="1767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nSpc>
                <a:spcPct val="150000"/>
              </a:lnSpc>
              <a:defRPr b="1" sz="2400">
                <a:solidFill>
                  <a:srgbClr val="E2D67D"/>
                </a:solidFill>
                <a:effectLst>
                  <a:outerShdw sx="100000" sy="100000" kx="0" ky="0" algn="b" rotWithShape="0" blurRad="38100" dist="38100" dir="2700000">
                    <a:srgbClr val="000000">
                      <a:alpha val="43137"/>
                    </a:srgbClr>
                  </a:outerShdw>
                </a:effectLst>
              </a:defRPr>
            </a:pPr>
            <a:r>
              <a:t>69</a:t>
            </a:r>
            <a:r>
              <a:rPr>
                <a:latin typeface="方正正黑简体"/>
                <a:ea typeface="方正正黑简体"/>
                <a:cs typeface="方正正黑简体"/>
                <a:sym typeface="方正正黑简体"/>
              </a:rPr>
              <a:t>年前的今天，</a:t>
            </a:r>
            <a:r>
              <a:t>19</a:t>
            </a:r>
            <a:r>
              <a:rPr>
                <a:latin typeface="方正正黑简体"/>
                <a:ea typeface="方正正黑简体"/>
                <a:cs typeface="方正正黑简体"/>
                <a:sym typeface="方正正黑简体"/>
              </a:rPr>
              <a:t>万余名志愿军为保家卫国，踏上抗美援朝战场，他们用生命，捍卫着国家的安全和尊严！</a:t>
            </a:r>
          </a:p>
        </p:txBody>
      </p:sp>
      <p:pic>
        <p:nvPicPr>
          <p:cNvPr id="190" name="图片 2" descr="图片 2"/>
          <p:cNvPicPr>
            <a:picLocks noChangeAspect="1"/>
          </p:cNvPicPr>
          <p:nvPr/>
        </p:nvPicPr>
        <p:blipFill>
          <a:blip r:embed="rId3">
            <a:extLst/>
          </a:blip>
          <a:stretch>
            <a:fillRect/>
          </a:stretch>
        </p:blipFill>
        <p:spPr>
          <a:xfrm>
            <a:off x="7285725" y="1650881"/>
            <a:ext cx="4222205" cy="4369633"/>
          </a:xfrm>
          <a:prstGeom prst="rect">
            <a:avLst/>
          </a:prstGeom>
          <a:ln w="12700">
            <a:miter lim="400000"/>
          </a:ln>
        </p:spPr>
      </p:pic>
      <p:pic>
        <p:nvPicPr>
          <p:cNvPr id="191" name="图片 11" descr="图片 11"/>
          <p:cNvPicPr>
            <a:picLocks noChangeAspect="1"/>
          </p:cNvPicPr>
          <p:nvPr/>
        </p:nvPicPr>
        <p:blipFill>
          <a:blip r:embed="rId4">
            <a:extLst/>
          </a:blip>
          <a:stretch>
            <a:fillRect/>
          </a:stretch>
        </p:blipFill>
        <p:spPr>
          <a:xfrm>
            <a:off x="0" y="5361707"/>
            <a:ext cx="12192000" cy="1496293"/>
          </a:xfrm>
          <a:prstGeom prst="rect">
            <a:avLst/>
          </a:prstGeom>
          <a:ln w="12700">
            <a:miter lim="400000"/>
          </a:ln>
        </p:spPr>
      </p:pic>
      <p:pic>
        <p:nvPicPr>
          <p:cNvPr id="192" name="图片 12" descr="图片 12"/>
          <p:cNvPicPr>
            <a:picLocks noChangeAspect="1"/>
          </p:cNvPicPr>
          <p:nvPr/>
        </p:nvPicPr>
        <p:blipFill>
          <a:blip r:embed="rId5">
            <a:extLst/>
          </a:blip>
          <a:stretch>
            <a:fillRect/>
          </a:stretch>
        </p:blipFill>
        <p:spPr>
          <a:xfrm>
            <a:off x="-2" y="4908858"/>
            <a:ext cx="2576947" cy="194914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186"/>
                                        </p:tgtEl>
                                        <p:attrNameLst>
                                          <p:attrName>style.visibility</p:attrName>
                                        </p:attrNameLst>
                                      </p:cBhvr>
                                      <p:to>
                                        <p:strVal val="visible"/>
                                      </p:to>
                                    </p:set>
                                    <p:animEffect filter="wipe(left)" transition="in">
                                      <p:cBhvr>
                                        <p:cTn id="7" dur="1000"/>
                                        <p:tgtEl>
                                          <p:spTgt spid="186"/>
                                        </p:tgtEl>
                                      </p:cBhvr>
                                    </p:animEffect>
                                  </p:childTnLst>
                                </p:cTn>
                              </p:par>
                            </p:childTnLst>
                          </p:cTn>
                        </p:par>
                        <p:par>
                          <p:cTn id="8" fill="hold">
                            <p:stCondLst>
                              <p:cond delay="1000"/>
                            </p:stCondLst>
                            <p:childTnLst>
                              <p:par>
                                <p:cTn id="9" presetClass="entr" nodeType="afterEffect" presetSubtype="4" presetID="2" grpId="2" fill="hold">
                                  <p:stCondLst>
                                    <p:cond delay="0"/>
                                  </p:stCondLst>
                                  <p:iterate type="el" backwards="0">
                                    <p:tmAbs val="0"/>
                                  </p:iterate>
                                  <p:childTnLst>
                                    <p:set>
                                      <p:cBhvr>
                                        <p:cTn id="10" fill="hold"/>
                                        <p:tgtEl>
                                          <p:spTgt spid="187"/>
                                        </p:tgtEl>
                                        <p:attrNameLst>
                                          <p:attrName>style.visibility</p:attrName>
                                        </p:attrNameLst>
                                      </p:cBhvr>
                                      <p:to>
                                        <p:strVal val="visible"/>
                                      </p:to>
                                    </p:set>
                                    <p:anim calcmode="lin" valueType="num">
                                      <p:cBhvr>
                                        <p:cTn id="11" dur="1000" fill="hold"/>
                                        <p:tgtEl>
                                          <p:spTgt spid="187"/>
                                        </p:tgtEl>
                                        <p:attrNameLst>
                                          <p:attrName>ppt_x</p:attrName>
                                        </p:attrNameLst>
                                      </p:cBhvr>
                                      <p:tavLst>
                                        <p:tav tm="0">
                                          <p:val>
                                            <p:strVal val="#ppt_x"/>
                                          </p:val>
                                        </p:tav>
                                        <p:tav tm="100000">
                                          <p:val>
                                            <p:strVal val="#ppt_x"/>
                                          </p:val>
                                        </p:tav>
                                      </p:tavLst>
                                    </p:anim>
                                    <p:anim calcmode="lin" valueType="num">
                                      <p:cBhvr>
                                        <p:cTn id="12" dur="1000" fill="hold"/>
                                        <p:tgtEl>
                                          <p:spTgt spid="187"/>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Class="entr" nodeType="afterEffect" presetSubtype="4" presetID="22" grpId="3" fill="hold">
                                  <p:stCondLst>
                                    <p:cond delay="0"/>
                                  </p:stCondLst>
                                  <p:iterate type="el" backwards="0">
                                    <p:tmAbs val="0"/>
                                  </p:iterate>
                                  <p:childTnLst>
                                    <p:set>
                                      <p:cBhvr>
                                        <p:cTn id="15" fill="hold"/>
                                        <p:tgtEl>
                                          <p:spTgt spid="188"/>
                                        </p:tgtEl>
                                        <p:attrNameLst>
                                          <p:attrName>style.visibility</p:attrName>
                                        </p:attrNameLst>
                                      </p:cBhvr>
                                      <p:to>
                                        <p:strVal val="visible"/>
                                      </p:to>
                                    </p:set>
                                    <p:animEffect filter="wipe(down)" transition="in">
                                      <p:cBhvr>
                                        <p:cTn id="16" dur="500"/>
                                        <p:tgtEl>
                                          <p:spTgt spid="188"/>
                                        </p:tgtEl>
                                      </p:cBhvr>
                                    </p:animEffect>
                                  </p:childTnLst>
                                </p:cTn>
                              </p:par>
                            </p:childTnLst>
                          </p:cTn>
                        </p:par>
                        <p:par>
                          <p:cTn id="17" fill="hold">
                            <p:stCondLst>
                              <p:cond delay="2500"/>
                            </p:stCondLst>
                            <p:childTnLst>
                              <p:par>
                                <p:cTn id="18" presetClass="entr" nodeType="afterEffect" presetSubtype="4" presetID="2" grpId="4" fill="hold">
                                  <p:stCondLst>
                                    <p:cond delay="0"/>
                                  </p:stCondLst>
                                  <p:iterate type="el" backwards="0">
                                    <p:tmAbs val="0"/>
                                  </p:iterate>
                                  <p:childTnLst>
                                    <p:set>
                                      <p:cBhvr>
                                        <p:cTn id="19" fill="hold"/>
                                        <p:tgtEl>
                                          <p:spTgt spid="189"/>
                                        </p:tgtEl>
                                        <p:attrNameLst>
                                          <p:attrName>style.visibility</p:attrName>
                                        </p:attrNameLst>
                                      </p:cBhvr>
                                      <p:to>
                                        <p:strVal val="visible"/>
                                      </p:to>
                                    </p:set>
                                    <p:anim calcmode="lin" valueType="num">
                                      <p:cBhvr>
                                        <p:cTn id="20" dur="1000" fill="hold"/>
                                        <p:tgtEl>
                                          <p:spTgt spid="189"/>
                                        </p:tgtEl>
                                        <p:attrNameLst>
                                          <p:attrName>ppt_x</p:attrName>
                                        </p:attrNameLst>
                                      </p:cBhvr>
                                      <p:tavLst>
                                        <p:tav tm="0">
                                          <p:val>
                                            <p:strVal val="#ppt_x"/>
                                          </p:val>
                                        </p:tav>
                                        <p:tav tm="100000">
                                          <p:val>
                                            <p:strVal val="#ppt_x"/>
                                          </p:val>
                                        </p:tav>
                                      </p:tavLst>
                                    </p:anim>
                                    <p:anim calcmode="lin" valueType="num">
                                      <p:cBhvr>
                                        <p:cTn id="21" dur="1000" fill="hold"/>
                                        <p:tgtEl>
                                          <p:spTgt spid="18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Class="entr" nodeType="clickEffect" presetID="10" grpId="5" fill="hold">
                                  <p:stCondLst>
                                    <p:cond delay="0"/>
                                  </p:stCondLst>
                                  <p:iterate type="el" backwards="0">
                                    <p:tmAbs val="0"/>
                                  </p:iterate>
                                  <p:childTnLst>
                                    <p:set>
                                      <p:cBhvr>
                                        <p:cTn id="25" fill="hold"/>
                                        <p:tgtEl>
                                          <p:spTgt spid="190"/>
                                        </p:tgtEl>
                                        <p:attrNameLst>
                                          <p:attrName>style.visibility</p:attrName>
                                        </p:attrNameLst>
                                      </p:cBhvr>
                                      <p:to>
                                        <p:strVal val="visible"/>
                                      </p:to>
                                    </p:set>
                                    <p:animEffect filter="fade" transition="in">
                                      <p:cBhvr>
                                        <p:cTn id="26" dur="5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8" grpId="3"/>
      <p:bldP build="whole" bldLvl="1" animBg="1" rev="0" advAuto="0" spid="186" grpId="1"/>
      <p:bldP build="whole" bldLvl="1" animBg="1" rev="0" advAuto="0" spid="189" grpId="4"/>
      <p:bldP build="whole" bldLvl="1" animBg="1" rev="0" advAuto="0" spid="190" grpId="5"/>
      <p:bldP build="whole" bldLvl="1" animBg="1" rev="0" advAuto="0" spid="187" grpId="2"/>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00" name="组合 3"/>
          <p:cNvGrpSpPr/>
          <p:nvPr/>
        </p:nvGrpSpPr>
        <p:grpSpPr>
          <a:xfrm>
            <a:off x="381000" y="294396"/>
            <a:ext cx="3200401" cy="788915"/>
            <a:chOff x="0" y="0"/>
            <a:chExt cx="3200400" cy="788914"/>
          </a:xfrm>
        </p:grpSpPr>
        <p:grpSp>
          <p:nvGrpSpPr>
            <p:cNvPr id="198" name="组合 4"/>
            <p:cNvGrpSpPr/>
            <p:nvPr/>
          </p:nvGrpSpPr>
          <p:grpSpPr>
            <a:xfrm>
              <a:off x="-1" y="0"/>
              <a:ext cx="3200401" cy="788915"/>
              <a:chOff x="0" y="0"/>
              <a:chExt cx="3200399" cy="788914"/>
            </a:xfrm>
          </p:grpSpPr>
          <p:pic>
            <p:nvPicPr>
              <p:cNvPr id="194" name="图片 6" descr="图片 6"/>
              <p:cNvPicPr>
                <a:picLocks noChangeAspect="1"/>
              </p:cNvPicPr>
              <p:nvPr/>
            </p:nvPicPr>
            <p:blipFill>
              <a:blip r:embed="rId2">
                <a:extLst/>
              </a:blip>
              <a:stretch>
                <a:fillRect/>
              </a:stretch>
            </p:blipFill>
            <p:spPr>
              <a:xfrm>
                <a:off x="548028" y="0"/>
                <a:ext cx="2652372" cy="788915"/>
              </a:xfrm>
              <a:prstGeom prst="rect">
                <a:avLst/>
              </a:prstGeom>
              <a:ln w="12700" cap="flat">
                <a:noFill/>
                <a:miter lim="400000"/>
              </a:ln>
              <a:effectLst/>
            </p:spPr>
          </p:pic>
          <p:grpSp>
            <p:nvGrpSpPr>
              <p:cNvPr id="197" name="矩形 7"/>
              <p:cNvGrpSpPr/>
              <p:nvPr/>
            </p:nvGrpSpPr>
            <p:grpSpPr>
              <a:xfrm>
                <a:off x="0" y="153915"/>
                <a:ext cx="476273" cy="510541"/>
                <a:chOff x="0" y="0"/>
                <a:chExt cx="476271" cy="510540"/>
              </a:xfrm>
            </p:grpSpPr>
            <p:sp>
              <p:nvSpPr>
                <p:cNvPr id="195"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96" name="壹"/>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壹</a:t>
                  </a:r>
                </a:p>
              </p:txBody>
            </p:sp>
          </p:grpSp>
        </p:grpSp>
        <p:sp>
          <p:nvSpPr>
            <p:cNvPr id="199" name="文本框 5"/>
            <p:cNvSpPr txBox="1"/>
            <p:nvPr/>
          </p:nvSpPr>
          <p:spPr>
            <a:xfrm>
              <a:off x="811478" y="205891"/>
              <a:ext cx="2070826" cy="4470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lgn="just">
                <a:defRPr b="1" i="1" sz="20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抗美援朝大事记</a:t>
              </a:r>
            </a:p>
          </p:txBody>
        </p:sp>
      </p:grpSp>
      <p:grpSp>
        <p:nvGrpSpPr>
          <p:cNvPr id="203" name="组合 11"/>
          <p:cNvGrpSpPr/>
          <p:nvPr/>
        </p:nvGrpSpPr>
        <p:grpSpPr>
          <a:xfrm>
            <a:off x="857274" y="1289202"/>
            <a:ext cx="5639290" cy="914479"/>
            <a:chOff x="0" y="0"/>
            <a:chExt cx="5639289" cy="914478"/>
          </a:xfrm>
        </p:grpSpPr>
        <p:pic>
          <p:nvPicPr>
            <p:cNvPr id="201" name="图片 9" descr="图片 9"/>
            <p:cNvPicPr>
              <a:picLocks noChangeAspect="1"/>
            </p:cNvPicPr>
            <p:nvPr/>
          </p:nvPicPr>
          <p:blipFill>
            <a:blip r:embed="rId3">
              <a:extLst/>
            </a:blip>
            <a:stretch>
              <a:fillRect/>
            </a:stretch>
          </p:blipFill>
          <p:spPr>
            <a:xfrm>
              <a:off x="0" y="0"/>
              <a:ext cx="5639290" cy="914479"/>
            </a:xfrm>
            <a:prstGeom prst="rect">
              <a:avLst/>
            </a:prstGeom>
            <a:ln w="12700" cap="flat">
              <a:noFill/>
              <a:miter lim="400000"/>
            </a:ln>
            <a:effectLst/>
          </p:spPr>
        </p:pic>
        <p:sp>
          <p:nvSpPr>
            <p:cNvPr id="202" name="文本框 10"/>
            <p:cNvSpPr txBox="1"/>
            <p:nvPr/>
          </p:nvSpPr>
          <p:spPr>
            <a:xfrm>
              <a:off x="1188964" y="252779"/>
              <a:ext cx="3261360" cy="5994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p>
              <a:pPr algn="just">
                <a:defRPr b="1" sz="2800">
                  <a:solidFill>
                    <a:srgbClr val="E2D67D"/>
                  </a:solidFill>
                  <a:effectLst>
                    <a:outerShdw sx="100000" sy="100000" kx="0" ky="0" algn="b" rotWithShape="0" blurRad="38100" dist="38100" dir="2700000">
                      <a:srgbClr val="000000">
                        <a:alpha val="43137"/>
                      </a:srgbClr>
                    </a:outerShdw>
                  </a:effectLst>
                </a:defRPr>
              </a:pPr>
              <a:r>
                <a:t>1950</a:t>
              </a:r>
              <a:r>
                <a:rPr>
                  <a:latin typeface="方正正黑简体"/>
                  <a:ea typeface="方正正黑简体"/>
                  <a:cs typeface="方正正黑简体"/>
                  <a:sym typeface="方正正黑简体"/>
                </a:rPr>
                <a:t>年</a:t>
              </a:r>
              <a:r>
                <a:t>10</a:t>
              </a:r>
              <a:r>
                <a:rPr>
                  <a:latin typeface="方正正黑简体"/>
                  <a:ea typeface="方正正黑简体"/>
                  <a:cs typeface="方正正黑简体"/>
                  <a:sym typeface="方正正黑简体"/>
                </a:rPr>
                <a:t>月</a:t>
              </a:r>
              <a:r>
                <a:t>19</a:t>
              </a:r>
              <a:r>
                <a:rPr>
                  <a:latin typeface="方正正黑简体"/>
                  <a:ea typeface="方正正黑简体"/>
                  <a:cs typeface="方正正黑简体"/>
                  <a:sym typeface="方正正黑简体"/>
                </a:rPr>
                <a:t>日</a:t>
              </a:r>
            </a:p>
          </p:txBody>
        </p:sp>
      </p:grpSp>
      <p:sp>
        <p:nvSpPr>
          <p:cNvPr id="204" name="矩形 12"/>
          <p:cNvSpPr txBox="1"/>
          <p:nvPr/>
        </p:nvSpPr>
        <p:spPr>
          <a:xfrm>
            <a:off x="1192478" y="2203680"/>
            <a:ext cx="7376137" cy="447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nSpc>
                <a:spcPct val="150000"/>
              </a:lnSpc>
              <a:defRPr b="1" sz="2000">
                <a:solidFill>
                  <a:srgbClr val="C00000"/>
                </a:solidFill>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中国人民志愿军跨过鸭绿江，开赴朝鲜战场。</a:t>
            </a:r>
          </a:p>
        </p:txBody>
      </p:sp>
      <p:grpSp>
        <p:nvGrpSpPr>
          <p:cNvPr id="207" name="组合 13"/>
          <p:cNvGrpSpPr/>
          <p:nvPr/>
        </p:nvGrpSpPr>
        <p:grpSpPr>
          <a:xfrm>
            <a:off x="857274" y="2669740"/>
            <a:ext cx="5639290" cy="914480"/>
            <a:chOff x="0" y="0"/>
            <a:chExt cx="5639289" cy="914478"/>
          </a:xfrm>
        </p:grpSpPr>
        <p:pic>
          <p:nvPicPr>
            <p:cNvPr id="205" name="图片 14" descr="图片 14"/>
            <p:cNvPicPr>
              <a:picLocks noChangeAspect="1"/>
            </p:cNvPicPr>
            <p:nvPr/>
          </p:nvPicPr>
          <p:blipFill>
            <a:blip r:embed="rId3">
              <a:extLst/>
            </a:blip>
            <a:stretch>
              <a:fillRect/>
            </a:stretch>
          </p:blipFill>
          <p:spPr>
            <a:xfrm>
              <a:off x="0" y="0"/>
              <a:ext cx="5639290" cy="914479"/>
            </a:xfrm>
            <a:prstGeom prst="rect">
              <a:avLst/>
            </a:prstGeom>
            <a:ln w="12700" cap="flat">
              <a:noFill/>
              <a:miter lim="400000"/>
            </a:ln>
            <a:effectLst/>
          </p:spPr>
        </p:pic>
        <p:sp>
          <p:nvSpPr>
            <p:cNvPr id="206" name="文本框 15"/>
            <p:cNvSpPr txBox="1"/>
            <p:nvPr/>
          </p:nvSpPr>
          <p:spPr>
            <a:xfrm>
              <a:off x="912872" y="307469"/>
              <a:ext cx="3813543" cy="3708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p>
              <a:pPr algn="just">
                <a:defRPr b="1" sz="1600">
                  <a:solidFill>
                    <a:srgbClr val="E2D67D"/>
                  </a:solidFill>
                  <a:effectLst>
                    <a:outerShdw sx="100000" sy="100000" kx="0" ky="0" algn="b" rotWithShape="0" blurRad="38100" dist="38100" dir="2700000">
                      <a:srgbClr val="000000">
                        <a:alpha val="43137"/>
                      </a:srgbClr>
                    </a:outerShdw>
                  </a:effectLst>
                </a:defRPr>
              </a:pPr>
              <a:r>
                <a:t>1950</a:t>
              </a:r>
              <a:r>
                <a:rPr>
                  <a:latin typeface="方正正黑简体"/>
                  <a:ea typeface="方正正黑简体"/>
                  <a:cs typeface="方正正黑简体"/>
                  <a:sym typeface="方正正黑简体"/>
                </a:rPr>
                <a:t>年</a:t>
              </a:r>
              <a:r>
                <a:t>10</a:t>
              </a:r>
              <a:r>
                <a:rPr>
                  <a:latin typeface="方正正黑简体"/>
                  <a:ea typeface="方正正黑简体"/>
                  <a:cs typeface="方正正黑简体"/>
                  <a:sym typeface="方正正黑简体"/>
                </a:rPr>
                <a:t>月</a:t>
              </a:r>
              <a:r>
                <a:t>25</a:t>
              </a:r>
              <a:r>
                <a:rPr>
                  <a:latin typeface="方正正黑简体"/>
                  <a:ea typeface="方正正黑简体"/>
                  <a:cs typeface="方正正黑简体"/>
                  <a:sym typeface="方正正黑简体"/>
                </a:rPr>
                <a:t>日至</a:t>
              </a:r>
              <a:r>
                <a:t>1951</a:t>
              </a:r>
              <a:r>
                <a:rPr>
                  <a:latin typeface="方正正黑简体"/>
                  <a:ea typeface="方正正黑简体"/>
                  <a:cs typeface="方正正黑简体"/>
                  <a:sym typeface="方正正黑简体"/>
                </a:rPr>
                <a:t>年</a:t>
              </a:r>
              <a:r>
                <a:t>7</a:t>
              </a:r>
              <a:r>
                <a:rPr>
                  <a:latin typeface="方正正黑简体"/>
                  <a:ea typeface="方正正黑简体"/>
                  <a:cs typeface="方正正黑简体"/>
                  <a:sym typeface="方正正黑简体"/>
                </a:rPr>
                <a:t>月</a:t>
              </a:r>
              <a:r>
                <a:t>10</a:t>
              </a:r>
              <a:r>
                <a:rPr>
                  <a:latin typeface="方正正黑简体"/>
                  <a:ea typeface="方正正黑简体"/>
                  <a:cs typeface="方正正黑简体"/>
                  <a:sym typeface="方正正黑简体"/>
                </a:rPr>
                <a:t>日</a:t>
              </a:r>
            </a:p>
          </p:txBody>
        </p:sp>
      </p:grpSp>
      <p:sp>
        <p:nvSpPr>
          <p:cNvPr id="208" name="矩形 16"/>
          <p:cNvSpPr txBox="1"/>
          <p:nvPr/>
        </p:nvSpPr>
        <p:spPr>
          <a:xfrm>
            <a:off x="1192478" y="3618889"/>
            <a:ext cx="7924853" cy="1513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nSpc>
                <a:spcPct val="150000"/>
              </a:lnSpc>
              <a:defRPr b="1" sz="2000">
                <a:solidFill>
                  <a:srgbClr val="C00000"/>
                </a:solidFill>
              </a:defRPr>
            </a:pPr>
            <a:r>
              <a:rPr>
                <a:latin typeface="方正正黑简体"/>
                <a:ea typeface="方正正黑简体"/>
                <a:cs typeface="方正正黑简体"/>
                <a:sym typeface="方正正黑简体"/>
              </a:rPr>
              <a:t>中国人民志愿军和朝鲜人民军以运动战为主要作战形式，连续进行了五次战役。中朝人民军队将敌军从</a:t>
            </a:r>
            <a:r>
              <a:t>“</a:t>
            </a:r>
            <a:r>
              <a:rPr>
                <a:latin typeface="方正正黑简体"/>
                <a:ea typeface="方正正黑简体"/>
                <a:cs typeface="方正正黑简体"/>
                <a:sym typeface="方正正黑简体"/>
              </a:rPr>
              <a:t>三八线  </a:t>
            </a:r>
            <a:r>
              <a:t>”</a:t>
            </a:r>
            <a:r>
              <a:rPr>
                <a:latin typeface="方正正黑简体"/>
                <a:ea typeface="方正正黑简体"/>
                <a:cs typeface="方正正黑简体"/>
                <a:sym typeface="方正正黑简体"/>
              </a:rPr>
              <a:t>，并把战线稳定在</a:t>
            </a:r>
            <a:r>
              <a:t>“</a:t>
            </a:r>
            <a:r>
              <a:rPr>
                <a:latin typeface="方正正黑简体"/>
                <a:ea typeface="方正正黑简体"/>
                <a:cs typeface="方正正黑简体"/>
                <a:sym typeface="方正正黑简体"/>
              </a:rPr>
              <a:t>鸭绿江边赶回到</a:t>
            </a:r>
            <a:r>
              <a:t>“</a:t>
            </a:r>
            <a:r>
              <a:rPr>
                <a:latin typeface="方正正黑简体"/>
                <a:ea typeface="方正正黑简体"/>
                <a:cs typeface="方正正黑简体"/>
                <a:sym typeface="方正正黑简体"/>
              </a:rPr>
              <a:t>三八线</a:t>
            </a:r>
            <a:r>
              <a:t>”</a:t>
            </a:r>
            <a:r>
              <a:rPr>
                <a:latin typeface="方正正黑简体"/>
                <a:ea typeface="方正正黑简体"/>
                <a:cs typeface="方正正黑简体"/>
                <a:sym typeface="方正正黑简体"/>
              </a:rPr>
              <a:t>南北地区。从此，交战双方形成战略相峙。</a:t>
            </a:r>
          </a:p>
        </p:txBody>
      </p:sp>
      <p:pic>
        <p:nvPicPr>
          <p:cNvPr id="209" name="图片 17" descr="图片 17"/>
          <p:cNvPicPr>
            <a:picLocks noChangeAspect="1"/>
          </p:cNvPicPr>
          <p:nvPr/>
        </p:nvPicPr>
        <p:blipFill>
          <a:blip r:embed="rId4">
            <a:extLst/>
          </a:blip>
          <a:stretch>
            <a:fillRect/>
          </a:stretch>
        </p:blipFill>
        <p:spPr>
          <a:xfrm>
            <a:off x="7285725" y="1650881"/>
            <a:ext cx="4222205" cy="4369633"/>
          </a:xfrm>
          <a:prstGeom prst="rect">
            <a:avLst/>
          </a:prstGeom>
          <a:ln w="12700">
            <a:miter lim="400000"/>
          </a:ln>
        </p:spPr>
      </p:pic>
      <p:pic>
        <p:nvPicPr>
          <p:cNvPr id="210" name="图片 18" descr="图片 18"/>
          <p:cNvPicPr>
            <a:picLocks noChangeAspect="1"/>
          </p:cNvPicPr>
          <p:nvPr/>
        </p:nvPicPr>
        <p:blipFill>
          <a:blip r:embed="rId5">
            <a:extLst/>
          </a:blip>
          <a:stretch>
            <a:fillRect/>
          </a:stretch>
        </p:blipFill>
        <p:spPr>
          <a:xfrm>
            <a:off x="0" y="5361707"/>
            <a:ext cx="12192000" cy="1496293"/>
          </a:xfrm>
          <a:prstGeom prst="rect">
            <a:avLst/>
          </a:prstGeom>
          <a:ln w="12700">
            <a:miter lim="400000"/>
          </a:ln>
        </p:spPr>
      </p:pic>
      <p:pic>
        <p:nvPicPr>
          <p:cNvPr id="211" name="图片 19" descr="图片 19"/>
          <p:cNvPicPr>
            <a:picLocks noChangeAspect="1"/>
          </p:cNvPicPr>
          <p:nvPr/>
        </p:nvPicPr>
        <p:blipFill>
          <a:blip r:embed="rId6">
            <a:extLst/>
          </a:blip>
          <a:stretch>
            <a:fillRect/>
          </a:stretch>
        </p:blipFill>
        <p:spPr>
          <a:xfrm>
            <a:off x="-2" y="4908858"/>
            <a:ext cx="2576947" cy="194914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200"/>
                                        </p:tgtEl>
                                        <p:attrNameLst>
                                          <p:attrName>style.visibility</p:attrName>
                                        </p:attrNameLst>
                                      </p:cBhvr>
                                      <p:to>
                                        <p:strVal val="visible"/>
                                      </p:to>
                                    </p:set>
                                    <p:animEffect filter="wipe(left)" transition="in">
                                      <p:cBhvr>
                                        <p:cTn id="7" dur="1000"/>
                                        <p:tgtEl>
                                          <p:spTgt spid="200"/>
                                        </p:tgtEl>
                                      </p:cBhvr>
                                    </p:animEffect>
                                  </p:childTnLst>
                                </p:cTn>
                              </p:par>
                            </p:childTnLst>
                          </p:cTn>
                        </p:par>
                        <p:par>
                          <p:cTn id="8" fill="hold">
                            <p:stCondLst>
                              <p:cond delay="1000"/>
                            </p:stCondLst>
                            <p:childTnLst>
                              <p:par>
                                <p:cTn id="9" presetClass="entr" nodeType="afterEffect" presetSubtype="8" presetID="22" grpId="2" fill="hold">
                                  <p:stCondLst>
                                    <p:cond delay="0"/>
                                  </p:stCondLst>
                                  <p:iterate type="el" backwards="0">
                                    <p:tmAbs val="0"/>
                                  </p:iterate>
                                  <p:childTnLst>
                                    <p:set>
                                      <p:cBhvr>
                                        <p:cTn id="10" fill="hold"/>
                                        <p:tgtEl>
                                          <p:spTgt spid="203"/>
                                        </p:tgtEl>
                                        <p:attrNameLst>
                                          <p:attrName>style.visibility</p:attrName>
                                        </p:attrNameLst>
                                      </p:cBhvr>
                                      <p:to>
                                        <p:strVal val="visible"/>
                                      </p:to>
                                    </p:set>
                                    <p:animEffect filter="wipe(left)" transition="in">
                                      <p:cBhvr>
                                        <p:cTn id="11" dur="500"/>
                                        <p:tgtEl>
                                          <p:spTgt spid="203"/>
                                        </p:tgtEl>
                                      </p:cBhvr>
                                    </p:animEffect>
                                  </p:childTnLst>
                                </p:cTn>
                              </p:par>
                            </p:childTnLst>
                          </p:cTn>
                        </p:par>
                        <p:par>
                          <p:cTn id="12" fill="hold">
                            <p:stCondLst>
                              <p:cond delay="1500"/>
                            </p:stCondLst>
                            <p:childTnLst>
                              <p:par>
                                <p:cTn id="13" presetClass="entr" nodeType="afterEffect" presetSubtype="4" presetID="2" grpId="3" fill="hold">
                                  <p:stCondLst>
                                    <p:cond delay="0"/>
                                  </p:stCondLst>
                                  <p:iterate type="el" backwards="0">
                                    <p:tmAbs val="0"/>
                                  </p:iterate>
                                  <p:childTnLst>
                                    <p:set>
                                      <p:cBhvr>
                                        <p:cTn id="14" fill="hold"/>
                                        <p:tgtEl>
                                          <p:spTgt spid="204"/>
                                        </p:tgtEl>
                                        <p:attrNameLst>
                                          <p:attrName>style.visibility</p:attrName>
                                        </p:attrNameLst>
                                      </p:cBhvr>
                                      <p:to>
                                        <p:strVal val="visible"/>
                                      </p:to>
                                    </p:set>
                                    <p:anim calcmode="lin" valueType="num">
                                      <p:cBhvr>
                                        <p:cTn id="15" dur="1000" fill="hold"/>
                                        <p:tgtEl>
                                          <p:spTgt spid="204"/>
                                        </p:tgtEl>
                                        <p:attrNameLst>
                                          <p:attrName>ppt_x</p:attrName>
                                        </p:attrNameLst>
                                      </p:cBhvr>
                                      <p:tavLst>
                                        <p:tav tm="0">
                                          <p:val>
                                            <p:strVal val="#ppt_x"/>
                                          </p:val>
                                        </p:tav>
                                        <p:tav tm="100000">
                                          <p:val>
                                            <p:strVal val="#ppt_x"/>
                                          </p:val>
                                        </p:tav>
                                      </p:tavLst>
                                    </p:anim>
                                    <p:anim calcmode="lin" valueType="num">
                                      <p:cBhvr>
                                        <p:cTn id="16" dur="1000" fill="hold"/>
                                        <p:tgtEl>
                                          <p:spTgt spid="204"/>
                                        </p:tgtEl>
                                        <p:attrNameLst>
                                          <p:attrName>ppt_y</p:attrName>
                                        </p:attrNameLst>
                                      </p:cBhvr>
                                      <p:tavLst>
                                        <p:tav tm="0">
                                          <p:val>
                                            <p:strVal val="1+#ppt_h/2"/>
                                          </p:val>
                                        </p:tav>
                                        <p:tav tm="100000">
                                          <p:val>
                                            <p:strVal val="#ppt_y"/>
                                          </p:val>
                                        </p:tav>
                                      </p:tavLst>
                                    </p:anim>
                                  </p:childTnLst>
                                </p:cTn>
                              </p:par>
                            </p:childTnLst>
                          </p:cTn>
                        </p:par>
                        <p:par>
                          <p:cTn id="17" fill="hold">
                            <p:stCondLst>
                              <p:cond delay="2500"/>
                            </p:stCondLst>
                            <p:childTnLst>
                              <p:par>
                                <p:cTn id="18" presetClass="entr" nodeType="afterEffect" presetSubtype="8" presetID="22" grpId="4" fill="hold">
                                  <p:stCondLst>
                                    <p:cond delay="0"/>
                                  </p:stCondLst>
                                  <p:iterate type="el" backwards="0">
                                    <p:tmAbs val="0"/>
                                  </p:iterate>
                                  <p:childTnLst>
                                    <p:set>
                                      <p:cBhvr>
                                        <p:cTn id="19" fill="hold"/>
                                        <p:tgtEl>
                                          <p:spTgt spid="207"/>
                                        </p:tgtEl>
                                        <p:attrNameLst>
                                          <p:attrName>style.visibility</p:attrName>
                                        </p:attrNameLst>
                                      </p:cBhvr>
                                      <p:to>
                                        <p:strVal val="visible"/>
                                      </p:to>
                                    </p:set>
                                    <p:animEffect filter="wipe(left)" transition="in">
                                      <p:cBhvr>
                                        <p:cTn id="20" dur="500"/>
                                        <p:tgtEl>
                                          <p:spTgt spid="207"/>
                                        </p:tgtEl>
                                      </p:cBhvr>
                                    </p:animEffect>
                                  </p:childTnLst>
                                </p:cTn>
                              </p:par>
                            </p:childTnLst>
                          </p:cTn>
                        </p:par>
                        <p:par>
                          <p:cTn id="21" fill="hold">
                            <p:stCondLst>
                              <p:cond delay="3000"/>
                            </p:stCondLst>
                            <p:childTnLst>
                              <p:par>
                                <p:cTn id="22" presetClass="entr" nodeType="afterEffect" presetSubtype="4" presetID="2" grpId="5" fill="hold">
                                  <p:stCondLst>
                                    <p:cond delay="0"/>
                                  </p:stCondLst>
                                  <p:iterate type="el" backwards="0">
                                    <p:tmAbs val="0"/>
                                  </p:iterate>
                                  <p:childTnLst>
                                    <p:set>
                                      <p:cBhvr>
                                        <p:cTn id="23" fill="hold"/>
                                        <p:tgtEl>
                                          <p:spTgt spid="208"/>
                                        </p:tgtEl>
                                        <p:attrNameLst>
                                          <p:attrName>style.visibility</p:attrName>
                                        </p:attrNameLst>
                                      </p:cBhvr>
                                      <p:to>
                                        <p:strVal val="visible"/>
                                      </p:to>
                                    </p:set>
                                    <p:anim calcmode="lin" valueType="num">
                                      <p:cBhvr>
                                        <p:cTn id="24" dur="1000" fill="hold"/>
                                        <p:tgtEl>
                                          <p:spTgt spid="208"/>
                                        </p:tgtEl>
                                        <p:attrNameLst>
                                          <p:attrName>ppt_x</p:attrName>
                                        </p:attrNameLst>
                                      </p:cBhvr>
                                      <p:tavLst>
                                        <p:tav tm="0">
                                          <p:val>
                                            <p:strVal val="#ppt_x"/>
                                          </p:val>
                                        </p:tav>
                                        <p:tav tm="100000">
                                          <p:val>
                                            <p:strVal val="#ppt_x"/>
                                          </p:val>
                                        </p:tav>
                                      </p:tavLst>
                                    </p:anim>
                                    <p:anim calcmode="lin" valueType="num">
                                      <p:cBhvr>
                                        <p:cTn id="25" dur="1000" fill="hold"/>
                                        <p:tgtEl>
                                          <p:spTgt spid="20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Class="entr" nodeType="clickEffect" presetID="10" grpId="6" fill="hold">
                                  <p:stCondLst>
                                    <p:cond delay="0"/>
                                  </p:stCondLst>
                                  <p:iterate type="el" backwards="0">
                                    <p:tmAbs val="0"/>
                                  </p:iterate>
                                  <p:childTnLst>
                                    <p:set>
                                      <p:cBhvr>
                                        <p:cTn id="29" fill="hold"/>
                                        <p:tgtEl>
                                          <p:spTgt spid="209"/>
                                        </p:tgtEl>
                                        <p:attrNameLst>
                                          <p:attrName>style.visibility</p:attrName>
                                        </p:attrNameLst>
                                      </p:cBhvr>
                                      <p:to>
                                        <p:strVal val="visible"/>
                                      </p:to>
                                    </p:set>
                                    <p:animEffect filter="fade" transition="in">
                                      <p:cBhvr>
                                        <p:cTn id="30" dur="500"/>
                                        <p:tgtEl>
                                          <p:spTgt spid="2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3" grpId="2"/>
      <p:bldP build="whole" bldLvl="1" animBg="1" rev="0" advAuto="0" spid="208" grpId="5"/>
      <p:bldP build="whole" bldLvl="1" animBg="1" rev="0" advAuto="0" spid="200" grpId="1"/>
      <p:bldP build="whole" bldLvl="1" animBg="1" rev="0" advAuto="0" spid="204" grpId="3"/>
      <p:bldP build="whole" bldLvl="1" animBg="1" rev="0" advAuto="0" spid="207" grpId="4"/>
      <p:bldP build="whole" bldLvl="1" animBg="1" rev="0" advAuto="0" spid="209" grpId="6"/>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19" name="组合 3"/>
          <p:cNvGrpSpPr/>
          <p:nvPr/>
        </p:nvGrpSpPr>
        <p:grpSpPr>
          <a:xfrm>
            <a:off x="381000" y="294396"/>
            <a:ext cx="3200401" cy="788915"/>
            <a:chOff x="0" y="0"/>
            <a:chExt cx="3200400" cy="788914"/>
          </a:xfrm>
        </p:grpSpPr>
        <p:grpSp>
          <p:nvGrpSpPr>
            <p:cNvPr id="217" name="组合 4"/>
            <p:cNvGrpSpPr/>
            <p:nvPr/>
          </p:nvGrpSpPr>
          <p:grpSpPr>
            <a:xfrm>
              <a:off x="-1" y="0"/>
              <a:ext cx="3200401" cy="788915"/>
              <a:chOff x="0" y="0"/>
              <a:chExt cx="3200399" cy="788914"/>
            </a:xfrm>
          </p:grpSpPr>
          <p:pic>
            <p:nvPicPr>
              <p:cNvPr id="213" name="图片 6" descr="图片 6"/>
              <p:cNvPicPr>
                <a:picLocks noChangeAspect="1"/>
              </p:cNvPicPr>
              <p:nvPr/>
            </p:nvPicPr>
            <p:blipFill>
              <a:blip r:embed="rId2">
                <a:extLst/>
              </a:blip>
              <a:stretch>
                <a:fillRect/>
              </a:stretch>
            </p:blipFill>
            <p:spPr>
              <a:xfrm>
                <a:off x="548028" y="0"/>
                <a:ext cx="2652372" cy="788915"/>
              </a:xfrm>
              <a:prstGeom prst="rect">
                <a:avLst/>
              </a:prstGeom>
              <a:ln w="12700" cap="flat">
                <a:noFill/>
                <a:miter lim="400000"/>
              </a:ln>
              <a:effectLst/>
            </p:spPr>
          </p:pic>
          <p:grpSp>
            <p:nvGrpSpPr>
              <p:cNvPr id="216" name="矩形 7"/>
              <p:cNvGrpSpPr/>
              <p:nvPr/>
            </p:nvGrpSpPr>
            <p:grpSpPr>
              <a:xfrm>
                <a:off x="0" y="153915"/>
                <a:ext cx="476273" cy="510541"/>
                <a:chOff x="0" y="0"/>
                <a:chExt cx="476271" cy="510540"/>
              </a:xfrm>
            </p:grpSpPr>
            <p:sp>
              <p:nvSpPr>
                <p:cNvPr id="214"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215" name="壹"/>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壹</a:t>
                  </a:r>
                </a:p>
              </p:txBody>
            </p:sp>
          </p:grpSp>
        </p:grpSp>
        <p:sp>
          <p:nvSpPr>
            <p:cNvPr id="218" name="文本框 5"/>
            <p:cNvSpPr txBox="1"/>
            <p:nvPr/>
          </p:nvSpPr>
          <p:spPr>
            <a:xfrm>
              <a:off x="811478" y="205891"/>
              <a:ext cx="2070826" cy="4470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lgn="just">
                <a:defRPr b="1" i="1" sz="20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抗美援朝大事记</a:t>
              </a:r>
            </a:p>
          </p:txBody>
        </p:sp>
      </p:grpSp>
      <p:pic>
        <p:nvPicPr>
          <p:cNvPr id="220" name="图片 9" descr="图片 9"/>
          <p:cNvPicPr>
            <a:picLocks noChangeAspect="1"/>
          </p:cNvPicPr>
          <p:nvPr/>
        </p:nvPicPr>
        <p:blipFill>
          <a:blip r:embed="rId3">
            <a:extLst/>
          </a:blip>
          <a:stretch>
            <a:fillRect/>
          </a:stretch>
        </p:blipFill>
        <p:spPr>
          <a:xfrm>
            <a:off x="857274" y="1289202"/>
            <a:ext cx="5639290" cy="914479"/>
          </a:xfrm>
          <a:prstGeom prst="rect">
            <a:avLst/>
          </a:prstGeom>
          <a:ln w="12700">
            <a:miter lim="400000"/>
          </a:ln>
        </p:spPr>
      </p:pic>
      <p:sp>
        <p:nvSpPr>
          <p:cNvPr id="221" name="文本框 10"/>
          <p:cNvSpPr txBox="1"/>
          <p:nvPr/>
        </p:nvSpPr>
        <p:spPr>
          <a:xfrm>
            <a:off x="2046238" y="1541981"/>
            <a:ext cx="3261360" cy="599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b="1" sz="2800">
                <a:solidFill>
                  <a:srgbClr val="E2D67D"/>
                </a:solidFill>
                <a:effectLst>
                  <a:outerShdw sx="100000" sy="100000" kx="0" ky="0" algn="b" rotWithShape="0" blurRad="38100" dist="38100" dir="2700000">
                    <a:srgbClr val="000000">
                      <a:alpha val="43137"/>
                    </a:srgbClr>
                  </a:outerShdw>
                </a:effectLst>
              </a:defRPr>
            </a:pPr>
            <a:r>
              <a:t>1950</a:t>
            </a:r>
            <a:r>
              <a:rPr>
                <a:latin typeface="方正正黑简体"/>
                <a:ea typeface="方正正黑简体"/>
                <a:cs typeface="方正正黑简体"/>
                <a:sym typeface="方正正黑简体"/>
              </a:rPr>
              <a:t>年</a:t>
            </a:r>
            <a:r>
              <a:t>6</a:t>
            </a:r>
            <a:r>
              <a:rPr>
                <a:latin typeface="方正正黑简体"/>
                <a:ea typeface="方正正黑简体"/>
                <a:cs typeface="方正正黑简体"/>
                <a:sym typeface="方正正黑简体"/>
              </a:rPr>
              <a:t>月</a:t>
            </a:r>
            <a:r>
              <a:t>25</a:t>
            </a:r>
            <a:r>
              <a:rPr>
                <a:latin typeface="方正正黑简体"/>
                <a:ea typeface="方正正黑简体"/>
                <a:cs typeface="方正正黑简体"/>
                <a:sym typeface="方正正黑简体"/>
              </a:rPr>
              <a:t>日</a:t>
            </a:r>
          </a:p>
        </p:txBody>
      </p:sp>
      <p:sp>
        <p:nvSpPr>
          <p:cNvPr id="222" name="矩形 12"/>
          <p:cNvSpPr txBox="1"/>
          <p:nvPr/>
        </p:nvSpPr>
        <p:spPr>
          <a:xfrm>
            <a:off x="1177162" y="2381250"/>
            <a:ext cx="7376137" cy="1513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nSpc>
                <a:spcPct val="150000"/>
              </a:lnSpc>
              <a:defRPr b="1" sz="2000">
                <a:solidFill>
                  <a:srgbClr val="C00000"/>
                </a:solidFill>
              </a:defRPr>
            </a:pPr>
            <a:r>
              <a:rPr>
                <a:latin typeface="方正正黑简体"/>
                <a:ea typeface="方正正黑简体"/>
                <a:cs typeface="方正正黑简体"/>
                <a:sym typeface="方正正黑简体"/>
              </a:rPr>
              <a:t>朝鲜内战爆发。以美国为首的</a:t>
            </a:r>
            <a:r>
              <a:t>“</a:t>
            </a:r>
            <a:r>
              <a:rPr>
                <a:latin typeface="方正正黑简体"/>
                <a:ea typeface="方正正黑简体"/>
                <a:cs typeface="方正正黑简体"/>
                <a:sym typeface="方正正黑简体"/>
              </a:rPr>
              <a:t>联合国军</a:t>
            </a:r>
            <a:r>
              <a:t>”</a:t>
            </a:r>
            <a:r>
              <a:rPr>
                <a:latin typeface="方正正黑简体"/>
                <a:ea typeface="方正正黑简体"/>
                <a:cs typeface="方正正黑简体"/>
                <a:sym typeface="方正正黑简体"/>
              </a:rPr>
              <a:t>越过三八线入侵朝鲜，并向朝中边境推进、轰炸中国丹东地区，严重威胁新中国的安全。</a:t>
            </a:r>
          </a:p>
        </p:txBody>
      </p:sp>
      <p:grpSp>
        <p:nvGrpSpPr>
          <p:cNvPr id="225" name="组合 13"/>
          <p:cNvGrpSpPr/>
          <p:nvPr/>
        </p:nvGrpSpPr>
        <p:grpSpPr>
          <a:xfrm>
            <a:off x="857272" y="3622209"/>
            <a:ext cx="5639291" cy="914480"/>
            <a:chOff x="0" y="0"/>
            <a:chExt cx="5639289" cy="914478"/>
          </a:xfrm>
        </p:grpSpPr>
        <p:pic>
          <p:nvPicPr>
            <p:cNvPr id="223" name="图片 14" descr="图片 14"/>
            <p:cNvPicPr>
              <a:picLocks noChangeAspect="1"/>
            </p:cNvPicPr>
            <p:nvPr/>
          </p:nvPicPr>
          <p:blipFill>
            <a:blip r:embed="rId3">
              <a:extLst/>
            </a:blip>
            <a:stretch>
              <a:fillRect/>
            </a:stretch>
          </p:blipFill>
          <p:spPr>
            <a:xfrm>
              <a:off x="0" y="0"/>
              <a:ext cx="5639290" cy="914479"/>
            </a:xfrm>
            <a:prstGeom prst="rect">
              <a:avLst/>
            </a:prstGeom>
            <a:ln w="12700" cap="flat">
              <a:noFill/>
              <a:miter lim="400000"/>
            </a:ln>
            <a:effectLst/>
          </p:spPr>
        </p:pic>
        <p:sp>
          <p:nvSpPr>
            <p:cNvPr id="224" name="文本框 15"/>
            <p:cNvSpPr txBox="1"/>
            <p:nvPr/>
          </p:nvSpPr>
          <p:spPr>
            <a:xfrm>
              <a:off x="1046222" y="249449"/>
              <a:ext cx="3813543" cy="5994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p>
              <a:pPr algn="just">
                <a:defRPr b="1" sz="2800">
                  <a:solidFill>
                    <a:srgbClr val="E2D67D"/>
                  </a:solidFill>
                  <a:effectLst>
                    <a:outerShdw sx="100000" sy="100000" kx="0" ky="0" algn="b" rotWithShape="0" blurRad="38100" dist="38100" dir="2700000">
                      <a:srgbClr val="000000">
                        <a:alpha val="43137"/>
                      </a:srgbClr>
                    </a:outerShdw>
                  </a:effectLst>
                </a:defRPr>
              </a:pPr>
              <a:r>
                <a:t>1950</a:t>
              </a:r>
              <a:r>
                <a:rPr>
                  <a:latin typeface="方正正黑简体"/>
                  <a:ea typeface="方正正黑简体"/>
                  <a:cs typeface="方正正黑简体"/>
                  <a:sym typeface="方正正黑简体"/>
                </a:rPr>
                <a:t>年</a:t>
              </a:r>
              <a:r>
                <a:t>10</a:t>
              </a:r>
              <a:r>
                <a:rPr>
                  <a:latin typeface="方正正黑简体"/>
                  <a:ea typeface="方正正黑简体"/>
                  <a:cs typeface="方正正黑简体"/>
                  <a:sym typeface="方正正黑简体"/>
                </a:rPr>
                <a:t>月</a:t>
              </a:r>
              <a:r>
                <a:t>8</a:t>
              </a:r>
              <a:r>
                <a:rPr>
                  <a:latin typeface="方正正黑简体"/>
                  <a:ea typeface="方正正黑简体"/>
                  <a:cs typeface="方正正黑简体"/>
                  <a:sym typeface="方正正黑简体"/>
                </a:rPr>
                <a:t>日</a:t>
              </a:r>
            </a:p>
          </p:txBody>
        </p:sp>
      </p:grpSp>
      <p:sp>
        <p:nvSpPr>
          <p:cNvPr id="226" name="矩形 16"/>
          <p:cNvSpPr txBox="1"/>
          <p:nvPr/>
        </p:nvSpPr>
        <p:spPr>
          <a:xfrm>
            <a:off x="1177162" y="4632892"/>
            <a:ext cx="7924853" cy="447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nSpc>
                <a:spcPct val="150000"/>
              </a:lnSpc>
              <a:defRPr b="1" sz="2000">
                <a:solidFill>
                  <a:srgbClr val="C00000"/>
                </a:solidFill>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中国人民志愿军组成，准备立即入朝参战，抗击美国侵略者。</a:t>
            </a:r>
          </a:p>
        </p:txBody>
      </p:sp>
      <p:pic>
        <p:nvPicPr>
          <p:cNvPr id="227" name="图片 18" descr="图片 18"/>
          <p:cNvPicPr>
            <a:picLocks noChangeAspect="1"/>
          </p:cNvPicPr>
          <p:nvPr/>
        </p:nvPicPr>
        <p:blipFill>
          <a:blip r:embed="rId4">
            <a:extLst/>
          </a:blip>
          <a:stretch>
            <a:fillRect/>
          </a:stretch>
        </p:blipFill>
        <p:spPr>
          <a:xfrm>
            <a:off x="0" y="5361707"/>
            <a:ext cx="12192000" cy="1496293"/>
          </a:xfrm>
          <a:prstGeom prst="rect">
            <a:avLst/>
          </a:prstGeom>
          <a:ln w="12700">
            <a:miter lim="400000"/>
          </a:ln>
        </p:spPr>
      </p:pic>
      <p:pic>
        <p:nvPicPr>
          <p:cNvPr id="228" name="图片 19" descr="图片 19"/>
          <p:cNvPicPr>
            <a:picLocks noChangeAspect="1"/>
          </p:cNvPicPr>
          <p:nvPr/>
        </p:nvPicPr>
        <p:blipFill>
          <a:blip r:embed="rId5">
            <a:extLst/>
          </a:blip>
          <a:stretch>
            <a:fillRect/>
          </a:stretch>
        </p:blipFill>
        <p:spPr>
          <a:xfrm>
            <a:off x="-2" y="4908858"/>
            <a:ext cx="2576947" cy="1949142"/>
          </a:xfrm>
          <a:prstGeom prst="rect">
            <a:avLst/>
          </a:prstGeom>
          <a:ln w="12700">
            <a:miter lim="400000"/>
          </a:ln>
        </p:spPr>
      </p:pic>
      <p:pic>
        <p:nvPicPr>
          <p:cNvPr id="229" name="图片 2" descr="图片 2"/>
          <p:cNvPicPr>
            <a:picLocks noChangeAspect="1"/>
          </p:cNvPicPr>
          <p:nvPr/>
        </p:nvPicPr>
        <p:blipFill>
          <a:blip r:embed="rId6">
            <a:extLst/>
          </a:blip>
          <a:stretch>
            <a:fillRect/>
          </a:stretch>
        </p:blipFill>
        <p:spPr>
          <a:xfrm>
            <a:off x="8771305" y="2227601"/>
            <a:ext cx="3125836" cy="331250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219"/>
                                        </p:tgtEl>
                                        <p:attrNameLst>
                                          <p:attrName>style.visibility</p:attrName>
                                        </p:attrNameLst>
                                      </p:cBhvr>
                                      <p:to>
                                        <p:strVal val="visible"/>
                                      </p:to>
                                    </p:set>
                                    <p:animEffect filter="wipe(left)" transition="in">
                                      <p:cBhvr>
                                        <p:cTn id="7" dur="1000"/>
                                        <p:tgtEl>
                                          <p:spTgt spid="219"/>
                                        </p:tgtEl>
                                      </p:cBhvr>
                                    </p:animEffect>
                                  </p:childTnLst>
                                </p:cTn>
                              </p:par>
                            </p:childTnLst>
                          </p:cTn>
                        </p:par>
                        <p:par>
                          <p:cTn id="8" fill="hold">
                            <p:stCondLst>
                              <p:cond delay="1000"/>
                            </p:stCondLst>
                            <p:childTnLst>
                              <p:par>
                                <p:cTn id="9" presetClass="entr" nodeType="afterEffect" presetSubtype="4" presetID="2" grpId="2" fill="hold">
                                  <p:stCondLst>
                                    <p:cond delay="0"/>
                                  </p:stCondLst>
                                  <p:iterate type="el" backwards="0">
                                    <p:tmAbs val="0"/>
                                  </p:iterate>
                                  <p:childTnLst>
                                    <p:set>
                                      <p:cBhvr>
                                        <p:cTn id="10" fill="hold"/>
                                        <p:tgtEl>
                                          <p:spTgt spid="222"/>
                                        </p:tgtEl>
                                        <p:attrNameLst>
                                          <p:attrName>style.visibility</p:attrName>
                                        </p:attrNameLst>
                                      </p:cBhvr>
                                      <p:to>
                                        <p:strVal val="visible"/>
                                      </p:to>
                                    </p:set>
                                    <p:anim calcmode="lin" valueType="num">
                                      <p:cBhvr>
                                        <p:cTn id="11" dur="1000" fill="hold"/>
                                        <p:tgtEl>
                                          <p:spTgt spid="222"/>
                                        </p:tgtEl>
                                        <p:attrNameLst>
                                          <p:attrName>ppt_x</p:attrName>
                                        </p:attrNameLst>
                                      </p:cBhvr>
                                      <p:tavLst>
                                        <p:tav tm="0">
                                          <p:val>
                                            <p:strVal val="#ppt_x"/>
                                          </p:val>
                                        </p:tav>
                                        <p:tav tm="100000">
                                          <p:val>
                                            <p:strVal val="#ppt_x"/>
                                          </p:val>
                                        </p:tav>
                                      </p:tavLst>
                                    </p:anim>
                                    <p:anim calcmode="lin" valueType="num">
                                      <p:cBhvr>
                                        <p:cTn id="12" dur="1000" fill="hold"/>
                                        <p:tgtEl>
                                          <p:spTgt spid="222"/>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Class="entr" nodeType="afterEffect" presetSubtype="8" presetID="22" grpId="3" fill="hold">
                                  <p:stCondLst>
                                    <p:cond delay="0"/>
                                  </p:stCondLst>
                                  <p:iterate type="el" backwards="0">
                                    <p:tmAbs val="0"/>
                                  </p:iterate>
                                  <p:childTnLst>
                                    <p:set>
                                      <p:cBhvr>
                                        <p:cTn id="15" fill="hold"/>
                                        <p:tgtEl>
                                          <p:spTgt spid="225"/>
                                        </p:tgtEl>
                                        <p:attrNameLst>
                                          <p:attrName>style.visibility</p:attrName>
                                        </p:attrNameLst>
                                      </p:cBhvr>
                                      <p:to>
                                        <p:strVal val="visible"/>
                                      </p:to>
                                    </p:set>
                                    <p:animEffect filter="wipe(left)" transition="in">
                                      <p:cBhvr>
                                        <p:cTn id="16" dur="500"/>
                                        <p:tgtEl>
                                          <p:spTgt spid="225"/>
                                        </p:tgtEl>
                                      </p:cBhvr>
                                    </p:animEffect>
                                  </p:childTnLst>
                                </p:cTn>
                              </p:par>
                            </p:childTnLst>
                          </p:cTn>
                        </p:par>
                        <p:par>
                          <p:cTn id="17" fill="hold">
                            <p:stCondLst>
                              <p:cond delay="2500"/>
                            </p:stCondLst>
                            <p:childTnLst>
                              <p:par>
                                <p:cTn id="18" presetClass="entr" nodeType="afterEffect" presetSubtype="4" presetID="2" grpId="4" fill="hold">
                                  <p:stCondLst>
                                    <p:cond delay="0"/>
                                  </p:stCondLst>
                                  <p:iterate type="el" backwards="0">
                                    <p:tmAbs val="0"/>
                                  </p:iterate>
                                  <p:childTnLst>
                                    <p:set>
                                      <p:cBhvr>
                                        <p:cTn id="19" fill="hold"/>
                                        <p:tgtEl>
                                          <p:spTgt spid="226"/>
                                        </p:tgtEl>
                                        <p:attrNameLst>
                                          <p:attrName>style.visibility</p:attrName>
                                        </p:attrNameLst>
                                      </p:cBhvr>
                                      <p:to>
                                        <p:strVal val="visible"/>
                                      </p:to>
                                    </p:set>
                                    <p:anim calcmode="lin" valueType="num">
                                      <p:cBhvr>
                                        <p:cTn id="20" dur="1000" fill="hold"/>
                                        <p:tgtEl>
                                          <p:spTgt spid="226"/>
                                        </p:tgtEl>
                                        <p:attrNameLst>
                                          <p:attrName>ppt_x</p:attrName>
                                        </p:attrNameLst>
                                      </p:cBhvr>
                                      <p:tavLst>
                                        <p:tav tm="0">
                                          <p:val>
                                            <p:strVal val="#ppt_x"/>
                                          </p:val>
                                        </p:tav>
                                        <p:tav tm="100000">
                                          <p:val>
                                            <p:strVal val="#ppt_x"/>
                                          </p:val>
                                        </p:tav>
                                      </p:tavLst>
                                    </p:anim>
                                    <p:anim calcmode="lin" valueType="num">
                                      <p:cBhvr>
                                        <p:cTn id="21" dur="1000" fill="hold"/>
                                        <p:tgtEl>
                                          <p:spTgt spid="22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Class="entr" nodeType="clickEffect" presetID="10" grpId="5" fill="hold">
                                  <p:stCondLst>
                                    <p:cond delay="0"/>
                                  </p:stCondLst>
                                  <p:iterate type="el" backwards="0">
                                    <p:tmAbs val="0"/>
                                  </p:iterate>
                                  <p:childTnLst>
                                    <p:set>
                                      <p:cBhvr>
                                        <p:cTn id="25" fill="hold"/>
                                        <p:tgtEl>
                                          <p:spTgt spid="229"/>
                                        </p:tgtEl>
                                        <p:attrNameLst>
                                          <p:attrName>style.visibility</p:attrName>
                                        </p:attrNameLst>
                                      </p:cBhvr>
                                      <p:to>
                                        <p:strVal val="visible"/>
                                      </p:to>
                                    </p:set>
                                    <p:animEffect filter="fade" transition="in">
                                      <p:cBhvr>
                                        <p:cTn id="26" dur="500"/>
                                        <p:tgtEl>
                                          <p:spTgt spid="2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5" grpId="3"/>
      <p:bldP build="whole" bldLvl="1" animBg="1" rev="0" advAuto="0" spid="222" grpId="2"/>
      <p:bldP build="whole" bldLvl="1" animBg="1" rev="0" advAuto="0" spid="226" grpId="4"/>
      <p:bldP build="whole" bldLvl="1" animBg="1" rev="0" advAuto="0" spid="229" grpId="5"/>
      <p:bldP build="whole" bldLvl="1" animBg="1" rev="0" advAuto="0" spid="219"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37" name="组合 3"/>
          <p:cNvGrpSpPr/>
          <p:nvPr/>
        </p:nvGrpSpPr>
        <p:grpSpPr>
          <a:xfrm>
            <a:off x="381000" y="294396"/>
            <a:ext cx="3200401" cy="788915"/>
            <a:chOff x="0" y="0"/>
            <a:chExt cx="3200400" cy="788914"/>
          </a:xfrm>
        </p:grpSpPr>
        <p:grpSp>
          <p:nvGrpSpPr>
            <p:cNvPr id="235" name="组合 4"/>
            <p:cNvGrpSpPr/>
            <p:nvPr/>
          </p:nvGrpSpPr>
          <p:grpSpPr>
            <a:xfrm>
              <a:off x="-1" y="0"/>
              <a:ext cx="3200401" cy="788915"/>
              <a:chOff x="0" y="0"/>
              <a:chExt cx="3200399" cy="788914"/>
            </a:xfrm>
          </p:grpSpPr>
          <p:pic>
            <p:nvPicPr>
              <p:cNvPr id="231" name="图片 6" descr="图片 6"/>
              <p:cNvPicPr>
                <a:picLocks noChangeAspect="1"/>
              </p:cNvPicPr>
              <p:nvPr/>
            </p:nvPicPr>
            <p:blipFill>
              <a:blip r:embed="rId2">
                <a:extLst/>
              </a:blip>
              <a:stretch>
                <a:fillRect/>
              </a:stretch>
            </p:blipFill>
            <p:spPr>
              <a:xfrm>
                <a:off x="548028" y="0"/>
                <a:ext cx="2652372" cy="788915"/>
              </a:xfrm>
              <a:prstGeom prst="rect">
                <a:avLst/>
              </a:prstGeom>
              <a:ln w="12700" cap="flat">
                <a:noFill/>
                <a:miter lim="400000"/>
              </a:ln>
              <a:effectLst/>
            </p:spPr>
          </p:pic>
          <p:grpSp>
            <p:nvGrpSpPr>
              <p:cNvPr id="234" name="矩形 7"/>
              <p:cNvGrpSpPr/>
              <p:nvPr/>
            </p:nvGrpSpPr>
            <p:grpSpPr>
              <a:xfrm>
                <a:off x="0" y="153915"/>
                <a:ext cx="476273" cy="510541"/>
                <a:chOff x="0" y="0"/>
                <a:chExt cx="476271" cy="510540"/>
              </a:xfrm>
            </p:grpSpPr>
            <p:sp>
              <p:nvSpPr>
                <p:cNvPr id="232" name="正方形"/>
                <p:cNvSpPr/>
                <p:nvPr/>
              </p:nvSpPr>
              <p:spPr>
                <a:xfrm>
                  <a:off x="0" y="17133"/>
                  <a:ext cx="476272" cy="476273"/>
                </a:xfrm>
                <a:prstGeom prst="rect">
                  <a:avLst/>
                </a:prstGeom>
                <a:solidFill>
                  <a:srgbClr val="CD1E25"/>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233" name="壹"/>
                <p:cNvSpPr txBox="1"/>
                <p:nvPr/>
              </p:nvSpPr>
              <p:spPr>
                <a:xfrm>
                  <a:off x="45719" y="-1"/>
                  <a:ext cx="384833" cy="510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4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壹</a:t>
                  </a:r>
                </a:p>
              </p:txBody>
            </p:sp>
          </p:grpSp>
        </p:grpSp>
        <p:sp>
          <p:nvSpPr>
            <p:cNvPr id="236" name="文本框 5"/>
            <p:cNvSpPr txBox="1"/>
            <p:nvPr/>
          </p:nvSpPr>
          <p:spPr>
            <a:xfrm>
              <a:off x="811478" y="205891"/>
              <a:ext cx="2070826" cy="4470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lgn="just">
                <a:defRPr b="1" i="1" sz="2000">
                  <a:solidFill>
                    <a:srgbClr val="E2D67D"/>
                  </a:solidFill>
                  <a:effectLst>
                    <a:outerShdw sx="100000" sy="100000" kx="0" ky="0" algn="b" rotWithShape="0" blurRad="38100" dist="38100" dir="2700000">
                      <a:srgbClr val="000000">
                        <a:alpha val="43137"/>
                      </a:srgbClr>
                    </a:outerShdw>
                  </a:effectLst>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抗美援朝大事记</a:t>
              </a:r>
            </a:p>
          </p:txBody>
        </p:sp>
      </p:grpSp>
      <p:grpSp>
        <p:nvGrpSpPr>
          <p:cNvPr id="240" name="组合 11"/>
          <p:cNvGrpSpPr/>
          <p:nvPr/>
        </p:nvGrpSpPr>
        <p:grpSpPr>
          <a:xfrm>
            <a:off x="857274" y="2013101"/>
            <a:ext cx="5639290" cy="914480"/>
            <a:chOff x="0" y="0"/>
            <a:chExt cx="5639289" cy="914478"/>
          </a:xfrm>
        </p:grpSpPr>
        <p:pic>
          <p:nvPicPr>
            <p:cNvPr id="238" name="图片 9" descr="图片 9"/>
            <p:cNvPicPr>
              <a:picLocks noChangeAspect="1"/>
            </p:cNvPicPr>
            <p:nvPr/>
          </p:nvPicPr>
          <p:blipFill>
            <a:blip r:embed="rId3">
              <a:extLst/>
            </a:blip>
            <a:stretch>
              <a:fillRect/>
            </a:stretch>
          </p:blipFill>
          <p:spPr>
            <a:xfrm>
              <a:off x="0" y="0"/>
              <a:ext cx="5639290" cy="914479"/>
            </a:xfrm>
            <a:prstGeom prst="rect">
              <a:avLst/>
            </a:prstGeom>
            <a:ln w="12700" cap="flat">
              <a:noFill/>
              <a:miter lim="400000"/>
            </a:ln>
            <a:effectLst/>
          </p:spPr>
        </p:pic>
        <p:sp>
          <p:nvSpPr>
            <p:cNvPr id="239" name="文本框 10"/>
            <p:cNvSpPr txBox="1"/>
            <p:nvPr/>
          </p:nvSpPr>
          <p:spPr>
            <a:xfrm>
              <a:off x="1188964" y="252779"/>
              <a:ext cx="3261360" cy="5994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p>
              <a:pPr algn="just">
                <a:defRPr b="1" sz="2800">
                  <a:solidFill>
                    <a:srgbClr val="E2D67D"/>
                  </a:solidFill>
                  <a:effectLst>
                    <a:outerShdw sx="100000" sy="100000" kx="0" ky="0" algn="b" rotWithShape="0" blurRad="38100" dist="38100" dir="2700000">
                      <a:srgbClr val="000000">
                        <a:alpha val="43137"/>
                      </a:srgbClr>
                    </a:outerShdw>
                  </a:effectLst>
                </a:defRPr>
              </a:pPr>
              <a:r>
                <a:t>1951</a:t>
              </a:r>
              <a:r>
                <a:rPr>
                  <a:latin typeface="方正正黑简体"/>
                  <a:ea typeface="方正正黑简体"/>
                  <a:cs typeface="方正正黑简体"/>
                  <a:sym typeface="方正正黑简体"/>
                </a:rPr>
                <a:t>年</a:t>
              </a:r>
              <a:r>
                <a:t>7</a:t>
              </a:r>
              <a:r>
                <a:rPr>
                  <a:latin typeface="方正正黑简体"/>
                  <a:ea typeface="方正正黑简体"/>
                  <a:cs typeface="方正正黑简体"/>
                  <a:sym typeface="方正正黑简体"/>
                </a:rPr>
                <a:t>月</a:t>
              </a:r>
              <a:r>
                <a:t>10</a:t>
              </a:r>
              <a:r>
                <a:rPr>
                  <a:latin typeface="方正正黑简体"/>
                  <a:ea typeface="方正正黑简体"/>
                  <a:cs typeface="方正正黑简体"/>
                  <a:sym typeface="方正正黑简体"/>
                </a:rPr>
                <a:t>日</a:t>
              </a:r>
            </a:p>
          </p:txBody>
        </p:sp>
      </p:grpSp>
      <p:sp>
        <p:nvSpPr>
          <p:cNvPr id="241" name="矩形 12"/>
          <p:cNvSpPr txBox="1"/>
          <p:nvPr/>
        </p:nvSpPr>
        <p:spPr>
          <a:xfrm>
            <a:off x="1192478" y="3154438"/>
            <a:ext cx="7376137" cy="1767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nSpc>
                <a:spcPct val="150000"/>
              </a:lnSpc>
              <a:defRPr b="1" sz="2400">
                <a:solidFill>
                  <a:srgbClr val="C00000"/>
                </a:solidFill>
                <a:latin typeface="方正正黑简体"/>
                <a:ea typeface="方正正黑简体"/>
                <a:cs typeface="方正正黑简体"/>
                <a:sym typeface="方正正黑简体"/>
              </a:defRPr>
            </a:lvl1pPr>
          </a:lstStyle>
          <a:p>
            <a:pPr>
              <a:defRPr>
                <a:latin typeface="字魂59号-创粗黑"/>
                <a:ea typeface="字魂59号-创粗黑"/>
                <a:cs typeface="字魂59号-创粗黑"/>
                <a:sym typeface="字魂59号-创粗黑"/>
              </a:defRPr>
            </a:pPr>
            <a:r>
              <a:rPr>
                <a:latin typeface="方正正黑简体"/>
                <a:ea typeface="方正正黑简体"/>
                <a:cs typeface="方正正黑简体"/>
                <a:sym typeface="方正正黑简体"/>
              </a:rPr>
              <a:t>朝鲜停战谈判在开城开始举行，朝鲜战争开始了长达两年之久的军事斗争与外交斗争交织进行的边打边谈的局面，抗美援朝战争进入第二阶段。</a:t>
            </a:r>
          </a:p>
        </p:txBody>
      </p:sp>
      <p:pic>
        <p:nvPicPr>
          <p:cNvPr id="242" name="图片 16" descr="图片 16"/>
          <p:cNvPicPr>
            <a:picLocks noChangeAspect="1"/>
          </p:cNvPicPr>
          <p:nvPr/>
        </p:nvPicPr>
        <p:blipFill>
          <a:blip r:embed="rId4">
            <a:extLst/>
          </a:blip>
          <a:stretch>
            <a:fillRect/>
          </a:stretch>
        </p:blipFill>
        <p:spPr>
          <a:xfrm>
            <a:off x="0" y="5361707"/>
            <a:ext cx="12192000" cy="1496293"/>
          </a:xfrm>
          <a:prstGeom prst="rect">
            <a:avLst/>
          </a:prstGeom>
          <a:ln w="12700">
            <a:miter lim="400000"/>
          </a:ln>
        </p:spPr>
      </p:pic>
      <p:pic>
        <p:nvPicPr>
          <p:cNvPr id="243" name="图片 17" descr="图片 17"/>
          <p:cNvPicPr>
            <a:picLocks noChangeAspect="1"/>
          </p:cNvPicPr>
          <p:nvPr/>
        </p:nvPicPr>
        <p:blipFill>
          <a:blip r:embed="rId5">
            <a:extLst/>
          </a:blip>
          <a:stretch>
            <a:fillRect/>
          </a:stretch>
        </p:blipFill>
        <p:spPr>
          <a:xfrm>
            <a:off x="-2" y="4908858"/>
            <a:ext cx="2576947" cy="1949142"/>
          </a:xfrm>
          <a:prstGeom prst="rect">
            <a:avLst/>
          </a:prstGeom>
          <a:ln w="12700">
            <a:miter lim="400000"/>
          </a:ln>
        </p:spPr>
      </p:pic>
      <p:pic>
        <p:nvPicPr>
          <p:cNvPr id="244" name="图片 18" descr="图片 18"/>
          <p:cNvPicPr>
            <a:picLocks noChangeAspect="1"/>
          </p:cNvPicPr>
          <p:nvPr/>
        </p:nvPicPr>
        <p:blipFill>
          <a:blip r:embed="rId6">
            <a:extLst/>
          </a:blip>
          <a:stretch>
            <a:fillRect/>
          </a:stretch>
        </p:blipFill>
        <p:spPr>
          <a:xfrm>
            <a:off x="8771305" y="2227601"/>
            <a:ext cx="3125836" cy="331250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0" advTm="4000"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237"/>
                                        </p:tgtEl>
                                        <p:attrNameLst>
                                          <p:attrName>style.visibility</p:attrName>
                                        </p:attrNameLst>
                                      </p:cBhvr>
                                      <p:to>
                                        <p:strVal val="visible"/>
                                      </p:to>
                                    </p:set>
                                    <p:animEffect filter="wipe(left)" transition="in">
                                      <p:cBhvr>
                                        <p:cTn id="7" dur="1000"/>
                                        <p:tgtEl>
                                          <p:spTgt spid="237"/>
                                        </p:tgtEl>
                                      </p:cBhvr>
                                    </p:animEffect>
                                  </p:childTnLst>
                                </p:cTn>
                              </p:par>
                            </p:childTnLst>
                          </p:cTn>
                        </p:par>
                        <p:par>
                          <p:cTn id="8" fill="hold">
                            <p:stCondLst>
                              <p:cond delay="1000"/>
                            </p:stCondLst>
                            <p:childTnLst>
                              <p:par>
                                <p:cTn id="9" presetClass="entr" nodeType="afterEffect" presetSubtype="8" presetID="22" grpId="2" fill="hold">
                                  <p:stCondLst>
                                    <p:cond delay="0"/>
                                  </p:stCondLst>
                                  <p:iterate type="el" backwards="0">
                                    <p:tmAbs val="0"/>
                                  </p:iterate>
                                  <p:childTnLst>
                                    <p:set>
                                      <p:cBhvr>
                                        <p:cTn id="10" fill="hold"/>
                                        <p:tgtEl>
                                          <p:spTgt spid="240"/>
                                        </p:tgtEl>
                                        <p:attrNameLst>
                                          <p:attrName>style.visibility</p:attrName>
                                        </p:attrNameLst>
                                      </p:cBhvr>
                                      <p:to>
                                        <p:strVal val="visible"/>
                                      </p:to>
                                    </p:set>
                                    <p:animEffect filter="wipe(left)" transition="in">
                                      <p:cBhvr>
                                        <p:cTn id="11" dur="500"/>
                                        <p:tgtEl>
                                          <p:spTgt spid="240"/>
                                        </p:tgtEl>
                                      </p:cBhvr>
                                    </p:animEffect>
                                  </p:childTnLst>
                                </p:cTn>
                              </p:par>
                            </p:childTnLst>
                          </p:cTn>
                        </p:par>
                        <p:par>
                          <p:cTn id="12" fill="hold">
                            <p:stCondLst>
                              <p:cond delay="1500"/>
                            </p:stCondLst>
                            <p:childTnLst>
                              <p:par>
                                <p:cTn id="13" presetClass="entr" nodeType="afterEffect" presetID="10" grpId="3" fill="hold">
                                  <p:stCondLst>
                                    <p:cond delay="0"/>
                                  </p:stCondLst>
                                  <p:iterate type="el" backwards="0">
                                    <p:tmAbs val="0"/>
                                  </p:iterate>
                                  <p:childTnLst>
                                    <p:set>
                                      <p:cBhvr>
                                        <p:cTn id="14" fill="hold"/>
                                        <p:tgtEl>
                                          <p:spTgt spid="241"/>
                                        </p:tgtEl>
                                        <p:attrNameLst>
                                          <p:attrName>style.visibility</p:attrName>
                                        </p:attrNameLst>
                                      </p:cBhvr>
                                      <p:to>
                                        <p:strVal val="visible"/>
                                      </p:to>
                                    </p:set>
                                    <p:animEffect filter="fade" transition="in">
                                      <p:cBhvr>
                                        <p:cTn id="15" dur="750"/>
                                        <p:tgtEl>
                                          <p:spTgt spid="241"/>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4" fill="hold">
                                  <p:stCondLst>
                                    <p:cond delay="0"/>
                                  </p:stCondLst>
                                  <p:iterate type="el" backwards="0">
                                    <p:tmAbs val="0"/>
                                  </p:iterate>
                                  <p:childTnLst>
                                    <p:set>
                                      <p:cBhvr>
                                        <p:cTn id="19" fill="hold"/>
                                        <p:tgtEl>
                                          <p:spTgt spid="244"/>
                                        </p:tgtEl>
                                        <p:attrNameLst>
                                          <p:attrName>style.visibility</p:attrName>
                                        </p:attrNameLst>
                                      </p:cBhvr>
                                      <p:to>
                                        <p:strVal val="visible"/>
                                      </p:to>
                                    </p:set>
                                    <p:animEffect filter="fade" transition="in">
                                      <p:cBhvr>
                                        <p:cTn id="20" dur="500"/>
                                        <p:tgtEl>
                                          <p:spTgt spid="2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4" grpId="4"/>
      <p:bldP build="whole" bldLvl="1" animBg="1" rev="0" advAuto="0" spid="240" grpId="2"/>
      <p:bldP build="whole" bldLvl="1" animBg="1" rev="0" advAuto="0" spid="241" grpId="3"/>
      <p:bldP build="whole" bldLvl="1" animBg="1" rev="0" advAuto="0" spid="237" grpId="1"/>
    </p:bldLst>
  </p:timing>
</p:sld>
</file>

<file path=ppt/theme/theme1.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主题​​">
      <a:majorFont>
        <a:latin typeface="Helvetica"/>
        <a:ea typeface="Helvetica"/>
        <a:cs typeface="Helvetica"/>
      </a:majorFont>
      <a:minorFont>
        <a:latin typeface="等线"/>
        <a:ea typeface="等线"/>
        <a:cs typeface="等线"/>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字魂59号-创粗黑"/>
            <a:ea typeface="字魂59号-创粗黑"/>
            <a:cs typeface="字魂59号-创粗黑"/>
            <a:sym typeface="字魂59号-创粗黑"/>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字魂59号-创粗黑"/>
            <a:ea typeface="字魂59号-创粗黑"/>
            <a:cs typeface="字魂59号-创粗黑"/>
            <a:sym typeface="字魂59号-创粗黑"/>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主题​​">
      <a:majorFont>
        <a:latin typeface="Helvetica"/>
        <a:ea typeface="Helvetica"/>
        <a:cs typeface="Helvetica"/>
      </a:majorFont>
      <a:minorFont>
        <a:latin typeface="等线"/>
        <a:ea typeface="等线"/>
        <a:cs typeface="等线"/>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字魂59号-创粗黑"/>
            <a:ea typeface="字魂59号-创粗黑"/>
            <a:cs typeface="字魂59号-创粗黑"/>
            <a:sym typeface="字魂59号-创粗黑"/>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字魂59号-创粗黑"/>
            <a:ea typeface="字魂59号-创粗黑"/>
            <a:cs typeface="字魂59号-创粗黑"/>
            <a:sym typeface="字魂59号-创粗黑"/>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