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5" name="Shape 4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空白">
    <p:bg>
      <p:bgPr>
        <a:solidFill>
          <a:schemeClr val="accent1">
            <a:lumOff val="16847"/>
          </a:scheme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16" descr="图片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796308" y="4252813"/>
            <a:ext cx="12520747" cy="9433825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 拷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标题文本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</p:spPr>
        <p:txBody>
          <a:bodyPr anchor="ctr"/>
          <a:lstStyle>
            <a:lvl1pPr algn="ctr" defTabSz="825500">
              <a:lnSpc>
                <a:spcPct val="100000"/>
              </a:lnSpc>
              <a:defRPr b="0" spc="0" sz="11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37" name="正文级别 1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</p:spPr>
        <p:txBody>
          <a:bodyPr anchor="ctr"/>
          <a:lstStyle>
            <a:lvl1pPr marL="635000" indent="-635000" defTabSz="825500">
              <a:lnSpc>
                <a:spcPct val="100000"/>
              </a:lnSpc>
              <a:spcBef>
                <a:spcPts val="5900"/>
              </a:spcBef>
              <a:buSzPct val="125000"/>
            </a:lvl1pPr>
            <a:lvl2pPr marL="1270000" indent="-635000" defTabSz="825500">
              <a:lnSpc>
                <a:spcPct val="100000"/>
              </a:lnSpc>
              <a:spcBef>
                <a:spcPts val="5900"/>
              </a:spcBef>
              <a:buSzPct val="125000"/>
            </a:lvl2pPr>
            <a:lvl3pPr marL="1905000" indent="-635000" defTabSz="825500">
              <a:lnSpc>
                <a:spcPct val="100000"/>
              </a:lnSpc>
              <a:spcBef>
                <a:spcPts val="5900"/>
              </a:spcBef>
              <a:buSzPct val="125000"/>
            </a:lvl3pPr>
            <a:lvl4pPr marL="2540000" indent="-635000" defTabSz="825500">
              <a:lnSpc>
                <a:spcPct val="100000"/>
              </a:lnSpc>
              <a:spcBef>
                <a:spcPts val="5900"/>
              </a:spcBef>
              <a:buSzPct val="125000"/>
            </a:lvl4pPr>
            <a:lvl5pPr marL="3175000" indent="-635000" defTabSz="825500">
              <a:lnSpc>
                <a:spcPct val="100000"/>
              </a:lnSpc>
              <a:spcBef>
                <a:spcPts val="5900"/>
              </a:spcBef>
              <a:buSzPct val="1250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8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</p:spPr>
        <p:txBody>
          <a:bodyPr anchor="t"/>
          <a:lstStyle>
            <a:lvl1pPr defTabSz="825500"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"/>
          <p:cNvSpPr/>
          <p:nvPr/>
        </p:nvSpPr>
        <p:spPr>
          <a:xfrm>
            <a:off x="-6237" y="13127077"/>
            <a:ext cx="24396475" cy="59638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3" name="形状"/>
          <p:cNvSpPr/>
          <p:nvPr/>
        </p:nvSpPr>
        <p:spPr>
          <a:xfrm>
            <a:off x="9921" y="-29668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4" name="形状"/>
          <p:cNvSpPr/>
          <p:nvPr/>
        </p:nvSpPr>
        <p:spPr>
          <a:xfrm>
            <a:off x="7373937" y="-29766"/>
            <a:ext cx="17037845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5" name="幻灯片标题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幻灯片标题</a:t>
            </a:r>
          </a:p>
        </p:txBody>
      </p:sp>
      <p:sp>
        <p:nvSpPr>
          <p:cNvPr id="6" name="正文级别 1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幻灯片项目符号文本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" name="幻灯片编号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Relationship Id="rId3" Type="http://schemas.openxmlformats.org/officeDocument/2006/relationships/image" Target="../media/image9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6" Type="http://schemas.openxmlformats.org/officeDocument/2006/relationships/image" Target="../media/image11.jpeg"/><Relationship Id="rId7" Type="http://schemas.openxmlformats.org/officeDocument/2006/relationships/image" Target="../media/image1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Relationship Id="rId4" Type="http://schemas.openxmlformats.org/officeDocument/2006/relationships/image" Target="../media/image3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Relationship Id="rId3" Type="http://schemas.openxmlformats.org/officeDocument/2006/relationships/image" Target="../media/image4.png"/><Relationship Id="rId4" Type="http://schemas.openxmlformats.org/officeDocument/2006/relationships/image" Target="../media/image5.jpeg"/><Relationship Id="rId5" Type="http://schemas.openxmlformats.org/officeDocument/2006/relationships/image" Target="../media/image5.png"/><Relationship Id="rId6" Type="http://schemas.openxmlformats.org/officeDocument/2006/relationships/image" Target="../media/image6.jpeg"/><Relationship Id="rId7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赢在执行力"/>
          <p:cNvSpPr txBox="1"/>
          <p:nvPr/>
        </p:nvSpPr>
        <p:spPr>
          <a:xfrm>
            <a:off x="1426133" y="3975316"/>
            <a:ext cx="7988301" cy="2298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124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赢在执行力</a:t>
            </a:r>
          </a:p>
        </p:txBody>
      </p:sp>
      <p:sp>
        <p:nvSpPr>
          <p:cNvPr id="48" name="沙盘模拟助推组织变革系列产品"/>
          <p:cNvSpPr txBox="1"/>
          <p:nvPr/>
        </p:nvSpPr>
        <p:spPr>
          <a:xfrm>
            <a:off x="1563451" y="3239234"/>
            <a:ext cx="5448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沙盘模拟助推组织变革系列产品</a:t>
            </a:r>
          </a:p>
        </p:txBody>
      </p:sp>
      <p:sp>
        <p:nvSpPr>
          <p:cNvPr id="49" name="文本框 15"/>
          <p:cNvSpPr txBox="1"/>
          <p:nvPr/>
        </p:nvSpPr>
        <p:spPr>
          <a:xfrm>
            <a:off x="2866999" y="2434579"/>
            <a:ext cx="4314647" cy="7035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4286" tIns="34286" rIns="34286" bIns="34286">
            <a:spAutoFit/>
          </a:bodyPr>
          <a:lstStyle>
            <a:lvl1pPr defTabSz="685800">
              <a:defRPr b="1" sz="3600">
                <a:solidFill>
                  <a:schemeClr val="accent1">
                    <a:hueOff val="114395"/>
                    <a:lumOff val="-24975"/>
                  </a:schemeClr>
                </a:solidFill>
                <a:latin typeface="方正黑体简体"/>
                <a:ea typeface="方正黑体简体"/>
                <a:cs typeface="方正黑体简体"/>
                <a:sym typeface="方正黑体简体"/>
              </a:defRPr>
            </a:lvl1pPr>
          </a:lstStyle>
          <a:p>
            <a:pPr/>
            <a:r>
              <a:t>职场模拟器原创沙盘</a:t>
            </a:r>
          </a:p>
        </p:txBody>
      </p:sp>
      <p:pic>
        <p:nvPicPr>
          <p:cNvPr id="50" name="屏幕快照 2020-03-07 20.18.22.png" descr="屏幕快照 2020-03-07 20.18.22.png"/>
          <p:cNvPicPr>
            <a:picLocks noChangeAspect="1"/>
          </p:cNvPicPr>
          <p:nvPr/>
        </p:nvPicPr>
        <p:blipFill>
          <a:blip r:embed="rId2">
            <a:extLst/>
          </a:blip>
          <a:srcRect l="19400" t="5449" r="17788" b="28085"/>
          <a:stretch>
            <a:fillRect/>
          </a:stretch>
        </p:blipFill>
        <p:spPr>
          <a:xfrm>
            <a:off x="1393558" y="1812374"/>
            <a:ext cx="1288740" cy="12888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fill="norm" stroke="1" extrusionOk="0">
                <a:moveTo>
                  <a:pt x="9839" y="0"/>
                </a:moveTo>
                <a:cubicBezTo>
                  <a:pt x="7321" y="0"/>
                  <a:pt x="4803" y="1008"/>
                  <a:pt x="2882" y="3019"/>
                </a:cubicBezTo>
                <a:cubicBezTo>
                  <a:pt x="-961" y="7040"/>
                  <a:pt x="-961" y="13557"/>
                  <a:pt x="2882" y="17579"/>
                </a:cubicBezTo>
                <a:cubicBezTo>
                  <a:pt x="6725" y="21600"/>
                  <a:pt x="12953" y="21600"/>
                  <a:pt x="16796" y="17579"/>
                </a:cubicBezTo>
                <a:cubicBezTo>
                  <a:pt x="20639" y="13557"/>
                  <a:pt x="20639" y="7040"/>
                  <a:pt x="16796" y="3019"/>
                </a:cubicBezTo>
                <a:cubicBezTo>
                  <a:pt x="14875" y="1008"/>
                  <a:pt x="12357" y="0"/>
                  <a:pt x="9839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51" name="目标管理与计划执行"/>
          <p:cNvSpPr txBox="1"/>
          <p:nvPr/>
        </p:nvSpPr>
        <p:spPr>
          <a:xfrm>
            <a:off x="1336331" y="6259794"/>
            <a:ext cx="7429501" cy="124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825500">
              <a:defRPr b="1" sz="64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目标管理与计划执行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4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盘面：每组一份，提前摆放在桌子正中间"/>
          <p:cNvSpPr txBox="1"/>
          <p:nvPr/>
        </p:nvSpPr>
        <p:spPr>
          <a:xfrm>
            <a:off x="8248649" y="11845718"/>
            <a:ext cx="7886701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400"/>
            </a:lvl1pPr>
          </a:lstStyle>
          <a:p>
            <a:pPr/>
            <a:r>
              <a:t>盘面：每组一份，提前摆放在桌子正中间</a:t>
            </a:r>
          </a:p>
        </p:txBody>
      </p:sp>
      <p:sp>
        <p:nvSpPr>
          <p:cNvPr id="112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盘面</a:t>
            </a:r>
          </a:p>
        </p:txBody>
      </p:sp>
      <p:pic>
        <p:nvPicPr>
          <p:cNvPr id="113" name="截屏2023-07-28 10.02.00.png" descr="截屏2023-07-28 10.02.0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081296" y="2126408"/>
            <a:ext cx="14221408" cy="94631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核心逻辑</a:t>
            </a:r>
          </a:p>
        </p:txBody>
      </p:sp>
      <p:sp>
        <p:nvSpPr>
          <p:cNvPr id="116" name="商业实战：沙盘的推演动作类比企业的经营管理…"/>
          <p:cNvSpPr txBox="1"/>
          <p:nvPr/>
        </p:nvSpPr>
        <p:spPr>
          <a:xfrm>
            <a:off x="8557800" y="4273550"/>
            <a:ext cx="14276595" cy="5168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952499" indent="-952499" algn="l" defTabSz="825500">
              <a:buSzPct val="40000"/>
              <a:buBlip>
                <a:blip r:embed="rId2"/>
              </a:buBlip>
              <a:defRPr b="1" sz="41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商业实战：沙盘的推演动作类比企业的经营管理</a:t>
            </a:r>
          </a:p>
          <a:p>
            <a:pPr marL="952499" indent="-952499" algn="l" defTabSz="825500">
              <a:buSzPct val="40000"/>
              <a:buBlip>
                <a:blip r:embed="rId2"/>
              </a:buBlip>
              <a:defRPr b="1" sz="41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认知升维：让骨干员工或管理层可以站在更高的视角看待目前的工作</a:t>
            </a:r>
          </a:p>
          <a:p>
            <a:pPr marL="952499" indent="-952499" algn="l" defTabSz="825500">
              <a:buSzPct val="40000"/>
              <a:buBlip>
                <a:blip r:embed="rId2"/>
              </a:buBlip>
              <a:defRPr b="1" sz="41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视野提升：通过一个沙盘看到组织中不同部门的工作内容和思维方式</a:t>
            </a:r>
          </a:p>
          <a:p>
            <a:pPr marL="952499" indent="-952499" algn="l" defTabSz="825500">
              <a:buSzPct val="40000"/>
              <a:buBlip>
                <a:blip r:embed="rId2"/>
              </a:buBlip>
              <a:defRPr b="1" sz="41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破除壁垒：通过推演，认识到不同部门之间壁垒的来源</a:t>
            </a:r>
          </a:p>
          <a:p>
            <a:pPr marL="952499" indent="-952499" algn="l" defTabSz="825500">
              <a:buSzPct val="40000"/>
              <a:buBlip>
                <a:blip r:embed="rId2"/>
              </a:buBlip>
              <a:defRPr b="1" sz="41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聚焦目标：只有统一核心文化，才能不断发展</a:t>
            </a:r>
          </a:p>
        </p:txBody>
      </p:sp>
      <p:pic>
        <p:nvPicPr>
          <p:cNvPr id="117" name="截屏2023-07-18 12.12.44.png" descr="截屏2023-07-18 12.12.4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99026" y="3635970"/>
            <a:ext cx="6455506" cy="644406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矩形"/>
          <p:cNvSpPr/>
          <p:nvPr/>
        </p:nvSpPr>
        <p:spPr>
          <a:xfrm>
            <a:off x="-8328" y="4628727"/>
            <a:ext cx="24384001" cy="362113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p:spPr>
        <p:txBody>
          <a:bodyPr lIns="56831" tIns="56831" rIns="56831" bIns="56831" anchor="ctr"/>
          <a:lstStyle/>
          <a:p>
            <a:pPr defTabSz="821531">
              <a:defRPr b="1" sz="10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20" name="第三部分：流程及关联规则"/>
          <p:cNvSpPr txBox="1"/>
          <p:nvPr/>
        </p:nvSpPr>
        <p:spPr>
          <a:xfrm>
            <a:off x="6201637" y="5700379"/>
            <a:ext cx="11980727" cy="1477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0413" tIns="40413" rIns="40413" bIns="40413" anchor="ctr">
            <a:spAutoFit/>
          </a:bodyPr>
          <a:lstStyle>
            <a:lvl1pPr>
              <a:defRPr sz="7800">
                <a:solidFill>
                  <a:srgbClr val="FFFFFF"/>
                </a:solidFill>
              </a:defRPr>
            </a:lvl1pPr>
          </a:lstStyle>
          <a:p>
            <a:pPr/>
            <a:r>
              <a:t>第三部分：流程及关联规则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核心逻辑</a:t>
            </a:r>
          </a:p>
        </p:txBody>
      </p:sp>
      <p:sp>
        <p:nvSpPr>
          <p:cNvPr id="123" name="核心能力"/>
          <p:cNvSpPr/>
          <p:nvPr/>
        </p:nvSpPr>
        <p:spPr>
          <a:xfrm>
            <a:off x="1985822" y="5517740"/>
            <a:ext cx="1981410" cy="2680520"/>
          </a:xfrm>
          <a:prstGeom prst="roundRect">
            <a:avLst>
              <a:gd name="adj" fmla="val 9614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核心能力</a:t>
            </a:r>
          </a:p>
        </p:txBody>
      </p:sp>
      <p:sp>
        <p:nvSpPr>
          <p:cNvPr id="124" name="箭头"/>
          <p:cNvSpPr/>
          <p:nvPr/>
        </p:nvSpPr>
        <p:spPr>
          <a:xfrm>
            <a:off x="4542008" y="62230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25" name="可以接到的订单"/>
          <p:cNvSpPr/>
          <p:nvPr/>
        </p:nvSpPr>
        <p:spPr>
          <a:xfrm>
            <a:off x="6406607" y="5517740"/>
            <a:ext cx="1981410" cy="2680520"/>
          </a:xfrm>
          <a:prstGeom prst="roundRect">
            <a:avLst>
              <a:gd name="adj" fmla="val 9614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可以接到的订单</a:t>
            </a:r>
          </a:p>
        </p:txBody>
      </p:sp>
      <p:sp>
        <p:nvSpPr>
          <p:cNvPr id="126" name="箭头"/>
          <p:cNvSpPr/>
          <p:nvPr/>
        </p:nvSpPr>
        <p:spPr>
          <a:xfrm>
            <a:off x="8962793" y="62230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27" name="人、原料、技术的配合"/>
          <p:cNvSpPr/>
          <p:nvPr/>
        </p:nvSpPr>
        <p:spPr>
          <a:xfrm>
            <a:off x="10827391" y="5517740"/>
            <a:ext cx="1981411" cy="2680520"/>
          </a:xfrm>
          <a:prstGeom prst="roundRect">
            <a:avLst>
              <a:gd name="adj" fmla="val 9614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人、原料、技术的配合</a:t>
            </a:r>
          </a:p>
        </p:txBody>
      </p:sp>
      <p:sp>
        <p:nvSpPr>
          <p:cNvPr id="128" name="箭头"/>
          <p:cNvSpPr/>
          <p:nvPr/>
        </p:nvSpPr>
        <p:spPr>
          <a:xfrm>
            <a:off x="13383578" y="62230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29" name="保质保量完成任务"/>
          <p:cNvSpPr/>
          <p:nvPr/>
        </p:nvSpPr>
        <p:spPr>
          <a:xfrm>
            <a:off x="15248176" y="5517740"/>
            <a:ext cx="1981410" cy="2680520"/>
          </a:xfrm>
          <a:prstGeom prst="roundRect">
            <a:avLst>
              <a:gd name="adj" fmla="val 9614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保质保量完成任务</a:t>
            </a:r>
          </a:p>
        </p:txBody>
      </p:sp>
      <p:sp>
        <p:nvSpPr>
          <p:cNvPr id="130" name="箭头"/>
          <p:cNvSpPr/>
          <p:nvPr/>
        </p:nvSpPr>
        <p:spPr>
          <a:xfrm>
            <a:off x="17804362" y="6223000"/>
            <a:ext cx="1270001" cy="1270000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31" name="获得项目收益"/>
          <p:cNvSpPr/>
          <p:nvPr/>
        </p:nvSpPr>
        <p:spPr>
          <a:xfrm>
            <a:off x="19668962" y="5517740"/>
            <a:ext cx="1981410" cy="2680520"/>
          </a:xfrm>
          <a:prstGeom prst="roundRect">
            <a:avLst>
              <a:gd name="adj" fmla="val 9614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获得项目收益</a:t>
            </a:r>
          </a:p>
        </p:txBody>
      </p:sp>
      <p:sp>
        <p:nvSpPr>
          <p:cNvPr id="132" name="线条"/>
          <p:cNvSpPr/>
          <p:nvPr/>
        </p:nvSpPr>
        <p:spPr>
          <a:xfrm>
            <a:off x="20659667" y="8155047"/>
            <a:ext cx="1" cy="1612550"/>
          </a:xfrm>
          <a:prstGeom prst="line">
            <a:avLst/>
          </a:prstGeom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33" name="线条"/>
          <p:cNvSpPr/>
          <p:nvPr/>
        </p:nvSpPr>
        <p:spPr>
          <a:xfrm>
            <a:off x="2974816" y="9736502"/>
            <a:ext cx="17686562" cy="1"/>
          </a:xfrm>
          <a:prstGeom prst="line">
            <a:avLst/>
          </a:prstGeom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34" name="线条"/>
          <p:cNvSpPr/>
          <p:nvPr/>
        </p:nvSpPr>
        <p:spPr>
          <a:xfrm flipH="1">
            <a:off x="2976526" y="8155047"/>
            <a:ext cx="1" cy="1612550"/>
          </a:xfrm>
          <a:prstGeom prst="line">
            <a:avLst/>
          </a:prstGeom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  <a:head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35" name="何为幸福力"/>
          <p:cNvSpPr txBox="1"/>
          <p:nvPr/>
        </p:nvSpPr>
        <p:spPr>
          <a:xfrm>
            <a:off x="9261479" y="9737163"/>
            <a:ext cx="5113235" cy="850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4200">
                <a:solidFill>
                  <a:srgbClr val="4E405C"/>
                </a:solidFill>
              </a:defRPr>
            </a:lvl1pPr>
          </a:lstStyle>
          <a:p>
            <a:pPr/>
            <a:r>
              <a:t>升级</a:t>
            </a:r>
          </a:p>
        </p:txBody>
      </p:sp>
      <p:sp>
        <p:nvSpPr>
          <p:cNvPr id="136" name="推演点…"/>
          <p:cNvSpPr/>
          <p:nvPr/>
        </p:nvSpPr>
        <p:spPr>
          <a:xfrm>
            <a:off x="3625216" y="2578667"/>
            <a:ext cx="3123407" cy="3315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9" y="0"/>
                </a:moveTo>
                <a:cubicBezTo>
                  <a:pt x="197" y="0"/>
                  <a:pt x="0" y="185"/>
                  <a:pt x="0" y="414"/>
                </a:cubicBezTo>
                <a:lnTo>
                  <a:pt x="0" y="16045"/>
                </a:lnTo>
                <a:cubicBezTo>
                  <a:pt x="0" y="16274"/>
                  <a:pt x="197" y="16459"/>
                  <a:pt x="439" y="16459"/>
                </a:cubicBezTo>
                <a:lnTo>
                  <a:pt x="7441" y="16459"/>
                </a:lnTo>
                <a:lnTo>
                  <a:pt x="10158" y="21600"/>
                </a:lnTo>
                <a:lnTo>
                  <a:pt x="12875" y="16459"/>
                </a:lnTo>
                <a:lnTo>
                  <a:pt x="21161" y="16459"/>
                </a:lnTo>
                <a:cubicBezTo>
                  <a:pt x="21403" y="16459"/>
                  <a:pt x="21600" y="16274"/>
                  <a:pt x="21600" y="16045"/>
                </a:cubicBezTo>
                <a:lnTo>
                  <a:pt x="21600" y="414"/>
                </a:lnTo>
                <a:cubicBezTo>
                  <a:pt x="21600" y="185"/>
                  <a:pt x="21403" y="0"/>
                  <a:pt x="21161" y="0"/>
                </a:cubicBezTo>
                <a:lnTo>
                  <a:pt x="439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推演点</a:t>
            </a:r>
          </a:p>
          <a:p>
            <a:pPr algn="l"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根据自身能力发现匹配的项目，</a:t>
            </a:r>
            <a:r>
              <a:rPr>
                <a:solidFill>
                  <a:srgbClr val="FFFFFF"/>
                </a:solidFill>
              </a:rPr>
              <a:t>需要个成员之间通畅沟通</a:t>
            </a:r>
            <a:r>
              <a:t>，避免出现接到过高或过低的任务的情况</a:t>
            </a:r>
          </a:p>
        </p:txBody>
      </p:sp>
      <p:sp>
        <p:nvSpPr>
          <p:cNvPr id="137" name="推演点…"/>
          <p:cNvSpPr/>
          <p:nvPr/>
        </p:nvSpPr>
        <p:spPr>
          <a:xfrm>
            <a:off x="8046001" y="2578667"/>
            <a:ext cx="3123407" cy="3315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9" y="0"/>
                </a:moveTo>
                <a:cubicBezTo>
                  <a:pt x="197" y="0"/>
                  <a:pt x="0" y="185"/>
                  <a:pt x="0" y="414"/>
                </a:cubicBezTo>
                <a:lnTo>
                  <a:pt x="0" y="16045"/>
                </a:lnTo>
                <a:cubicBezTo>
                  <a:pt x="0" y="16274"/>
                  <a:pt x="197" y="16459"/>
                  <a:pt x="439" y="16459"/>
                </a:cubicBezTo>
                <a:lnTo>
                  <a:pt x="7441" y="16459"/>
                </a:lnTo>
                <a:lnTo>
                  <a:pt x="10158" y="21600"/>
                </a:lnTo>
                <a:lnTo>
                  <a:pt x="12875" y="16459"/>
                </a:lnTo>
                <a:lnTo>
                  <a:pt x="21161" y="16459"/>
                </a:lnTo>
                <a:cubicBezTo>
                  <a:pt x="21403" y="16459"/>
                  <a:pt x="21600" y="16274"/>
                  <a:pt x="21600" y="16045"/>
                </a:cubicBezTo>
                <a:lnTo>
                  <a:pt x="21600" y="414"/>
                </a:lnTo>
                <a:cubicBezTo>
                  <a:pt x="21600" y="185"/>
                  <a:pt x="21403" y="0"/>
                  <a:pt x="21161" y="0"/>
                </a:cubicBezTo>
                <a:lnTo>
                  <a:pt x="439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推演点</a:t>
            </a:r>
          </a:p>
          <a:p>
            <a:pPr algn="l"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接到订单后，通过采购、培训、升级，达到任务目标的要求，需要各成员</a:t>
            </a:r>
            <a:r>
              <a:rPr>
                <a:solidFill>
                  <a:srgbClr val="FFFFFF"/>
                </a:solidFill>
              </a:rPr>
              <a:t>盯紧目标，高效执行</a:t>
            </a:r>
          </a:p>
        </p:txBody>
      </p:sp>
      <p:sp>
        <p:nvSpPr>
          <p:cNvPr id="138" name="推演点…"/>
          <p:cNvSpPr/>
          <p:nvPr/>
        </p:nvSpPr>
        <p:spPr>
          <a:xfrm>
            <a:off x="12466786" y="2578667"/>
            <a:ext cx="3123407" cy="3315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9" y="0"/>
                </a:moveTo>
                <a:cubicBezTo>
                  <a:pt x="197" y="0"/>
                  <a:pt x="0" y="185"/>
                  <a:pt x="0" y="414"/>
                </a:cubicBezTo>
                <a:lnTo>
                  <a:pt x="0" y="16045"/>
                </a:lnTo>
                <a:cubicBezTo>
                  <a:pt x="0" y="16274"/>
                  <a:pt x="197" y="16459"/>
                  <a:pt x="439" y="16459"/>
                </a:cubicBezTo>
                <a:lnTo>
                  <a:pt x="7441" y="16459"/>
                </a:lnTo>
                <a:lnTo>
                  <a:pt x="10158" y="21600"/>
                </a:lnTo>
                <a:lnTo>
                  <a:pt x="12875" y="16459"/>
                </a:lnTo>
                <a:lnTo>
                  <a:pt x="21161" y="16459"/>
                </a:lnTo>
                <a:cubicBezTo>
                  <a:pt x="21403" y="16459"/>
                  <a:pt x="21600" y="16274"/>
                  <a:pt x="21600" y="16045"/>
                </a:cubicBezTo>
                <a:lnTo>
                  <a:pt x="21600" y="414"/>
                </a:lnTo>
                <a:cubicBezTo>
                  <a:pt x="21600" y="185"/>
                  <a:pt x="21403" y="0"/>
                  <a:pt x="21161" y="0"/>
                </a:cubicBezTo>
                <a:lnTo>
                  <a:pt x="439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推演点</a:t>
            </a:r>
          </a:p>
          <a:p>
            <a:pPr algn="l"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各部门可以同时完成多个任务，在这个过程中，考验大家对</a:t>
            </a:r>
            <a:r>
              <a:rPr>
                <a:solidFill>
                  <a:srgbClr val="FFFFFF"/>
                </a:solidFill>
              </a:rPr>
              <a:t>经营要素的管理能力</a:t>
            </a:r>
          </a:p>
        </p:txBody>
      </p:sp>
      <p:sp>
        <p:nvSpPr>
          <p:cNvPr id="139" name="推演点…"/>
          <p:cNvSpPr/>
          <p:nvPr/>
        </p:nvSpPr>
        <p:spPr>
          <a:xfrm>
            <a:off x="16887570" y="2578667"/>
            <a:ext cx="3123408" cy="3315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39" y="0"/>
                </a:moveTo>
                <a:cubicBezTo>
                  <a:pt x="197" y="0"/>
                  <a:pt x="0" y="185"/>
                  <a:pt x="0" y="414"/>
                </a:cubicBezTo>
                <a:lnTo>
                  <a:pt x="0" y="16045"/>
                </a:lnTo>
                <a:cubicBezTo>
                  <a:pt x="0" y="16274"/>
                  <a:pt x="197" y="16459"/>
                  <a:pt x="439" y="16459"/>
                </a:cubicBezTo>
                <a:lnTo>
                  <a:pt x="7441" y="16459"/>
                </a:lnTo>
                <a:lnTo>
                  <a:pt x="10158" y="21600"/>
                </a:lnTo>
                <a:lnTo>
                  <a:pt x="12875" y="16459"/>
                </a:lnTo>
                <a:lnTo>
                  <a:pt x="21161" y="16459"/>
                </a:lnTo>
                <a:cubicBezTo>
                  <a:pt x="21403" y="16459"/>
                  <a:pt x="21600" y="16274"/>
                  <a:pt x="21600" y="16045"/>
                </a:cubicBezTo>
                <a:lnTo>
                  <a:pt x="21600" y="414"/>
                </a:lnTo>
                <a:cubicBezTo>
                  <a:pt x="21600" y="185"/>
                  <a:pt x="21403" y="0"/>
                  <a:pt x="21161" y="0"/>
                </a:cubicBezTo>
                <a:lnTo>
                  <a:pt x="439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推演点</a:t>
            </a:r>
          </a:p>
          <a:p>
            <a:pPr algn="l"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体验过程中会遇到各种随机事件，这些随机事件可以通过“工具卡”提前规避。考验参与者对</a:t>
            </a:r>
            <a:r>
              <a:rPr>
                <a:solidFill>
                  <a:srgbClr val="FFFFFF"/>
                </a:solidFill>
              </a:rPr>
              <a:t>问题的分析和判断能力</a:t>
            </a:r>
          </a:p>
        </p:txBody>
      </p:sp>
      <p:sp>
        <p:nvSpPr>
          <p:cNvPr id="140" name="推演点…"/>
          <p:cNvSpPr/>
          <p:nvPr/>
        </p:nvSpPr>
        <p:spPr>
          <a:xfrm>
            <a:off x="8046001" y="9896529"/>
            <a:ext cx="3123407" cy="29182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718" y="0"/>
                </a:moveTo>
                <a:lnTo>
                  <a:pt x="8001" y="2902"/>
                </a:lnTo>
                <a:lnTo>
                  <a:pt x="439" y="2902"/>
                </a:lnTo>
                <a:cubicBezTo>
                  <a:pt x="197" y="2902"/>
                  <a:pt x="0" y="3113"/>
                  <a:pt x="0" y="3372"/>
                </a:cubicBezTo>
                <a:lnTo>
                  <a:pt x="0" y="21130"/>
                </a:lnTo>
                <a:cubicBezTo>
                  <a:pt x="0" y="21390"/>
                  <a:pt x="197" y="21600"/>
                  <a:pt x="439" y="21600"/>
                </a:cubicBezTo>
                <a:lnTo>
                  <a:pt x="21161" y="21600"/>
                </a:lnTo>
                <a:cubicBezTo>
                  <a:pt x="21403" y="21600"/>
                  <a:pt x="21600" y="21390"/>
                  <a:pt x="21600" y="21130"/>
                </a:cubicBezTo>
                <a:lnTo>
                  <a:pt x="21600" y="3372"/>
                </a:lnTo>
                <a:cubicBezTo>
                  <a:pt x="21600" y="3113"/>
                  <a:pt x="21403" y="2902"/>
                  <a:pt x="21161" y="2902"/>
                </a:cubicBezTo>
                <a:lnTo>
                  <a:pt x="13435" y="2902"/>
                </a:lnTo>
                <a:lnTo>
                  <a:pt x="10718" y="0"/>
                </a:lnTo>
                <a:close/>
              </a:path>
            </a:pathLst>
          </a:custGeom>
          <a:solidFill>
            <a:srgbClr val="FFFFFF"/>
          </a:solidFill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推演点</a:t>
            </a:r>
          </a:p>
          <a:p>
            <a:pPr algn="l" defTabSz="825500">
              <a:defRPr sz="2200">
                <a:solidFill>
                  <a:schemeClr val="accent1">
                    <a:hueOff val="114395"/>
                    <a:lumOff val="-24975"/>
                  </a:schemeClr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通过该环节，</a:t>
            </a:r>
            <a:r>
              <a:rPr>
                <a:solidFill>
                  <a:srgbClr val="FFFFFF"/>
                </a:solidFill>
              </a:rPr>
              <a:t>审视自身的能力定位和发展方向</a:t>
            </a:r>
            <a:r>
              <a:t>，做到个人和组织的发展方向一致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矩形"/>
          <p:cNvSpPr/>
          <p:nvPr/>
        </p:nvSpPr>
        <p:spPr>
          <a:xfrm>
            <a:off x="-8328" y="4628727"/>
            <a:ext cx="24384001" cy="362113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p:spPr>
        <p:txBody>
          <a:bodyPr lIns="56831" tIns="56831" rIns="56831" bIns="56831" anchor="ctr"/>
          <a:lstStyle/>
          <a:p>
            <a:pPr defTabSz="821531">
              <a:defRPr b="1" sz="10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3" name="第四部分：沙盘预期效果"/>
          <p:cNvSpPr txBox="1"/>
          <p:nvPr/>
        </p:nvSpPr>
        <p:spPr>
          <a:xfrm>
            <a:off x="6696936" y="5700379"/>
            <a:ext cx="10990128" cy="1477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0413" tIns="40413" rIns="40413" bIns="40413" anchor="ctr">
            <a:spAutoFit/>
          </a:bodyPr>
          <a:lstStyle>
            <a:lvl1pPr>
              <a:defRPr sz="7800">
                <a:solidFill>
                  <a:srgbClr val="FFFFFF"/>
                </a:solidFill>
              </a:defRPr>
            </a:lvl1pPr>
          </a:lstStyle>
          <a:p>
            <a:pPr/>
            <a:r>
              <a:t>第四部分：沙盘预期效果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预期效果</a:t>
            </a:r>
          </a:p>
        </p:txBody>
      </p:sp>
      <p:sp>
        <p:nvSpPr>
          <p:cNvPr id="146" name="通过…"/>
          <p:cNvSpPr txBox="1"/>
          <p:nvPr/>
        </p:nvSpPr>
        <p:spPr>
          <a:xfrm>
            <a:off x="477536" y="2552699"/>
            <a:ext cx="4876801" cy="279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7500">
                <a:solidFill>
                  <a:srgbClr val="FFFFFF"/>
                </a:solidFill>
              </a:defRPr>
            </a:pPr>
            <a:r>
              <a:t>通过</a:t>
            </a:r>
          </a:p>
          <a:p>
            <a: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设计的体验</a:t>
            </a:r>
          </a:p>
        </p:txBody>
      </p:sp>
      <p:sp>
        <p:nvSpPr>
          <p:cNvPr id="147" name="激发…"/>
          <p:cNvSpPr txBox="1"/>
          <p:nvPr/>
        </p:nvSpPr>
        <p:spPr>
          <a:xfrm>
            <a:off x="6185328" y="2552699"/>
            <a:ext cx="5829301" cy="279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7500">
                <a:solidFill>
                  <a:srgbClr val="FFFFFF"/>
                </a:solidFill>
              </a:defRPr>
            </a:pPr>
            <a:r>
              <a:t>激发</a:t>
            </a:r>
          </a:p>
          <a:p>
            <a: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参与者意识流</a:t>
            </a:r>
          </a:p>
        </p:txBody>
      </p:sp>
      <p:sp>
        <p:nvSpPr>
          <p:cNvPr id="148" name="形成…"/>
          <p:cNvSpPr txBox="1"/>
          <p:nvPr/>
        </p:nvSpPr>
        <p:spPr>
          <a:xfrm>
            <a:off x="14274370" y="2552699"/>
            <a:ext cx="2019301" cy="279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7500">
                <a:solidFill>
                  <a:srgbClr val="FFFFFF"/>
                </a:solidFill>
              </a:defRPr>
            </a:pPr>
            <a:r>
              <a:t>形成</a:t>
            </a:r>
          </a:p>
          <a:p>
            <a: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觉察</a:t>
            </a:r>
          </a:p>
        </p:txBody>
      </p:sp>
      <p:sp>
        <p:nvSpPr>
          <p:cNvPr id="149" name="带来…"/>
          <p:cNvSpPr txBox="1"/>
          <p:nvPr/>
        </p:nvSpPr>
        <p:spPr>
          <a:xfrm>
            <a:off x="20458413" y="2552699"/>
            <a:ext cx="2019301" cy="279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825500">
              <a:defRPr b="1" sz="7500">
                <a:solidFill>
                  <a:srgbClr val="FFFFFF"/>
                </a:solidFill>
              </a:defRPr>
            </a:pPr>
            <a:r>
              <a:t>带来</a:t>
            </a:r>
          </a:p>
          <a:p>
            <a: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改变</a:t>
            </a:r>
          </a:p>
        </p:txBody>
      </p:sp>
      <p:sp>
        <p:nvSpPr>
          <p:cNvPr id="150" name="沙盘元素…"/>
          <p:cNvSpPr/>
          <p:nvPr/>
        </p:nvSpPr>
        <p:spPr>
          <a:xfrm>
            <a:off x="537156" y="5448262"/>
            <a:ext cx="4757560" cy="6805278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沙盘元素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体验流程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角色扮演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视角变换</a:t>
            </a:r>
          </a:p>
        </p:txBody>
      </p:sp>
      <p:sp>
        <p:nvSpPr>
          <p:cNvPr id="151" name="工作链接…"/>
          <p:cNvSpPr/>
          <p:nvPr/>
        </p:nvSpPr>
        <p:spPr>
          <a:xfrm>
            <a:off x="6721199" y="5448262"/>
            <a:ext cx="4757559" cy="6805278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工作链接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工作流程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岗位角色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换位思考</a:t>
            </a:r>
          </a:p>
        </p:txBody>
      </p:sp>
      <p:sp>
        <p:nvSpPr>
          <p:cNvPr id="152" name="线条"/>
          <p:cNvSpPr/>
          <p:nvPr/>
        </p:nvSpPr>
        <p:spPr>
          <a:xfrm>
            <a:off x="5255378" y="6639819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53" name="线条"/>
          <p:cNvSpPr/>
          <p:nvPr/>
        </p:nvSpPr>
        <p:spPr>
          <a:xfrm>
            <a:off x="6721429" y="6639819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54" name="线条"/>
          <p:cNvSpPr/>
          <p:nvPr/>
        </p:nvSpPr>
        <p:spPr>
          <a:xfrm>
            <a:off x="4805854" y="6639819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55" name="线条"/>
          <p:cNvSpPr/>
          <p:nvPr/>
        </p:nvSpPr>
        <p:spPr>
          <a:xfrm>
            <a:off x="5255378" y="7912180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56" name="线条"/>
          <p:cNvSpPr/>
          <p:nvPr/>
        </p:nvSpPr>
        <p:spPr>
          <a:xfrm>
            <a:off x="6721429" y="791218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57" name="线条"/>
          <p:cNvSpPr/>
          <p:nvPr/>
        </p:nvSpPr>
        <p:spPr>
          <a:xfrm>
            <a:off x="4805854" y="791218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58" name="线条"/>
          <p:cNvSpPr/>
          <p:nvPr/>
        </p:nvSpPr>
        <p:spPr>
          <a:xfrm>
            <a:off x="5255378" y="9184540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59" name="线条"/>
          <p:cNvSpPr/>
          <p:nvPr/>
        </p:nvSpPr>
        <p:spPr>
          <a:xfrm>
            <a:off x="6721429" y="918454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0" name="线条"/>
          <p:cNvSpPr/>
          <p:nvPr/>
        </p:nvSpPr>
        <p:spPr>
          <a:xfrm>
            <a:off x="4805854" y="918454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1" name="线条"/>
          <p:cNvSpPr/>
          <p:nvPr/>
        </p:nvSpPr>
        <p:spPr>
          <a:xfrm>
            <a:off x="5255378" y="10553861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2" name="线条"/>
          <p:cNvSpPr/>
          <p:nvPr/>
        </p:nvSpPr>
        <p:spPr>
          <a:xfrm>
            <a:off x="6721429" y="10553861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3" name="线条"/>
          <p:cNvSpPr/>
          <p:nvPr/>
        </p:nvSpPr>
        <p:spPr>
          <a:xfrm>
            <a:off x="4805854" y="10553861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4" name="利润在哪？…"/>
          <p:cNvSpPr/>
          <p:nvPr/>
        </p:nvSpPr>
        <p:spPr>
          <a:xfrm>
            <a:off x="12905241" y="5448262"/>
            <a:ext cx="4757560" cy="6805278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利润在哪？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效率提升？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如何协作？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如何沟通？</a:t>
            </a:r>
          </a:p>
        </p:txBody>
      </p:sp>
      <p:sp>
        <p:nvSpPr>
          <p:cNvPr id="165" name="成本控制…"/>
          <p:cNvSpPr/>
          <p:nvPr/>
        </p:nvSpPr>
        <p:spPr>
          <a:xfrm>
            <a:off x="19089284" y="5448262"/>
            <a:ext cx="4757560" cy="6805278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成本控制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精细管理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发展方向</a:t>
            </a:r>
          </a:p>
          <a:p>
            <a:pPr defTabSz="825500">
              <a:lnSpc>
                <a:spcPct val="140000"/>
              </a:lnSpc>
              <a:defRPr sz="5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组织健康</a:t>
            </a:r>
          </a:p>
        </p:txBody>
      </p:sp>
      <p:sp>
        <p:nvSpPr>
          <p:cNvPr id="166" name="线条"/>
          <p:cNvSpPr/>
          <p:nvPr/>
        </p:nvSpPr>
        <p:spPr>
          <a:xfrm>
            <a:off x="11454069" y="6639819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7" name="线条"/>
          <p:cNvSpPr/>
          <p:nvPr/>
        </p:nvSpPr>
        <p:spPr>
          <a:xfrm>
            <a:off x="12920119" y="6639819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8" name="线条"/>
          <p:cNvSpPr/>
          <p:nvPr/>
        </p:nvSpPr>
        <p:spPr>
          <a:xfrm>
            <a:off x="11004543" y="6639819"/>
            <a:ext cx="459339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69" name="线条"/>
          <p:cNvSpPr/>
          <p:nvPr/>
        </p:nvSpPr>
        <p:spPr>
          <a:xfrm>
            <a:off x="11454069" y="7912180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0" name="线条"/>
          <p:cNvSpPr/>
          <p:nvPr/>
        </p:nvSpPr>
        <p:spPr>
          <a:xfrm>
            <a:off x="12920119" y="791218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1" name="线条"/>
          <p:cNvSpPr/>
          <p:nvPr/>
        </p:nvSpPr>
        <p:spPr>
          <a:xfrm>
            <a:off x="11004543" y="7912180"/>
            <a:ext cx="459339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2" name="线条"/>
          <p:cNvSpPr/>
          <p:nvPr/>
        </p:nvSpPr>
        <p:spPr>
          <a:xfrm>
            <a:off x="11454069" y="9184540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3" name="线条"/>
          <p:cNvSpPr/>
          <p:nvPr/>
        </p:nvSpPr>
        <p:spPr>
          <a:xfrm>
            <a:off x="12920119" y="918454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4" name="线条"/>
          <p:cNvSpPr/>
          <p:nvPr/>
        </p:nvSpPr>
        <p:spPr>
          <a:xfrm>
            <a:off x="11004543" y="9184540"/>
            <a:ext cx="459339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5" name="线条"/>
          <p:cNvSpPr/>
          <p:nvPr/>
        </p:nvSpPr>
        <p:spPr>
          <a:xfrm>
            <a:off x="11454069" y="10553861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6" name="线条"/>
          <p:cNvSpPr/>
          <p:nvPr/>
        </p:nvSpPr>
        <p:spPr>
          <a:xfrm>
            <a:off x="12920119" y="10553861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7" name="线条"/>
          <p:cNvSpPr/>
          <p:nvPr/>
        </p:nvSpPr>
        <p:spPr>
          <a:xfrm>
            <a:off x="11004543" y="10553861"/>
            <a:ext cx="459339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8" name="线条"/>
          <p:cNvSpPr/>
          <p:nvPr/>
        </p:nvSpPr>
        <p:spPr>
          <a:xfrm>
            <a:off x="17652758" y="6639819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79" name="线条"/>
          <p:cNvSpPr/>
          <p:nvPr/>
        </p:nvSpPr>
        <p:spPr>
          <a:xfrm>
            <a:off x="19118808" y="6639819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0" name="线条"/>
          <p:cNvSpPr/>
          <p:nvPr/>
        </p:nvSpPr>
        <p:spPr>
          <a:xfrm>
            <a:off x="17203233" y="6639819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1" name="线条"/>
          <p:cNvSpPr/>
          <p:nvPr/>
        </p:nvSpPr>
        <p:spPr>
          <a:xfrm>
            <a:off x="17652758" y="7912180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2" name="线条"/>
          <p:cNvSpPr/>
          <p:nvPr/>
        </p:nvSpPr>
        <p:spPr>
          <a:xfrm>
            <a:off x="19118808" y="791218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3" name="线条"/>
          <p:cNvSpPr/>
          <p:nvPr/>
        </p:nvSpPr>
        <p:spPr>
          <a:xfrm>
            <a:off x="17203233" y="791218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4" name="线条"/>
          <p:cNvSpPr/>
          <p:nvPr/>
        </p:nvSpPr>
        <p:spPr>
          <a:xfrm>
            <a:off x="17652758" y="9184540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5" name="线条"/>
          <p:cNvSpPr/>
          <p:nvPr/>
        </p:nvSpPr>
        <p:spPr>
          <a:xfrm>
            <a:off x="19118808" y="918454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6" name="线条"/>
          <p:cNvSpPr/>
          <p:nvPr/>
        </p:nvSpPr>
        <p:spPr>
          <a:xfrm>
            <a:off x="17203233" y="9184540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7" name="线条"/>
          <p:cNvSpPr/>
          <p:nvPr/>
        </p:nvSpPr>
        <p:spPr>
          <a:xfrm>
            <a:off x="17652758" y="10553861"/>
            <a:ext cx="1485731" cy="1"/>
          </a:xfrm>
          <a:prstGeom prst="line">
            <a:avLst/>
          </a:prstGeom>
          <a:ln w="152400">
            <a:solidFill>
              <a:schemeClr val="accent1">
                <a:hueOff val="114395"/>
                <a:lumOff val="-24975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8" name="线条"/>
          <p:cNvSpPr/>
          <p:nvPr/>
        </p:nvSpPr>
        <p:spPr>
          <a:xfrm>
            <a:off x="19118808" y="10553861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189" name="线条"/>
          <p:cNvSpPr/>
          <p:nvPr/>
        </p:nvSpPr>
        <p:spPr>
          <a:xfrm>
            <a:off x="17203233" y="10553861"/>
            <a:ext cx="459338" cy="1"/>
          </a:xfrm>
          <a:prstGeom prst="line">
            <a:avLst/>
          </a:prstGeom>
          <a:ln w="1524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交付现场</a:t>
            </a:r>
          </a:p>
        </p:txBody>
      </p:sp>
      <p:pic>
        <p:nvPicPr>
          <p:cNvPr id="192" name="-1852782926_LONG3179-453417278.jpg" descr="-1852782926_LONG3179-45341727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8985" y="6867312"/>
            <a:ext cx="7380004" cy="4920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-1852783230_LONG3160-425992475.jpg" descr="-1852783230_LONG3160-425992475.jp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01998" y="1663870"/>
            <a:ext cx="7380004" cy="4920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-1852782590_LONG3200-453422960.jpg" descr="-1852782590_LONG3200-45342296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78985" y="1654245"/>
            <a:ext cx="7380004" cy="4920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-1852783086_LONG3169-453412704.jpg" descr="-1852783086_LONG3169-453412704.jp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6225011" y="1663870"/>
            <a:ext cx="7380004" cy="4920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-1852783198_LONG3162-425993228.jpg" descr="-1852783198_LONG3162-425993228.jp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6225011" y="6867312"/>
            <a:ext cx="7380004" cy="4920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-1852784094_LONG3106-425977267.jpg" descr="-1852784094_LONG3106-425977267.jp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501998" y="6867312"/>
            <a:ext cx="7380004" cy="4920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方案目录</a:t>
            </a:r>
          </a:p>
        </p:txBody>
      </p:sp>
      <p:sp>
        <p:nvSpPr>
          <p:cNvPr id="54" name="何为幸福力"/>
          <p:cNvSpPr txBox="1"/>
          <p:nvPr/>
        </p:nvSpPr>
        <p:spPr>
          <a:xfrm>
            <a:off x="5125704" y="2933699"/>
            <a:ext cx="16087360" cy="784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825500">
              <a:lnSpc>
                <a:spcPct val="170000"/>
              </a:lnSpc>
              <a:defRPr b="1" sz="7200">
                <a:solidFill>
                  <a:srgbClr val="4E405C"/>
                </a:solidFill>
              </a:defRPr>
            </a:pPr>
            <a:r>
              <a:t>第一部分：沙盘产品概述</a:t>
            </a:r>
          </a:p>
          <a:p>
            <a:pPr algn="l" defTabSz="825500">
              <a:lnSpc>
                <a:spcPct val="170000"/>
              </a:lnSpc>
              <a:defRPr b="1" sz="7200">
                <a:solidFill>
                  <a:srgbClr val="4E405C"/>
                </a:solidFill>
              </a:defRPr>
            </a:pPr>
            <a:r>
              <a:t>第二部分：沙盘元素介绍</a:t>
            </a:r>
          </a:p>
          <a:p>
            <a:pPr algn="l" defTabSz="825500">
              <a:lnSpc>
                <a:spcPct val="170000"/>
              </a:lnSpc>
              <a:defRPr b="1" sz="7200">
                <a:solidFill>
                  <a:srgbClr val="4E405C"/>
                </a:solidFill>
              </a:defRPr>
            </a:pPr>
            <a:r>
              <a:t>第三部分：沙盘关联性规则简介</a:t>
            </a:r>
          </a:p>
          <a:p>
            <a:pPr algn="l" defTabSz="825500">
              <a:lnSpc>
                <a:spcPct val="170000"/>
              </a:lnSpc>
              <a:defRPr b="1" sz="7200">
                <a:solidFill>
                  <a:srgbClr val="4E405C"/>
                </a:solidFill>
              </a:defRPr>
            </a:pPr>
            <a:r>
              <a:t>第四部分：沙盘预期效果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矩形"/>
          <p:cNvSpPr/>
          <p:nvPr/>
        </p:nvSpPr>
        <p:spPr>
          <a:xfrm>
            <a:off x="-8328" y="4628727"/>
            <a:ext cx="24384001" cy="362113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p:spPr>
        <p:txBody>
          <a:bodyPr lIns="56831" tIns="56831" rIns="56831" bIns="56831" anchor="ctr"/>
          <a:lstStyle/>
          <a:p>
            <a:pPr defTabSz="821531">
              <a:defRPr b="1" sz="10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7" name="第一部分：沙盘产品介绍"/>
          <p:cNvSpPr txBox="1"/>
          <p:nvPr/>
        </p:nvSpPr>
        <p:spPr>
          <a:xfrm>
            <a:off x="6696936" y="5700379"/>
            <a:ext cx="10990128" cy="1477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0413" tIns="40413" rIns="40413" bIns="40413" anchor="ctr">
            <a:spAutoFit/>
          </a:bodyPr>
          <a:lstStyle>
            <a:lvl1pPr>
              <a:defRPr sz="7800">
                <a:solidFill>
                  <a:srgbClr val="FFFFFF"/>
                </a:solidFill>
              </a:defRPr>
            </a:lvl1pPr>
          </a:lstStyle>
          <a:p>
            <a:pPr/>
            <a:r>
              <a:t>第一部分：沙盘产品介绍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rcRect l="4921" t="10649" r="0" b="17970"/>
          <a:stretch>
            <a:fillRect/>
          </a:stretch>
        </p:blipFill>
        <p:spPr>
          <a:xfrm>
            <a:off x="401579" y="4487065"/>
            <a:ext cx="12859827" cy="83439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5" h="21600" fill="norm" stroke="1" extrusionOk="0">
                <a:moveTo>
                  <a:pt x="21340" y="0"/>
                </a:moveTo>
                <a:lnTo>
                  <a:pt x="21340" y="11908"/>
                </a:lnTo>
                <a:lnTo>
                  <a:pt x="21340" y="21600"/>
                </a:lnTo>
                <a:lnTo>
                  <a:pt x="21585" y="21600"/>
                </a:lnTo>
                <a:lnTo>
                  <a:pt x="21585" y="11908"/>
                </a:lnTo>
                <a:lnTo>
                  <a:pt x="21585" y="0"/>
                </a:lnTo>
                <a:lnTo>
                  <a:pt x="21340" y="0"/>
                </a:lnTo>
                <a:close/>
                <a:moveTo>
                  <a:pt x="8814" y="787"/>
                </a:moveTo>
                <a:cubicBezTo>
                  <a:pt x="8363" y="787"/>
                  <a:pt x="7317" y="952"/>
                  <a:pt x="6654" y="1127"/>
                </a:cubicBezTo>
                <a:cubicBezTo>
                  <a:pt x="4705" y="1643"/>
                  <a:pt x="2966" y="2865"/>
                  <a:pt x="2009" y="4392"/>
                </a:cubicBezTo>
                <a:lnTo>
                  <a:pt x="1776" y="4763"/>
                </a:lnTo>
                <a:lnTo>
                  <a:pt x="1824" y="5741"/>
                </a:lnTo>
                <a:cubicBezTo>
                  <a:pt x="1851" y="6283"/>
                  <a:pt x="1854" y="6748"/>
                  <a:pt x="1831" y="6784"/>
                </a:cubicBezTo>
                <a:cubicBezTo>
                  <a:pt x="1807" y="6820"/>
                  <a:pt x="1567" y="6784"/>
                  <a:pt x="1290" y="6704"/>
                </a:cubicBezTo>
                <a:lnTo>
                  <a:pt x="792" y="6559"/>
                </a:lnTo>
                <a:lnTo>
                  <a:pt x="628" y="6907"/>
                </a:lnTo>
                <a:cubicBezTo>
                  <a:pt x="407" y="7373"/>
                  <a:pt x="184" y="8072"/>
                  <a:pt x="82" y="8615"/>
                </a:cubicBezTo>
                <a:cubicBezTo>
                  <a:pt x="-10" y="9103"/>
                  <a:pt x="-15" y="9366"/>
                  <a:pt x="19" y="12022"/>
                </a:cubicBezTo>
                <a:cubicBezTo>
                  <a:pt x="40" y="13736"/>
                  <a:pt x="49" y="13868"/>
                  <a:pt x="169" y="14390"/>
                </a:cubicBezTo>
                <a:cubicBezTo>
                  <a:pt x="536" y="15979"/>
                  <a:pt x="1535" y="17619"/>
                  <a:pt x="2579" y="18343"/>
                </a:cubicBezTo>
                <a:cubicBezTo>
                  <a:pt x="2689" y="18419"/>
                  <a:pt x="2811" y="18453"/>
                  <a:pt x="2863" y="18423"/>
                </a:cubicBezTo>
                <a:cubicBezTo>
                  <a:pt x="2914" y="18394"/>
                  <a:pt x="3399" y="17827"/>
                  <a:pt x="3941" y="17163"/>
                </a:cubicBezTo>
                <a:cubicBezTo>
                  <a:pt x="6152" y="14455"/>
                  <a:pt x="8177" y="11964"/>
                  <a:pt x="8220" y="11901"/>
                </a:cubicBezTo>
                <a:cubicBezTo>
                  <a:pt x="8248" y="11861"/>
                  <a:pt x="8242" y="11768"/>
                  <a:pt x="8206" y="11663"/>
                </a:cubicBezTo>
                <a:cubicBezTo>
                  <a:pt x="8166" y="11548"/>
                  <a:pt x="8151" y="11190"/>
                  <a:pt x="8161" y="10584"/>
                </a:cubicBezTo>
                <a:lnTo>
                  <a:pt x="8175" y="9676"/>
                </a:lnTo>
                <a:lnTo>
                  <a:pt x="8297" y="9686"/>
                </a:lnTo>
                <a:cubicBezTo>
                  <a:pt x="8365" y="9692"/>
                  <a:pt x="8554" y="9721"/>
                  <a:pt x="8719" y="9752"/>
                </a:cubicBezTo>
                <a:lnTo>
                  <a:pt x="9020" y="9809"/>
                </a:lnTo>
                <a:lnTo>
                  <a:pt x="9049" y="9175"/>
                </a:lnTo>
                <a:cubicBezTo>
                  <a:pt x="9115" y="7768"/>
                  <a:pt x="9144" y="3533"/>
                  <a:pt x="9088" y="3479"/>
                </a:cubicBezTo>
                <a:cubicBezTo>
                  <a:pt x="9050" y="3443"/>
                  <a:pt x="9033" y="3005"/>
                  <a:pt x="9033" y="2106"/>
                </a:cubicBezTo>
                <a:lnTo>
                  <a:pt x="9033" y="787"/>
                </a:lnTo>
                <a:lnTo>
                  <a:pt x="8814" y="787"/>
                </a:lnTo>
                <a:close/>
                <a:moveTo>
                  <a:pt x="11885" y="2338"/>
                </a:moveTo>
                <a:lnTo>
                  <a:pt x="11856" y="2602"/>
                </a:lnTo>
                <a:cubicBezTo>
                  <a:pt x="11841" y="2748"/>
                  <a:pt x="11828" y="3362"/>
                  <a:pt x="11828" y="3968"/>
                </a:cubicBezTo>
                <a:cubicBezTo>
                  <a:pt x="11827" y="4613"/>
                  <a:pt x="11806" y="5101"/>
                  <a:pt x="11777" y="5146"/>
                </a:cubicBezTo>
                <a:cubicBezTo>
                  <a:pt x="11743" y="5199"/>
                  <a:pt x="11743" y="5708"/>
                  <a:pt x="11776" y="6730"/>
                </a:cubicBezTo>
                <a:cubicBezTo>
                  <a:pt x="11804" y="7560"/>
                  <a:pt x="11826" y="8396"/>
                  <a:pt x="11826" y="8588"/>
                </a:cubicBezTo>
                <a:lnTo>
                  <a:pt x="11827" y="8937"/>
                </a:lnTo>
                <a:lnTo>
                  <a:pt x="9398" y="11987"/>
                </a:lnTo>
                <a:lnTo>
                  <a:pt x="6969" y="15036"/>
                </a:lnTo>
                <a:lnTo>
                  <a:pt x="7003" y="16600"/>
                </a:lnTo>
                <a:cubicBezTo>
                  <a:pt x="7028" y="17746"/>
                  <a:pt x="7021" y="18178"/>
                  <a:pt x="6980" y="18218"/>
                </a:cubicBezTo>
                <a:cubicBezTo>
                  <a:pt x="6857" y="18335"/>
                  <a:pt x="6938" y="18478"/>
                  <a:pt x="7255" y="18701"/>
                </a:cubicBezTo>
                <a:cubicBezTo>
                  <a:pt x="8318" y="19451"/>
                  <a:pt x="9777" y="20012"/>
                  <a:pt x="11018" y="20148"/>
                </a:cubicBezTo>
                <a:cubicBezTo>
                  <a:pt x="13909" y="20466"/>
                  <a:pt x="16379" y="19672"/>
                  <a:pt x="18177" y="17846"/>
                </a:cubicBezTo>
                <a:cubicBezTo>
                  <a:pt x="19413" y="16591"/>
                  <a:pt x="20170" y="14787"/>
                  <a:pt x="20175" y="13084"/>
                </a:cubicBezTo>
                <a:cubicBezTo>
                  <a:pt x="20176" y="12791"/>
                  <a:pt x="20178" y="12159"/>
                  <a:pt x="20181" y="11680"/>
                </a:cubicBezTo>
                <a:cubicBezTo>
                  <a:pt x="20194" y="8824"/>
                  <a:pt x="20194" y="8814"/>
                  <a:pt x="20030" y="8196"/>
                </a:cubicBezTo>
                <a:cubicBezTo>
                  <a:pt x="19750" y="7137"/>
                  <a:pt x="19322" y="6287"/>
                  <a:pt x="18659" y="5473"/>
                </a:cubicBezTo>
                <a:cubicBezTo>
                  <a:pt x="17212" y="3696"/>
                  <a:pt x="14985" y="2566"/>
                  <a:pt x="12579" y="2389"/>
                </a:cubicBezTo>
                <a:lnTo>
                  <a:pt x="11885" y="2338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60" name="成人学习的规律"/>
          <p:cNvSpPr txBox="1"/>
          <p:nvPr/>
        </p:nvSpPr>
        <p:spPr>
          <a:xfrm>
            <a:off x="13339173" y="3304601"/>
            <a:ext cx="4687120" cy="8445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成人学习的规律　</a:t>
            </a:r>
          </a:p>
        </p:txBody>
      </p:sp>
      <p:sp>
        <p:nvSpPr>
          <p:cNvPr id="61" name="向他人学习…"/>
          <p:cNvSpPr txBox="1"/>
          <p:nvPr/>
        </p:nvSpPr>
        <p:spPr>
          <a:xfrm rot="20741371">
            <a:off x="2514814" y="5276063"/>
            <a:ext cx="3089276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向他人学习</a:t>
            </a:r>
          </a:p>
          <a:p>
            <a:pPr defTabSz="1828800">
              <a:defRPr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1</a:t>
            </a:r>
            <a:r>
              <a:t>0%</a:t>
            </a:r>
          </a:p>
        </p:txBody>
      </p:sp>
      <p:sp>
        <p:nvSpPr>
          <p:cNvPr id="62" name="尝试和犯错误…"/>
          <p:cNvSpPr txBox="1"/>
          <p:nvPr/>
        </p:nvSpPr>
        <p:spPr>
          <a:xfrm>
            <a:off x="7112358" y="7887489"/>
            <a:ext cx="4918076" cy="187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sz="5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尝试和犯错误</a:t>
            </a:r>
          </a:p>
          <a:p>
            <a:pPr defTabSz="1828800">
              <a:defRPr sz="5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7</a:t>
            </a:r>
            <a:r>
              <a:t>0%</a:t>
            </a:r>
          </a:p>
        </p:txBody>
      </p:sp>
      <p:sp>
        <p:nvSpPr>
          <p:cNvPr id="63" name="课程、练习…"/>
          <p:cNvSpPr txBox="1"/>
          <p:nvPr/>
        </p:nvSpPr>
        <p:spPr>
          <a:xfrm>
            <a:off x="155933" y="7998614"/>
            <a:ext cx="3089276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课程、练习</a:t>
            </a:r>
          </a:p>
          <a:p>
            <a:pPr defTabSz="1828800">
              <a:defRPr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20%</a:t>
            </a:r>
          </a:p>
        </p:txBody>
      </p:sp>
      <p:sp>
        <p:nvSpPr>
          <p:cNvPr id="64" name="尝试和犯错中学习：中国人有句俗话：“不撞南墙不回头”，在组织的实际发展中，我们需要强有力的执行者，也同时需要紧跟时代的变革者。沙盘模拟的过程，提供了低成本犯错的机会，让学员冲尝试和犯错中学习，又不会影响积极性和主动性。…"/>
          <p:cNvSpPr txBox="1"/>
          <p:nvPr/>
        </p:nvSpPr>
        <p:spPr>
          <a:xfrm>
            <a:off x="13187960" y="4550077"/>
            <a:ext cx="10456600" cy="7367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 defTabSz="825500">
              <a:spcBef>
                <a:spcPts val="2900"/>
              </a:spcBef>
              <a:buSzPct val="125000"/>
              <a:buChar char="•"/>
              <a:defRPr b="1" sz="3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尝试和犯错中学习：中国人有句俗话：“不撞南墙不回头”，在组织的实际发展中，我们需要强有力的执行者，也同时需要紧跟时代的变革者。</a:t>
            </a:r>
            <a:r>
              <a:rPr u="sng"/>
              <a:t>沙盘模拟的过程，提供了低成本犯错的机会，让学员冲尝试和犯错中学习，又不会影响积极性和主动性。</a:t>
            </a:r>
            <a:endParaRPr u="sng"/>
          </a:p>
          <a:p>
            <a:pPr marL="396874" indent="-396874" algn="l" defTabSz="825500">
              <a:spcBef>
                <a:spcPts val="2900"/>
              </a:spcBef>
              <a:buSzPct val="125000"/>
              <a:buChar char="•"/>
              <a:defRPr b="1" sz="3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课程和联系中学习：在沙盘模拟中，50%的时间用来体验，50%的时间用来授课和成果输出联系。</a:t>
            </a:r>
            <a:r>
              <a:rPr u="sng"/>
              <a:t>保证了课堂的经凑性，也提升了学员的主动学习动力和对接工作的链接性。</a:t>
            </a:r>
            <a:endParaRPr u="sng"/>
          </a:p>
          <a:p>
            <a:pPr marL="396874" indent="-396874" algn="l" defTabSz="825500">
              <a:spcBef>
                <a:spcPts val="2900"/>
              </a:spcBef>
              <a:buSzPct val="125000"/>
              <a:buChar char="•"/>
              <a:defRPr b="1" sz="3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向他人学习：在沙盘模拟培训中，每一位参与者都有充足的时间可以将自己的经验表达出来，并用于场景模拟，以验证其合理性，同时，</a:t>
            </a:r>
            <a:r>
              <a:rPr u="sng"/>
              <a:t>参与者之间的经验交流又促进了组织内部的知识传递。</a:t>
            </a:r>
          </a:p>
        </p:txBody>
      </p:sp>
      <p:sp>
        <p:nvSpPr>
          <p:cNvPr id="65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产品有效性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产品特点</a:t>
            </a:r>
          </a:p>
        </p:txBody>
      </p:sp>
      <p:sp>
        <p:nvSpPr>
          <p:cNvPr id="68" name="军事沙盘"/>
          <p:cNvSpPr txBox="1"/>
          <p:nvPr/>
        </p:nvSpPr>
        <p:spPr>
          <a:xfrm>
            <a:off x="2518564" y="10444949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军事沙盘</a:t>
            </a:r>
          </a:p>
        </p:txBody>
      </p:sp>
      <p:pic>
        <p:nvPicPr>
          <p:cNvPr id="69" name="1410141340d3308703cb9daa47.jpg" descr="1410141340d3308703cb9daa47.jpg"/>
          <p:cNvPicPr>
            <a:picLocks noChangeAspect="1"/>
          </p:cNvPicPr>
          <p:nvPr/>
        </p:nvPicPr>
        <p:blipFill>
          <a:blip r:embed="rId2">
            <a:extLst/>
          </a:blip>
          <a:srcRect l="0" t="0" r="0" b="4835"/>
          <a:stretch>
            <a:fillRect/>
          </a:stretch>
        </p:blipFill>
        <p:spPr>
          <a:xfrm>
            <a:off x="395450" y="4851965"/>
            <a:ext cx="7620001" cy="4822290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沙盘模拟应用领域"/>
          <p:cNvSpPr txBox="1"/>
          <p:nvPr/>
        </p:nvSpPr>
        <p:spPr>
          <a:xfrm>
            <a:off x="8324849" y="2153076"/>
            <a:ext cx="773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沙盘模拟应用领域</a:t>
            </a:r>
          </a:p>
        </p:txBody>
      </p:sp>
      <p:sp>
        <p:nvSpPr>
          <p:cNvPr id="71" name="Sandbox"/>
          <p:cNvSpPr txBox="1"/>
          <p:nvPr/>
        </p:nvSpPr>
        <p:spPr>
          <a:xfrm>
            <a:off x="10141267" y="10554013"/>
            <a:ext cx="4101466" cy="1229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Sandbox</a:t>
            </a:r>
          </a:p>
        </p:txBody>
      </p:sp>
      <p:pic>
        <p:nvPicPr>
          <p:cNvPr id="72" name="7acb0a46f21fbe09fd1b566164600c338744ad7a.jpeg" descr="7acb0a46f21fbe09fd1b566164600c338744ad7a.jpeg"/>
          <p:cNvPicPr>
            <a:picLocks noChangeAspect="1"/>
          </p:cNvPicPr>
          <p:nvPr/>
        </p:nvPicPr>
        <p:blipFill>
          <a:blip r:embed="rId3">
            <a:extLst/>
          </a:blip>
          <a:srcRect l="0" t="0" r="10059" b="0"/>
          <a:stretch>
            <a:fillRect/>
          </a:stretch>
        </p:blipFill>
        <p:spPr>
          <a:xfrm>
            <a:off x="8548434" y="4854848"/>
            <a:ext cx="7689151" cy="4816852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u=277988697,2980670789&amp;fm=26&amp;gp=0.jpg" descr="u=277988697,2980670789&amp;fm=26&amp;gp=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770475" y="4854743"/>
            <a:ext cx="7218076" cy="4816873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商业展览"/>
          <p:cNvSpPr txBox="1"/>
          <p:nvPr/>
        </p:nvSpPr>
        <p:spPr>
          <a:xfrm>
            <a:off x="18417362" y="10444949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商业展览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应用场景</a:t>
            </a:r>
          </a:p>
        </p:txBody>
      </p:sp>
      <p:sp>
        <p:nvSpPr>
          <p:cNvPr id="77" name="沙盘模拟的应用领域"/>
          <p:cNvSpPr txBox="1"/>
          <p:nvPr/>
        </p:nvSpPr>
        <p:spPr>
          <a:xfrm>
            <a:off x="7848599" y="2153076"/>
            <a:ext cx="8686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沙盘模拟的应用领域</a:t>
            </a:r>
          </a:p>
        </p:txBody>
      </p:sp>
      <p:grpSp>
        <p:nvGrpSpPr>
          <p:cNvPr id="80" name="u=2189903444,242686822&amp;fm=26&amp;gp=0.jpg"/>
          <p:cNvGrpSpPr/>
          <p:nvPr/>
        </p:nvGrpSpPr>
        <p:grpSpPr>
          <a:xfrm>
            <a:off x="1083963" y="4356100"/>
            <a:ext cx="6350001" cy="5156200"/>
            <a:chOff x="0" y="0"/>
            <a:chExt cx="6350000" cy="5156200"/>
          </a:xfrm>
        </p:grpSpPr>
        <p:pic>
          <p:nvPicPr>
            <p:cNvPr id="79" name="u=2189903444,242686822&amp;fm=26&amp;gp=0.jpg" descr="u=2189903444,242686822&amp;fm=26&amp;gp=0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6096000" cy="4826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8" name="u=2189903444,242686822&amp;fm=26&amp;gp=0.jpg" descr="u=2189903444,242686822&amp;fm=26&amp;gp=0.jp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350000" cy="5156200"/>
            </a:xfrm>
            <a:prstGeom prst="rect">
              <a:avLst/>
            </a:prstGeom>
            <a:effectLst/>
          </p:spPr>
        </p:pic>
      </p:grpSp>
      <p:sp>
        <p:nvSpPr>
          <p:cNvPr id="81" name="测评"/>
          <p:cNvSpPr txBox="1"/>
          <p:nvPr/>
        </p:nvSpPr>
        <p:spPr>
          <a:xfrm>
            <a:off x="3820812" y="10228418"/>
            <a:ext cx="876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测评</a:t>
            </a:r>
          </a:p>
        </p:txBody>
      </p:sp>
      <p:grpSp>
        <p:nvGrpSpPr>
          <p:cNvPr id="84" name="WechatIMG53.jpeg"/>
          <p:cNvGrpSpPr/>
          <p:nvPr/>
        </p:nvGrpSpPr>
        <p:grpSpPr>
          <a:xfrm>
            <a:off x="8627533" y="4191000"/>
            <a:ext cx="7128934" cy="5486400"/>
            <a:chOff x="0" y="0"/>
            <a:chExt cx="7128933" cy="5486400"/>
          </a:xfrm>
        </p:grpSpPr>
        <p:pic>
          <p:nvPicPr>
            <p:cNvPr id="83" name="WechatIMG53.jpeg" descr="WechatIMG53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6874934" cy="51562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82" name="WechatIMG53.jpeg" descr="WechatIMG53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7128934" cy="5486400"/>
            </a:xfrm>
            <a:prstGeom prst="rect">
              <a:avLst/>
            </a:prstGeom>
            <a:effectLst/>
          </p:spPr>
        </p:pic>
      </p:grpSp>
      <p:sp>
        <p:nvSpPr>
          <p:cNvPr id="85" name="培训"/>
          <p:cNvSpPr txBox="1"/>
          <p:nvPr/>
        </p:nvSpPr>
        <p:spPr>
          <a:xfrm>
            <a:off x="11753850" y="10032104"/>
            <a:ext cx="876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培训</a:t>
            </a:r>
          </a:p>
        </p:txBody>
      </p:sp>
      <p:grpSp>
        <p:nvGrpSpPr>
          <p:cNvPr id="88" name="u=3338689473,1095394260&amp;fm=26&amp;gp=0.jpg"/>
          <p:cNvGrpSpPr/>
          <p:nvPr/>
        </p:nvGrpSpPr>
        <p:grpSpPr>
          <a:xfrm>
            <a:off x="16950037" y="4190999"/>
            <a:ext cx="6955585" cy="5486401"/>
            <a:chOff x="0" y="0"/>
            <a:chExt cx="6955583" cy="5486400"/>
          </a:xfrm>
        </p:grpSpPr>
        <p:pic>
          <p:nvPicPr>
            <p:cNvPr id="87" name="u=3338689473,1095394260&amp;fm=26&amp;gp=0.jpg" descr="u=3338689473,1095394260&amp;fm=26&amp;gp=0.jp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13864" t="0" r="17889" b="0"/>
            <a:stretch>
              <a:fillRect/>
            </a:stretch>
          </p:blipFill>
          <p:spPr>
            <a:xfrm>
              <a:off x="127000" y="88899"/>
              <a:ext cx="6701584" cy="51562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86" name="u=3338689473,1095394260&amp;fm=26&amp;gp=0.jpg" descr="u=3338689473,1095394260&amp;fm=26&amp;gp=0.jp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-1"/>
              <a:ext cx="6955584" cy="5486401"/>
            </a:xfrm>
            <a:prstGeom prst="rect">
              <a:avLst/>
            </a:prstGeom>
            <a:effectLst/>
          </p:spPr>
        </p:pic>
      </p:grpSp>
      <p:sp>
        <p:nvSpPr>
          <p:cNvPr id="89" name="辅助决策"/>
          <p:cNvSpPr txBox="1"/>
          <p:nvPr/>
        </p:nvSpPr>
        <p:spPr>
          <a:xfrm>
            <a:off x="19608679" y="10032104"/>
            <a:ext cx="1638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3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辅助决策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矩形"/>
          <p:cNvSpPr/>
          <p:nvPr/>
        </p:nvSpPr>
        <p:spPr>
          <a:xfrm>
            <a:off x="-8328" y="4628727"/>
            <a:ext cx="24384001" cy="3621132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sx="100000" sy="100000" kx="0" ky="0" algn="b" rotWithShape="0" blurRad="25400" dist="12700" dir="5400000">
              <a:srgbClr val="000000">
                <a:alpha val="50000"/>
              </a:srgbClr>
            </a:outerShdw>
          </a:effectLst>
        </p:spPr>
        <p:txBody>
          <a:bodyPr lIns="56831" tIns="56831" rIns="56831" bIns="56831" anchor="ctr"/>
          <a:lstStyle/>
          <a:p>
            <a:pPr defTabSz="821531">
              <a:defRPr b="1" sz="102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2" name="第二部分：盘面、道具摆放及基本规则"/>
          <p:cNvSpPr txBox="1"/>
          <p:nvPr/>
        </p:nvSpPr>
        <p:spPr>
          <a:xfrm>
            <a:off x="3725136" y="5700379"/>
            <a:ext cx="16933728" cy="1477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0413" tIns="40413" rIns="40413" bIns="40413" anchor="ctr">
            <a:spAutoFit/>
          </a:bodyPr>
          <a:lstStyle>
            <a:lvl1pPr>
              <a:defRPr sz="7800">
                <a:solidFill>
                  <a:srgbClr val="FFFFFF"/>
                </a:solidFill>
              </a:defRPr>
            </a:lvl1pPr>
          </a:lstStyle>
          <a:p>
            <a:pPr/>
            <a:r>
              <a:t>第二部分：盘面、道具摆放及基本规则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图片 16" descr="图片 1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080297" y="4513471"/>
            <a:ext cx="6223406" cy="4689058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重视创新，具备开拓精神"/>
          <p:cNvSpPr/>
          <p:nvPr/>
        </p:nvSpPr>
        <p:spPr>
          <a:xfrm>
            <a:off x="263645" y="3120960"/>
            <a:ext cx="6216257" cy="1270001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重视创新，具备开拓精神</a:t>
            </a:r>
          </a:p>
        </p:txBody>
      </p:sp>
      <p:sp>
        <p:nvSpPr>
          <p:cNvPr id="96" name="持续学习，发觉个体潜能"/>
          <p:cNvSpPr/>
          <p:nvPr/>
        </p:nvSpPr>
        <p:spPr>
          <a:xfrm>
            <a:off x="263645" y="5052423"/>
            <a:ext cx="6216257" cy="1270001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持续学习，发觉个体潜能</a:t>
            </a:r>
          </a:p>
        </p:txBody>
      </p:sp>
      <p:sp>
        <p:nvSpPr>
          <p:cNvPr id="97" name="强调变革，可持续性发展"/>
          <p:cNvSpPr/>
          <p:nvPr/>
        </p:nvSpPr>
        <p:spPr>
          <a:xfrm>
            <a:off x="263645" y="6983886"/>
            <a:ext cx="6216257" cy="1270001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强调变革，可持续性发展</a:t>
            </a:r>
          </a:p>
        </p:txBody>
      </p:sp>
      <p:sp>
        <p:nvSpPr>
          <p:cNvPr id="98" name="人本管理，能依靠可信赖"/>
          <p:cNvSpPr/>
          <p:nvPr/>
        </p:nvSpPr>
        <p:spPr>
          <a:xfrm>
            <a:off x="263645" y="8915350"/>
            <a:ext cx="6216257" cy="1270001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人本管理，能依靠可信赖</a:t>
            </a:r>
          </a:p>
        </p:txBody>
      </p:sp>
      <p:sp>
        <p:nvSpPr>
          <p:cNvPr id="99" name="形状"/>
          <p:cNvSpPr/>
          <p:nvPr/>
        </p:nvSpPr>
        <p:spPr>
          <a:xfrm flipH="1" rot="5400000">
            <a:off x="4365582" y="5516947"/>
            <a:ext cx="6829036" cy="21830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972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8627" y="0"/>
                </a:lnTo>
                <a:lnTo>
                  <a:pt x="2972" y="0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47580">
                <a:srgbClr val="80A6BF"/>
              </a:gs>
              <a:gs pos="100000">
                <a:schemeClr val="accent1">
                  <a:hueOff val="114395"/>
                  <a:lumOff val="-24975"/>
                </a:schemeClr>
              </a:gs>
            </a:gsLst>
            <a:lin ang="162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0" name="形状"/>
          <p:cNvSpPr/>
          <p:nvPr/>
        </p:nvSpPr>
        <p:spPr>
          <a:xfrm flipH="1" rot="16200000">
            <a:off x="13189382" y="5516947"/>
            <a:ext cx="6829035" cy="21830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972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8627" y="0"/>
                </a:lnTo>
                <a:lnTo>
                  <a:pt x="2972" y="0"/>
                </a:lnTo>
                <a:close/>
              </a:path>
            </a:pathLst>
          </a:custGeom>
          <a:gradFill>
            <a:gsLst>
              <a:gs pos="0">
                <a:srgbClr val="FFFFFF"/>
              </a:gs>
              <a:gs pos="47580">
                <a:srgbClr val="80A6BF"/>
              </a:gs>
              <a:gs pos="100000">
                <a:schemeClr val="accent1">
                  <a:hueOff val="114395"/>
                  <a:lumOff val="-24975"/>
                </a:schemeClr>
              </a:gs>
            </a:gsLst>
            <a:lin ang="162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101" name="为客户创造价值"/>
          <p:cNvSpPr/>
          <p:nvPr/>
        </p:nvSpPr>
        <p:spPr>
          <a:xfrm>
            <a:off x="17904097" y="3076279"/>
            <a:ext cx="6216258" cy="1270001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为客户创造价值</a:t>
            </a:r>
          </a:p>
        </p:txBody>
      </p:sp>
      <p:sp>
        <p:nvSpPr>
          <p:cNvPr id="102" name="为员工创造价值"/>
          <p:cNvSpPr/>
          <p:nvPr/>
        </p:nvSpPr>
        <p:spPr>
          <a:xfrm>
            <a:off x="17904097" y="5007742"/>
            <a:ext cx="6216258" cy="1270001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为员工创造价值</a:t>
            </a:r>
          </a:p>
        </p:txBody>
      </p:sp>
      <p:sp>
        <p:nvSpPr>
          <p:cNvPr id="103" name="为股东创造价值"/>
          <p:cNvSpPr/>
          <p:nvPr/>
        </p:nvSpPr>
        <p:spPr>
          <a:xfrm>
            <a:off x="17904097" y="6939205"/>
            <a:ext cx="6216258" cy="1270001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为股东创造价值</a:t>
            </a:r>
          </a:p>
        </p:txBody>
      </p:sp>
      <p:sp>
        <p:nvSpPr>
          <p:cNvPr id="104" name="为社会创造价值"/>
          <p:cNvSpPr/>
          <p:nvPr/>
        </p:nvSpPr>
        <p:spPr>
          <a:xfrm>
            <a:off x="17904097" y="8870669"/>
            <a:ext cx="6216258" cy="1270001"/>
          </a:xfrm>
          <a:prstGeom prst="roundRect">
            <a:avLst>
              <a:gd name="adj" fmla="val 15000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为社会创造价值</a:t>
            </a:r>
          </a:p>
        </p:txBody>
      </p:sp>
      <p:sp>
        <p:nvSpPr>
          <p:cNvPr id="105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沙盘目标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4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9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何为幸福力"/>
          <p:cNvSpPr txBox="1"/>
          <p:nvPr/>
        </p:nvSpPr>
        <p:spPr>
          <a:xfrm>
            <a:off x="2181475" y="-10421"/>
            <a:ext cx="511323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defRPr b="1" sz="7200">
                <a:solidFill>
                  <a:srgbClr val="4E405C"/>
                </a:solidFill>
              </a:defRPr>
            </a:lvl1pPr>
          </a:lstStyle>
          <a:p>
            <a:pPr/>
            <a:r>
              <a:t>沙盘背景</a:t>
            </a:r>
          </a:p>
        </p:txBody>
      </p:sp>
      <p:sp>
        <p:nvSpPr>
          <p:cNvPr id="108" name="沙盘背景"/>
          <p:cNvSpPr txBox="1"/>
          <p:nvPr/>
        </p:nvSpPr>
        <p:spPr>
          <a:xfrm>
            <a:off x="10229850" y="2153076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defRPr b="1"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沙盘背景</a:t>
            </a:r>
          </a:p>
        </p:txBody>
      </p:sp>
      <p:sp>
        <p:nvSpPr>
          <p:cNvPr id="109" name="各小组模拟一家正在发展阶段的公司董事会…"/>
          <p:cNvSpPr txBox="1"/>
          <p:nvPr/>
        </p:nvSpPr>
        <p:spPr>
          <a:xfrm>
            <a:off x="2876577" y="3768072"/>
            <a:ext cx="18630846" cy="570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952500" indent="-952500" algn="l" defTabSz="825500">
              <a:buSzPct val="40000"/>
              <a:buBlip>
                <a:blip r:embed="rId2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各小组模拟一家正在发展阶段的公司董事会</a:t>
            </a:r>
          </a:p>
          <a:p>
            <a:pPr marL="952500" indent="-952500" algn="l" defTabSz="825500">
              <a:buSzPct val="40000"/>
              <a:buBlip>
                <a:blip r:embed="rId2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各小组可根据市场区域的情况，设立组织中的部门</a:t>
            </a:r>
          </a:p>
          <a:p>
            <a:pPr marL="952500" indent="-952500" algn="l" defTabSz="825500">
              <a:buSzPct val="40000"/>
              <a:buBlip>
                <a:blip r:embed="rId2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营销、研发、生产、销售等部门相互配合，为公司盈利</a:t>
            </a:r>
          </a:p>
          <a:p>
            <a:pPr marL="952500" indent="-952500" algn="l" defTabSz="825500">
              <a:buSzPct val="40000"/>
              <a:buBlip>
                <a:blip r:embed="rId2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订单获取、新产品开发、设备原材料采购等，都需要相互配合</a:t>
            </a:r>
          </a:p>
          <a:p>
            <a:pPr marL="952500" indent="-952500" algn="l" defTabSz="825500">
              <a:buSzPct val="40000"/>
              <a:buBlip>
                <a:blip r:embed="rId2"/>
              </a:buBlip>
              <a:defRPr b="1" sz="45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沙盘推演的过程，将整个企业经营的元素和过程抽象化的展现在盘面上，让每一位参与者可以提升认知，换位思考的重新审视自己的工作，提升绩效表现。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