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01675">
              <a:lnSpc>
                <a:spcPct val="100000"/>
              </a:lnSpc>
              <a:spcBef>
                <a:spcPts val="0"/>
              </a:spcBef>
              <a:buSzTx/>
              <a:buNone/>
              <a:defRPr b="1" sz="3060"/>
            </a:lvl1pPr>
          </a:lstStyle>
          <a:p>
            <a:pPr/>
            <a:r>
              <a:t>作者和日期</a:t>
            </a:r>
          </a:p>
        </p:txBody>
      </p:sp>
      <p:sp>
        <p:nvSpPr>
          <p:cNvPr id="12" name="演示文稿标题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演示文稿标题</a:t>
            </a:r>
          </a:p>
        </p:txBody>
      </p:sp>
      <p:sp>
        <p:nvSpPr>
          <p:cNvPr id="13" name="正文级别 1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11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12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13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28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>
            <a:lvl1pPr marL="63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1pPr>
            <a:lvl2pPr marL="127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2pPr>
            <a:lvl3pPr marL="190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3pPr>
            <a:lvl4pPr marL="254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4pPr>
            <a:lvl5pPr marL="317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9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幻灯片标题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幻灯片标题</a:t>
            </a:r>
          </a:p>
        </p:txBody>
      </p:sp>
      <p:sp>
        <p:nvSpPr>
          <p:cNvPr id="22" name="幻灯片副标题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26440">
              <a:lnSpc>
                <a:spcPct val="100000"/>
              </a:lnSpc>
              <a:spcBef>
                <a:spcPts val="0"/>
              </a:spcBef>
              <a:buSzTx/>
              <a:buNone/>
              <a:defRPr b="1" sz="4840"/>
            </a:lvl1pPr>
          </a:lstStyle>
          <a:p>
            <a:pPr/>
            <a:r>
              <a:t>幻灯片副标题</a:t>
            </a:r>
          </a:p>
        </p:txBody>
      </p:sp>
      <p:sp>
        <p:nvSpPr>
          <p:cNvPr id="23" name="正文级别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2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3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"/>
          <p:cNvSpPr/>
          <p:nvPr/>
        </p:nvSpPr>
        <p:spPr>
          <a:xfrm>
            <a:off x="-6237" y="13434992"/>
            <a:ext cx="24396475" cy="288465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2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3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4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 algn="ctr" defTabSz="825500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5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3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9fccb5b625cc2e65a914982311e99e09.jpeg" descr="9fccb5b625cc2e65a914982311e99e09.jpeg"/>
          <p:cNvPicPr>
            <a:picLocks noChangeAspect="1"/>
          </p:cNvPicPr>
          <p:nvPr/>
        </p:nvPicPr>
        <p:blipFill>
          <a:blip r:embed="rId2">
            <a:extLst/>
          </a:blip>
          <a:srcRect l="20775" t="0" r="20775" b="0"/>
          <a:stretch>
            <a:fillRect/>
          </a:stretch>
        </p:blipFill>
        <p:spPr>
          <a:xfrm>
            <a:off x="2492828" y="-56449"/>
            <a:ext cx="19398344" cy="13828684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圆角矩形"/>
          <p:cNvSpPr/>
          <p:nvPr/>
        </p:nvSpPr>
        <p:spPr>
          <a:xfrm>
            <a:off x="2879314" y="382628"/>
            <a:ext cx="18625371" cy="12950744"/>
          </a:xfrm>
          <a:prstGeom prst="roundRect">
            <a:avLst>
              <a:gd name="adj" fmla="val 238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2" name="沙盘规则卡"/>
          <p:cNvSpPr txBox="1"/>
          <p:nvPr/>
        </p:nvSpPr>
        <p:spPr>
          <a:xfrm>
            <a:off x="11276443" y="475200"/>
            <a:ext cx="1831114" cy="54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153782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沙盘规则卡</a:t>
            </a:r>
          </a:p>
        </p:txBody>
      </p:sp>
      <p:sp>
        <p:nvSpPr>
          <p:cNvPr id="63" name="线条"/>
          <p:cNvSpPr/>
          <p:nvPr/>
        </p:nvSpPr>
        <p:spPr>
          <a:xfrm>
            <a:off x="9036073" y="1063408"/>
            <a:ext cx="6311853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4" name="线条"/>
          <p:cNvSpPr/>
          <p:nvPr/>
        </p:nvSpPr>
        <p:spPr>
          <a:xfrm>
            <a:off x="9036073" y="1112076"/>
            <a:ext cx="6311854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5" name="职场模拟器原创沙盘"/>
          <p:cNvSpPr txBox="1"/>
          <p:nvPr/>
        </p:nvSpPr>
        <p:spPr>
          <a:xfrm>
            <a:off x="10617138" y="12541132"/>
            <a:ext cx="3868184" cy="769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0628" tIns="130628" rIns="130628" bIns="130628" anchor="ctr">
            <a:spAutoFit/>
          </a:bodyPr>
          <a:lstStyle>
            <a:lvl1pPr defTabSz="2122714">
              <a:defRPr b="1" sz="2800">
                <a:solidFill>
                  <a:srgbClr val="163783"/>
                </a:solidFill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66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12" t="5449" r="17777" b="28074"/>
          <a:stretch>
            <a:fillRect/>
          </a:stretch>
        </p:blipFill>
        <p:spPr>
          <a:xfrm>
            <a:off x="10376856" y="12652571"/>
            <a:ext cx="546148" cy="5463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2"/>
                  <a:pt x="2882" y="3022"/>
                </a:cubicBezTo>
                <a:cubicBezTo>
                  <a:pt x="-961" y="7043"/>
                  <a:pt x="-961" y="13559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9"/>
                  <a:pt x="20639" y="7043"/>
                  <a:pt x="16796" y="3022"/>
                </a:cubicBezTo>
                <a:cubicBezTo>
                  <a:pt x="14874" y="1012"/>
                  <a:pt x="12350" y="0"/>
                  <a:pt x="9832" y="0"/>
                </a:cubicBez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</p:pic>
      <p:sp>
        <p:nvSpPr>
          <p:cNvPr id="67" name="幻灯片编号"/>
          <p:cNvSpPr txBox="1"/>
          <p:nvPr>
            <p:ph type="sldNum" sz="quarter" idx="2"/>
          </p:nvPr>
        </p:nvSpPr>
        <p:spPr>
          <a:xfrm>
            <a:off x="12007571" y="9333308"/>
            <a:ext cx="363807" cy="375209"/>
          </a:xfrm>
          <a:prstGeom prst="rect">
            <a:avLst/>
          </a:prstGeom>
        </p:spPr>
        <p:txBody>
          <a:bodyPr lIns="20206" tIns="20206" rIns="20206" bIns="20206" anchor="t"/>
          <a:lstStyle>
            <a:lvl1pPr defTabSz="825499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图片 7" descr="图片 7"/>
          <p:cNvPicPr>
            <a:picLocks noChangeAspect="1"/>
          </p:cNvPicPr>
          <p:nvPr/>
        </p:nvPicPr>
        <p:blipFill>
          <a:blip r:embed="rId2">
            <a:extLst/>
          </a:blip>
          <a:srcRect l="15778" t="0" r="0" b="0"/>
          <a:stretch>
            <a:fillRect/>
          </a:stretch>
        </p:blipFill>
        <p:spPr>
          <a:xfrm rot="16200000">
            <a:off x="5334000" y="-5334001"/>
            <a:ext cx="13716000" cy="2438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图片 1" descr="图片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13091" y="2315724"/>
            <a:ext cx="7188585" cy="9845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76" name="图片 2" descr="图片 2"/>
          <p:cNvPicPr>
            <a:picLocks noChangeAspect="1"/>
          </p:cNvPicPr>
          <p:nvPr/>
        </p:nvPicPr>
        <p:blipFill>
          <a:blip r:embed="rId4">
            <a:extLst/>
          </a:blip>
          <a:srcRect l="7108" t="0" r="0" b="24256"/>
          <a:stretch>
            <a:fillRect/>
          </a:stretch>
        </p:blipFill>
        <p:spPr>
          <a:xfrm>
            <a:off x="-3808571" y="335898"/>
            <a:ext cx="24343065" cy="13379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" name="图片 3" descr="图片 3"/>
          <p:cNvPicPr>
            <a:picLocks noChangeAspect="1"/>
          </p:cNvPicPr>
          <p:nvPr/>
        </p:nvPicPr>
        <p:blipFill>
          <a:blip r:embed="rId5">
            <a:extLst/>
          </a:blip>
          <a:srcRect l="0" t="1" r="0" b="33247"/>
          <a:stretch>
            <a:fillRect/>
          </a:stretch>
        </p:blipFill>
        <p:spPr>
          <a:xfrm>
            <a:off x="0" y="6592012"/>
            <a:ext cx="24384000" cy="7257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图片 4" descr="图片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40937" y="1006219"/>
            <a:ext cx="7037038" cy="1203960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幻灯片编号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等线"/>
                <a:ea typeface="等线"/>
                <a:cs typeface="等线"/>
                <a:sym typeface="等线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rgbClr val="40427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87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88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1828800">
              <a:defRPr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89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9fccb5b625cc2e65a914982311e99e09.jpeg" descr="9fccb5b625cc2e65a914982311e99e09.jpeg"/>
          <p:cNvPicPr>
            <a:picLocks noChangeAspect="1"/>
          </p:cNvPicPr>
          <p:nvPr/>
        </p:nvPicPr>
        <p:blipFill>
          <a:blip r:embed="rId2">
            <a:extLst/>
          </a:blip>
          <a:srcRect l="20775" t="0" r="20775" b="0"/>
          <a:stretch>
            <a:fillRect/>
          </a:stretch>
        </p:blipFill>
        <p:spPr>
          <a:xfrm>
            <a:off x="2492828" y="-56449"/>
            <a:ext cx="19398344" cy="13828684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圆角矩形"/>
          <p:cNvSpPr/>
          <p:nvPr/>
        </p:nvSpPr>
        <p:spPr>
          <a:xfrm>
            <a:off x="2879314" y="382628"/>
            <a:ext cx="18625371" cy="12950744"/>
          </a:xfrm>
          <a:prstGeom prst="roundRect">
            <a:avLst>
              <a:gd name="adj" fmla="val 2386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8" name="《时间之城》沙盘规则卡"/>
          <p:cNvSpPr txBox="1"/>
          <p:nvPr/>
        </p:nvSpPr>
        <p:spPr>
          <a:xfrm>
            <a:off x="10209643" y="475200"/>
            <a:ext cx="3964714" cy="548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0206" tIns="20206" rIns="20206" bIns="20206" anchor="ctr">
            <a:spAutoFit/>
          </a:bodyPr>
          <a:lstStyle>
            <a:lvl1pPr defTabSz="825499">
              <a:defRPr sz="2800">
                <a:solidFill>
                  <a:srgbClr val="153782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《时间之城》沙盘规则卡</a:t>
            </a:r>
          </a:p>
        </p:txBody>
      </p:sp>
      <p:sp>
        <p:nvSpPr>
          <p:cNvPr id="99" name="线条"/>
          <p:cNvSpPr/>
          <p:nvPr/>
        </p:nvSpPr>
        <p:spPr>
          <a:xfrm>
            <a:off x="9036073" y="1063408"/>
            <a:ext cx="6311853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0" name="线条"/>
          <p:cNvSpPr/>
          <p:nvPr/>
        </p:nvSpPr>
        <p:spPr>
          <a:xfrm>
            <a:off x="9036073" y="1112076"/>
            <a:ext cx="6311854" cy="1"/>
          </a:xfrm>
          <a:prstGeom prst="line">
            <a:avLst/>
          </a:prstGeom>
          <a:ln w="25400">
            <a:solidFill>
              <a:srgbClr val="163783"/>
            </a:solidFill>
          </a:ln>
        </p:spPr>
        <p:txBody>
          <a:bodyPr lIns="58781" tIns="58781" rIns="58781" bIns="58781"/>
          <a:lstStyle/>
          <a:p>
            <a:pPr defTabSz="825499">
              <a:defRPr sz="28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1" name="职场模拟器原创沙盘"/>
          <p:cNvSpPr txBox="1"/>
          <p:nvPr/>
        </p:nvSpPr>
        <p:spPr>
          <a:xfrm>
            <a:off x="10617138" y="12653510"/>
            <a:ext cx="3868184" cy="769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30628" tIns="130628" rIns="130628" bIns="130628" anchor="ctr">
            <a:spAutoFit/>
          </a:bodyPr>
          <a:lstStyle>
            <a:lvl1pPr defTabSz="2122714">
              <a:defRPr b="1" sz="2800">
                <a:solidFill>
                  <a:srgbClr val="163783"/>
                </a:solidFill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102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12" t="5449" r="17777" b="28074"/>
          <a:stretch>
            <a:fillRect/>
          </a:stretch>
        </p:blipFill>
        <p:spPr>
          <a:xfrm>
            <a:off x="10376856" y="12764949"/>
            <a:ext cx="546148" cy="5463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2"/>
                  <a:pt x="2882" y="3022"/>
                </a:cubicBezTo>
                <a:cubicBezTo>
                  <a:pt x="-961" y="7043"/>
                  <a:pt x="-961" y="13559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9"/>
                  <a:pt x="20639" y="7043"/>
                  <a:pt x="16796" y="3022"/>
                </a:cubicBezTo>
                <a:cubicBezTo>
                  <a:pt x="14874" y="1012"/>
                  <a:pt x="12350" y="0"/>
                  <a:pt x="9832" y="0"/>
                </a:cubicBezTo>
                <a:close/>
              </a:path>
            </a:pathLst>
          </a:custGeom>
          <a:ln w="12700">
            <a:solidFill>
              <a:srgbClr val="000000"/>
            </a:solidFill>
            <a:miter lim="400000"/>
          </a:ln>
        </p:spPr>
      </p:pic>
      <p:sp>
        <p:nvSpPr>
          <p:cNvPr id="103" name="幻灯片编号"/>
          <p:cNvSpPr txBox="1"/>
          <p:nvPr>
            <p:ph type="sldNum" sz="quarter" idx="2"/>
          </p:nvPr>
        </p:nvSpPr>
        <p:spPr>
          <a:xfrm>
            <a:off x="12007571" y="9333308"/>
            <a:ext cx="363807" cy="375209"/>
          </a:xfrm>
          <a:prstGeom prst="rect">
            <a:avLst/>
          </a:prstGeom>
        </p:spPr>
        <p:txBody>
          <a:bodyPr lIns="20206" tIns="20206" rIns="20206" bIns="20206" anchor="t"/>
          <a:lstStyle>
            <a:lvl1pPr defTabSz="825499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标题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幻灯片标题</a:t>
            </a:r>
          </a:p>
        </p:txBody>
      </p:sp>
      <p:sp>
        <p:nvSpPr>
          <p:cNvPr id="3" name="正文级别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矩形"/>
          <p:cNvSpPr/>
          <p:nvPr/>
        </p:nvSpPr>
        <p:spPr>
          <a:xfrm>
            <a:off x="769068" y="4759612"/>
            <a:ext cx="23129602" cy="5188507"/>
          </a:xfrm>
          <a:prstGeom prst="rect">
            <a:avLst/>
          </a:prstGeom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9" name="看见幸福   习惯养成"/>
          <p:cNvSpPr txBox="1"/>
          <p:nvPr/>
        </p:nvSpPr>
        <p:spPr>
          <a:xfrm>
            <a:off x="1450432" y="8059634"/>
            <a:ext cx="8496301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6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提升职场人时间管理效能</a:t>
            </a:r>
          </a:p>
        </p:txBody>
      </p:sp>
      <p:sp>
        <p:nvSpPr>
          <p:cNvPr id="140" name="沙盘模拟助推组织健康系列定制产品"/>
          <p:cNvSpPr txBox="1"/>
          <p:nvPr/>
        </p:nvSpPr>
        <p:spPr>
          <a:xfrm>
            <a:off x="1648752" y="5383316"/>
            <a:ext cx="6210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沙盘模拟助推职业素养提升系列产品</a:t>
            </a:r>
          </a:p>
        </p:txBody>
      </p:sp>
      <p:sp>
        <p:nvSpPr>
          <p:cNvPr id="141" name="文本框 15"/>
          <p:cNvSpPr txBox="1"/>
          <p:nvPr/>
        </p:nvSpPr>
        <p:spPr>
          <a:xfrm>
            <a:off x="1413471" y="4404035"/>
            <a:ext cx="5656649" cy="70357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6" tIns="34286" rIns="34286" bIns="34286">
            <a:spAutoFit/>
          </a:bodyPr>
          <a:lstStyle>
            <a:lvl1pPr algn="r" defTabSz="685800">
              <a:defRPr b="1" sz="3600">
                <a:solidFill>
                  <a:schemeClr val="accent1">
                    <a:hueOff val="114395"/>
                    <a:lumOff val="-24975"/>
                  </a:schemeClr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职场模拟器原创沙盘   </a:t>
            </a:r>
          </a:p>
        </p:txBody>
      </p:sp>
      <p:pic>
        <p:nvPicPr>
          <p:cNvPr id="142" name="屏幕快照 2020-03-07 20.18.22.png" descr="屏幕快照 2020-03-07 20.18.22.png"/>
          <p:cNvPicPr>
            <a:picLocks noChangeAspect="1"/>
          </p:cNvPicPr>
          <p:nvPr/>
        </p:nvPicPr>
        <p:blipFill>
          <a:blip r:embed="rId2">
            <a:extLst/>
          </a:blip>
          <a:srcRect l="19407" t="5449" r="17779" b="28085"/>
          <a:stretch>
            <a:fillRect/>
          </a:stretch>
        </p:blipFill>
        <p:spPr>
          <a:xfrm>
            <a:off x="1524101" y="3922236"/>
            <a:ext cx="1288731" cy="1288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3" y="1008"/>
                  <a:pt x="2882" y="3019"/>
                </a:cubicBezTo>
                <a:cubicBezTo>
                  <a:pt x="-961" y="7040"/>
                  <a:pt x="-961" y="13557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7"/>
                  <a:pt x="20639" y="7040"/>
                  <a:pt x="16796" y="3019"/>
                </a:cubicBezTo>
                <a:cubicBezTo>
                  <a:pt x="14875" y="1008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43" name="时门之城"/>
          <p:cNvSpPr txBox="1"/>
          <p:nvPr/>
        </p:nvSpPr>
        <p:spPr>
          <a:xfrm>
            <a:off x="1394753" y="5936415"/>
            <a:ext cx="6718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时门之城</a:t>
            </a:r>
          </a:p>
        </p:txBody>
      </p:sp>
      <p:pic>
        <p:nvPicPr>
          <p:cNvPr id="144" name="预览图_千图网_编号33690853.png" descr="预览图_千图网_编号33690853.png"/>
          <p:cNvPicPr>
            <a:picLocks noChangeAspect="1"/>
          </p:cNvPicPr>
          <p:nvPr/>
        </p:nvPicPr>
        <p:blipFill>
          <a:blip r:embed="rId3">
            <a:extLst/>
          </a:blip>
          <a:srcRect l="33571" t="23463" r="33571" b="21357"/>
          <a:stretch>
            <a:fillRect/>
          </a:stretch>
        </p:blipFill>
        <p:spPr>
          <a:xfrm>
            <a:off x="3606732" y="6828258"/>
            <a:ext cx="609697" cy="1023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u=416278272,1723094034&amp;fm=253&amp;fmt=auto&amp;app=138&amp;f=JPEG.jpeg" descr="u=416278272,1723094034&amp;fm=253&amp;fmt=auto&amp;app=138&amp;f=JPEG.jpeg"/>
          <p:cNvPicPr>
            <a:picLocks noChangeAspect="1"/>
          </p:cNvPicPr>
          <p:nvPr/>
        </p:nvPicPr>
        <p:blipFill>
          <a:blip r:embed="rId4">
            <a:extLst/>
          </a:blip>
          <a:srcRect l="8451" t="7835" r="8449" b="7834"/>
          <a:stretch>
            <a:fillRect/>
          </a:stretch>
        </p:blipFill>
        <p:spPr>
          <a:xfrm>
            <a:off x="12554352" y="2262618"/>
            <a:ext cx="9760445" cy="97605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  <a:effectLst>
            <a:outerShdw sx="100000" sy="100000" kx="0" ky="0" algn="b" rotWithShape="0" blurRad="190500" dist="177800" dir="5400000">
              <a:srgbClr val="000000">
                <a:alpha val="79445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沙盘盘面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沙盘盘面</a:t>
            </a:r>
          </a:p>
        </p:txBody>
      </p:sp>
      <p:sp>
        <p:nvSpPr>
          <p:cNvPr id="183" name="小组盘面"/>
          <p:cNvSpPr txBox="1"/>
          <p:nvPr/>
        </p:nvSpPr>
        <p:spPr>
          <a:xfrm>
            <a:off x="10737850" y="11536146"/>
            <a:ext cx="2908301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5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小组盘面</a:t>
            </a:r>
          </a:p>
        </p:txBody>
      </p:sp>
      <p:pic>
        <p:nvPicPr>
          <p:cNvPr id="184" name="12份，成品120cm，60cm，A（小组盘面）——《时间之城》时间管理沙盘.pdf" descr="12份，成品120cm，60cm，A（小组盘面）——《时间之城》时间管理沙盘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3944" y="2125259"/>
            <a:ext cx="18930962" cy="9465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一阶段推演"/>
          <p:cNvSpPr txBox="1"/>
          <p:nvPr/>
        </p:nvSpPr>
        <p:spPr>
          <a:xfrm>
            <a:off x="2354091" y="-48520"/>
            <a:ext cx="487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一阶段推演</a:t>
            </a:r>
          </a:p>
        </p:txBody>
      </p:sp>
      <p:sp>
        <p:nvSpPr>
          <p:cNvPr id="187" name="招募…"/>
          <p:cNvSpPr/>
          <p:nvPr/>
        </p:nvSpPr>
        <p:spPr>
          <a:xfrm>
            <a:off x="6356913" y="4433014"/>
            <a:ext cx="1911611" cy="5207297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招募</a:t>
            </a:r>
          </a:p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团队</a:t>
            </a:r>
          </a:p>
        </p:txBody>
      </p:sp>
      <p:sp>
        <p:nvSpPr>
          <p:cNvPr id="188" name="箭头"/>
          <p:cNvSpPr/>
          <p:nvPr/>
        </p:nvSpPr>
        <p:spPr>
          <a:xfrm>
            <a:off x="5453325" y="6711533"/>
            <a:ext cx="645933" cy="1550258"/>
          </a:xfrm>
          <a:prstGeom prst="rightArrow">
            <a:avLst>
              <a:gd name="adj1" fmla="val 50000"/>
              <a:gd name="adj2" fmla="val 78027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9" name="产出…"/>
          <p:cNvSpPr/>
          <p:nvPr/>
        </p:nvSpPr>
        <p:spPr>
          <a:xfrm>
            <a:off x="9609768" y="4433014"/>
            <a:ext cx="1911610" cy="5207297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产出</a:t>
            </a:r>
          </a:p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成果</a:t>
            </a:r>
          </a:p>
        </p:txBody>
      </p:sp>
      <p:sp>
        <p:nvSpPr>
          <p:cNvPr id="190" name="箭头"/>
          <p:cNvSpPr/>
          <p:nvPr/>
        </p:nvSpPr>
        <p:spPr>
          <a:xfrm>
            <a:off x="8706179" y="6711533"/>
            <a:ext cx="645933" cy="1550258"/>
          </a:xfrm>
          <a:prstGeom prst="rightArrow">
            <a:avLst>
              <a:gd name="adj1" fmla="val 50000"/>
              <a:gd name="adj2" fmla="val 78027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1" name="订单…"/>
          <p:cNvSpPr/>
          <p:nvPr/>
        </p:nvSpPr>
        <p:spPr>
          <a:xfrm>
            <a:off x="12862621" y="4433014"/>
            <a:ext cx="1911611" cy="5207297"/>
          </a:xfrm>
          <a:prstGeom prst="rect">
            <a:avLst/>
          </a:prstGeom>
          <a:solidFill>
            <a:srgbClr val="102A63"/>
          </a:solidFill>
          <a:ln w="3175">
            <a:solidFill>
              <a:srgbClr val="FD5E4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499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订单</a:t>
            </a:r>
          </a:p>
          <a:p>
            <a:pPr defTabSz="825499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收益</a:t>
            </a:r>
          </a:p>
        </p:txBody>
      </p:sp>
      <p:sp>
        <p:nvSpPr>
          <p:cNvPr id="192" name="箭头"/>
          <p:cNvSpPr/>
          <p:nvPr/>
        </p:nvSpPr>
        <p:spPr>
          <a:xfrm>
            <a:off x="15211886" y="6711533"/>
            <a:ext cx="645934" cy="1550258"/>
          </a:xfrm>
          <a:prstGeom prst="rightArrow">
            <a:avLst>
              <a:gd name="adj1" fmla="val 50000"/>
              <a:gd name="adj2" fmla="val 78027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3" name="随机…"/>
          <p:cNvSpPr/>
          <p:nvPr/>
        </p:nvSpPr>
        <p:spPr>
          <a:xfrm>
            <a:off x="19368330" y="4433014"/>
            <a:ext cx="1911611" cy="5207297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随机</a:t>
            </a:r>
          </a:p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事件</a:t>
            </a:r>
          </a:p>
        </p:txBody>
      </p:sp>
      <p:sp>
        <p:nvSpPr>
          <p:cNvPr id="194" name="领取…"/>
          <p:cNvSpPr/>
          <p:nvPr/>
        </p:nvSpPr>
        <p:spPr>
          <a:xfrm>
            <a:off x="3104059" y="4433014"/>
            <a:ext cx="1911610" cy="5207297"/>
          </a:xfrm>
          <a:prstGeom prst="rect">
            <a:avLst/>
          </a:prstGeom>
          <a:solidFill>
            <a:srgbClr val="102A6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领取</a:t>
            </a:r>
          </a:p>
          <a:p>
            <a:pPr defTabSz="825500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订单</a:t>
            </a:r>
          </a:p>
        </p:txBody>
      </p:sp>
      <p:sp>
        <p:nvSpPr>
          <p:cNvPr id="195" name="箭头"/>
          <p:cNvSpPr/>
          <p:nvPr/>
        </p:nvSpPr>
        <p:spPr>
          <a:xfrm>
            <a:off x="11959033" y="6711533"/>
            <a:ext cx="645934" cy="1550258"/>
          </a:xfrm>
          <a:prstGeom prst="rightArrow">
            <a:avLst>
              <a:gd name="adj1" fmla="val 50000"/>
              <a:gd name="adj2" fmla="val 78027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6" name="箭头"/>
          <p:cNvSpPr/>
          <p:nvPr/>
        </p:nvSpPr>
        <p:spPr>
          <a:xfrm>
            <a:off x="18464741" y="6711533"/>
            <a:ext cx="645933" cy="1550258"/>
          </a:xfrm>
          <a:prstGeom prst="rightArrow">
            <a:avLst>
              <a:gd name="adj1" fmla="val 50000"/>
              <a:gd name="adj2" fmla="val 78027"/>
            </a:avLst>
          </a:prstGeom>
          <a:solidFill>
            <a:srgbClr val="102A63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7" name="评优"/>
          <p:cNvSpPr/>
          <p:nvPr/>
        </p:nvSpPr>
        <p:spPr>
          <a:xfrm>
            <a:off x="16115476" y="4433014"/>
            <a:ext cx="1911611" cy="5207297"/>
          </a:xfrm>
          <a:prstGeom prst="rect">
            <a:avLst/>
          </a:prstGeom>
          <a:solidFill>
            <a:srgbClr val="102A63"/>
          </a:solidFill>
          <a:ln w="3175">
            <a:solidFill>
              <a:srgbClr val="FD5E48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65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评优</a:t>
            </a:r>
          </a:p>
        </p:txBody>
      </p:sp>
      <p:sp>
        <p:nvSpPr>
          <p:cNvPr id="198" name="招募…"/>
          <p:cNvSpPr/>
          <p:nvPr/>
        </p:nvSpPr>
        <p:spPr>
          <a:xfrm>
            <a:off x="6356913" y="4433014"/>
            <a:ext cx="1911611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招募</a:t>
            </a:r>
          </a:p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团队</a:t>
            </a:r>
          </a:p>
        </p:txBody>
      </p:sp>
      <p:sp>
        <p:nvSpPr>
          <p:cNvPr id="199" name="产出…"/>
          <p:cNvSpPr/>
          <p:nvPr/>
        </p:nvSpPr>
        <p:spPr>
          <a:xfrm>
            <a:off x="9609768" y="4433014"/>
            <a:ext cx="1911610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产出</a:t>
            </a:r>
          </a:p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成果</a:t>
            </a:r>
          </a:p>
        </p:txBody>
      </p:sp>
      <p:sp>
        <p:nvSpPr>
          <p:cNvPr id="200" name="订单…"/>
          <p:cNvSpPr/>
          <p:nvPr/>
        </p:nvSpPr>
        <p:spPr>
          <a:xfrm>
            <a:off x="12862621" y="4433014"/>
            <a:ext cx="1911611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499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订单</a:t>
            </a:r>
          </a:p>
          <a:p>
            <a:pPr defTabSz="825499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收益</a:t>
            </a:r>
          </a:p>
        </p:txBody>
      </p:sp>
      <p:sp>
        <p:nvSpPr>
          <p:cNvPr id="201" name="随机…"/>
          <p:cNvSpPr/>
          <p:nvPr/>
        </p:nvSpPr>
        <p:spPr>
          <a:xfrm>
            <a:off x="19368330" y="4433014"/>
            <a:ext cx="1911611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随机</a:t>
            </a:r>
          </a:p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事件</a:t>
            </a:r>
          </a:p>
        </p:txBody>
      </p:sp>
      <p:sp>
        <p:nvSpPr>
          <p:cNvPr id="202" name="领取…"/>
          <p:cNvSpPr/>
          <p:nvPr/>
        </p:nvSpPr>
        <p:spPr>
          <a:xfrm>
            <a:off x="3104058" y="4433014"/>
            <a:ext cx="1911611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领取</a:t>
            </a:r>
          </a:p>
          <a:p>
            <a:pPr defTabSz="825500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订单</a:t>
            </a:r>
          </a:p>
        </p:txBody>
      </p:sp>
      <p:sp>
        <p:nvSpPr>
          <p:cNvPr id="203" name="评优"/>
          <p:cNvSpPr/>
          <p:nvPr/>
        </p:nvSpPr>
        <p:spPr>
          <a:xfrm>
            <a:off x="16115476" y="4433014"/>
            <a:ext cx="1911611" cy="5207297"/>
          </a:xfrm>
          <a:prstGeom prst="rect">
            <a:avLst/>
          </a:prstGeom>
          <a:solidFill>
            <a:srgbClr val="FFFFFF"/>
          </a:solidFill>
          <a:ln w="63500">
            <a:solidFill>
              <a:srgbClr val="102A63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499">
              <a:defRPr sz="6500">
                <a:solidFill>
                  <a:srgbClr val="102A63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评优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2" grpId="1"/>
      <p:bldP build="whole" bldLvl="1" animBg="1" rev="0" advAuto="0" spid="200" grpId="4"/>
      <p:bldP build="whole" bldLvl="1" animBg="1" rev="0" advAuto="0" spid="199" grpId="3"/>
      <p:bldP build="whole" bldLvl="1" animBg="1" rev="0" advAuto="0" spid="203" grpId="5"/>
      <p:bldP build="whole" bldLvl="1" animBg="1" rev="0" advAuto="0" spid="198" grpId="2"/>
      <p:bldP build="whole" bldLvl="1" animBg="1" rev="0" advAuto="0" spid="201" grpId="6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" name="成组"/>
          <p:cNvGrpSpPr/>
          <p:nvPr/>
        </p:nvGrpSpPr>
        <p:grpSpPr>
          <a:xfrm>
            <a:off x="0" y="3683000"/>
            <a:ext cx="24384000" cy="5976690"/>
            <a:chOff x="0" y="0"/>
            <a:chExt cx="24384000" cy="5976689"/>
          </a:xfrm>
        </p:grpSpPr>
        <p:sp>
          <p:nvSpPr>
            <p:cNvPr id="205" name="矩形"/>
            <p:cNvSpPr/>
            <p:nvPr/>
          </p:nvSpPr>
          <p:spPr>
            <a:xfrm>
              <a:off x="0" y="373310"/>
              <a:ext cx="24384000" cy="5603380"/>
            </a:xfrm>
            <a:prstGeom prst="rect">
              <a:avLst/>
            </a:prstGeom>
            <a:noFill/>
            <a:ln w="381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6" name="矩形"/>
            <p:cNvSpPr/>
            <p:nvPr/>
          </p:nvSpPr>
          <p:spPr>
            <a:xfrm>
              <a:off x="0" y="203200"/>
              <a:ext cx="24384000" cy="5603379"/>
            </a:xfrm>
            <a:prstGeom prst="rect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28600" dist="33521" dir="5400000">
                <a:srgbClr val="000000">
                  <a:alpha val="6560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207" name="矩形"/>
            <p:cNvSpPr/>
            <p:nvPr/>
          </p:nvSpPr>
          <p:spPr>
            <a:xfrm>
              <a:off x="0" y="0"/>
              <a:ext cx="24384000" cy="5603379"/>
            </a:xfrm>
            <a:prstGeom prst="rect">
              <a:avLst/>
            </a:prstGeom>
            <a:noFill/>
            <a:ln w="381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209" name="时间管理的四大工具"/>
          <p:cNvSpPr txBox="1"/>
          <p:nvPr/>
        </p:nvSpPr>
        <p:spPr>
          <a:xfrm>
            <a:off x="5256212" y="5346451"/>
            <a:ext cx="13871576" cy="227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b="1"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时间管理的四大工具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圆角矩形"/>
          <p:cNvSpPr/>
          <p:nvPr/>
        </p:nvSpPr>
        <p:spPr>
          <a:xfrm>
            <a:off x="689669" y="4584405"/>
            <a:ext cx="5592429" cy="670879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2" name="圆角矩形"/>
          <p:cNvSpPr/>
          <p:nvPr/>
        </p:nvSpPr>
        <p:spPr>
          <a:xfrm>
            <a:off x="6493747" y="4584405"/>
            <a:ext cx="5592429" cy="670879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3" name="圆角矩形"/>
          <p:cNvSpPr/>
          <p:nvPr/>
        </p:nvSpPr>
        <p:spPr>
          <a:xfrm>
            <a:off x="12297825" y="4584405"/>
            <a:ext cx="5592429" cy="670879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4" name="圆角矩形"/>
          <p:cNvSpPr/>
          <p:nvPr/>
        </p:nvSpPr>
        <p:spPr>
          <a:xfrm>
            <a:off x="18101902" y="4584405"/>
            <a:ext cx="5592429" cy="6708798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508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5" name="矩形"/>
          <p:cNvSpPr/>
          <p:nvPr/>
        </p:nvSpPr>
        <p:spPr>
          <a:xfrm>
            <a:off x="664269" y="3188904"/>
            <a:ext cx="5643229" cy="10922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4000">
                <a:solidFill>
                  <a:srgbClr val="C00000"/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</p:txBody>
      </p:sp>
      <p:sp>
        <p:nvSpPr>
          <p:cNvPr id="216" name="第一代"/>
          <p:cNvSpPr txBox="1"/>
          <p:nvPr/>
        </p:nvSpPr>
        <p:spPr>
          <a:xfrm>
            <a:off x="755709" y="3287964"/>
            <a:ext cx="5460349" cy="894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第一代</a:t>
            </a:r>
          </a:p>
        </p:txBody>
      </p:sp>
      <p:sp>
        <p:nvSpPr>
          <p:cNvPr id="217" name="矩形"/>
          <p:cNvSpPr/>
          <p:nvPr/>
        </p:nvSpPr>
        <p:spPr>
          <a:xfrm>
            <a:off x="6468347" y="3188904"/>
            <a:ext cx="5643229" cy="10922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4000">
                <a:solidFill>
                  <a:srgbClr val="C00000"/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</p:txBody>
      </p:sp>
      <p:sp>
        <p:nvSpPr>
          <p:cNvPr id="218" name="第二代"/>
          <p:cNvSpPr txBox="1"/>
          <p:nvPr/>
        </p:nvSpPr>
        <p:spPr>
          <a:xfrm>
            <a:off x="6559787" y="3287964"/>
            <a:ext cx="5460350" cy="894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第二代</a:t>
            </a:r>
          </a:p>
        </p:txBody>
      </p:sp>
      <p:sp>
        <p:nvSpPr>
          <p:cNvPr id="219" name="矩形"/>
          <p:cNvSpPr/>
          <p:nvPr/>
        </p:nvSpPr>
        <p:spPr>
          <a:xfrm>
            <a:off x="12272425" y="3188904"/>
            <a:ext cx="5643229" cy="10922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4000">
                <a:solidFill>
                  <a:srgbClr val="C00000"/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</p:txBody>
      </p:sp>
      <p:sp>
        <p:nvSpPr>
          <p:cNvPr id="220" name="第三代"/>
          <p:cNvSpPr txBox="1"/>
          <p:nvPr/>
        </p:nvSpPr>
        <p:spPr>
          <a:xfrm>
            <a:off x="12363865" y="3287964"/>
            <a:ext cx="5460349" cy="894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第三代</a:t>
            </a:r>
          </a:p>
        </p:txBody>
      </p:sp>
      <p:sp>
        <p:nvSpPr>
          <p:cNvPr id="221" name="矩形"/>
          <p:cNvSpPr/>
          <p:nvPr/>
        </p:nvSpPr>
        <p:spPr>
          <a:xfrm>
            <a:off x="18076502" y="3188904"/>
            <a:ext cx="5643229" cy="10922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tIns="91439" bIns="91439" anchor="ctr"/>
          <a:lstStyle/>
          <a:p>
            <a:pPr defTabSz="1828800">
              <a:defRPr sz="4000">
                <a:solidFill>
                  <a:srgbClr val="C00000"/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</p:txBody>
      </p:sp>
      <p:sp>
        <p:nvSpPr>
          <p:cNvPr id="222" name="第四代"/>
          <p:cNvSpPr txBox="1"/>
          <p:nvPr/>
        </p:nvSpPr>
        <p:spPr>
          <a:xfrm>
            <a:off x="18167942" y="3287964"/>
            <a:ext cx="5460349" cy="894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第四代</a:t>
            </a:r>
          </a:p>
        </p:txBody>
      </p:sp>
      <p:sp>
        <p:nvSpPr>
          <p:cNvPr id="223" name="文本框 15"/>
          <p:cNvSpPr txBox="1"/>
          <p:nvPr/>
        </p:nvSpPr>
        <p:spPr>
          <a:xfrm>
            <a:off x="2206992" y="6682409"/>
            <a:ext cx="2557781" cy="239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便条</a:t>
            </a:r>
          </a:p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备忘录</a:t>
            </a:r>
          </a:p>
        </p:txBody>
      </p:sp>
      <p:sp>
        <p:nvSpPr>
          <p:cNvPr id="224" name="文本框 16"/>
          <p:cNvSpPr txBox="1"/>
          <p:nvPr/>
        </p:nvSpPr>
        <p:spPr>
          <a:xfrm>
            <a:off x="8011070" y="6682409"/>
            <a:ext cx="2557781" cy="239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日历</a:t>
            </a:r>
          </a:p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日程表</a:t>
            </a:r>
          </a:p>
        </p:txBody>
      </p:sp>
      <p:sp>
        <p:nvSpPr>
          <p:cNvPr id="225" name="文本框 17"/>
          <p:cNvSpPr txBox="1"/>
          <p:nvPr/>
        </p:nvSpPr>
        <p:spPr>
          <a:xfrm>
            <a:off x="14208849" y="6682409"/>
            <a:ext cx="1770381" cy="239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/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程序</a:t>
            </a:r>
          </a:p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顺序</a:t>
            </a:r>
          </a:p>
        </p:txBody>
      </p:sp>
      <p:sp>
        <p:nvSpPr>
          <p:cNvPr id="226" name="文本框 18"/>
          <p:cNvSpPr txBox="1"/>
          <p:nvPr/>
        </p:nvSpPr>
        <p:spPr>
          <a:xfrm>
            <a:off x="18793945" y="6742464"/>
            <a:ext cx="4208343" cy="23926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效果</a:t>
            </a:r>
          </a:p>
          <a:p>
            <a:pPr defTabSz="1828800">
              <a:defRPr b="1" sz="62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效率</a:t>
            </a:r>
          </a:p>
        </p:txBody>
      </p:sp>
      <p:sp>
        <p:nvSpPr>
          <p:cNvPr id="227" name="发展"/>
          <p:cNvSpPr txBox="1"/>
          <p:nvPr/>
        </p:nvSpPr>
        <p:spPr>
          <a:xfrm>
            <a:off x="3731746" y="-21478"/>
            <a:ext cx="2019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发展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矩形 34"/>
          <p:cNvSpPr txBox="1"/>
          <p:nvPr/>
        </p:nvSpPr>
        <p:spPr>
          <a:xfrm>
            <a:off x="1940901" y="2958273"/>
            <a:ext cx="77393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5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找出时间失控的征兆</a:t>
            </a:r>
          </a:p>
        </p:txBody>
      </p:sp>
      <p:sp>
        <p:nvSpPr>
          <p:cNvPr id="230" name="矩形 37"/>
          <p:cNvSpPr txBox="1"/>
          <p:nvPr/>
        </p:nvSpPr>
        <p:spPr>
          <a:xfrm>
            <a:off x="1940901" y="5809129"/>
            <a:ext cx="77393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2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客观分析问题的原因</a:t>
            </a:r>
          </a:p>
        </p:txBody>
      </p:sp>
      <p:sp>
        <p:nvSpPr>
          <p:cNvPr id="231" name="矩形 38"/>
          <p:cNvSpPr txBox="1"/>
          <p:nvPr/>
        </p:nvSpPr>
        <p:spPr>
          <a:xfrm>
            <a:off x="1940901" y="8661033"/>
            <a:ext cx="94157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2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检讨你的工作目标及内容</a:t>
            </a:r>
          </a:p>
        </p:txBody>
      </p:sp>
      <p:sp>
        <p:nvSpPr>
          <p:cNvPr id="232" name="Rectangle 3"/>
          <p:cNvSpPr txBox="1"/>
          <p:nvPr/>
        </p:nvSpPr>
        <p:spPr>
          <a:xfrm>
            <a:off x="1940901" y="4225838"/>
            <a:ext cx="11162992" cy="832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457200" indent="-457200" algn="l" defTabSz="1828800">
              <a:lnSpc>
                <a:spcPts val="1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  <a:p>
            <a:pPr marL="457200" indent="-457200" algn="l" defTabSz="1828800">
              <a:lnSpc>
                <a:spcPts val="1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做了根本不需要做的事；做了能够由别人做</a:t>
            </a:r>
            <a:r>
              <a:t>/</a:t>
            </a:r>
            <a:r>
              <a:t>应该由别人做的事</a:t>
            </a:r>
          </a:p>
        </p:txBody>
      </p:sp>
      <p:sp>
        <p:nvSpPr>
          <p:cNvPr id="233" name="矩形 35"/>
          <p:cNvSpPr txBox="1"/>
          <p:nvPr/>
        </p:nvSpPr>
        <p:spPr>
          <a:xfrm>
            <a:off x="1940901" y="7380530"/>
            <a:ext cx="8547716" cy="6289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457200" indent="-457200" algn="l" defTabSz="1828800">
              <a:lnSpc>
                <a:spcPts val="3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因考虑不周而耗时过多；不能惯彻，致使重复工作</a:t>
            </a:r>
          </a:p>
        </p:txBody>
      </p:sp>
      <p:sp>
        <p:nvSpPr>
          <p:cNvPr id="234" name="矩形 36"/>
          <p:cNvSpPr txBox="1"/>
          <p:nvPr/>
        </p:nvSpPr>
        <p:spPr>
          <a:xfrm>
            <a:off x="1940901" y="10128822"/>
            <a:ext cx="12373881" cy="628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457200" indent="-457200" algn="l" defTabSz="1828800">
              <a:lnSpc>
                <a:spcPts val="3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缺乏计划/组织/授权/控制；没有人愿意承认浪费了别人的时间</a:t>
            </a:r>
          </a:p>
        </p:txBody>
      </p:sp>
      <p:sp>
        <p:nvSpPr>
          <p:cNvPr id="235" name="关键点"/>
          <p:cNvSpPr txBox="1"/>
          <p:nvPr/>
        </p:nvSpPr>
        <p:spPr>
          <a:xfrm>
            <a:off x="3255496" y="-21478"/>
            <a:ext cx="297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关键点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矩形 34"/>
          <p:cNvSpPr txBox="1"/>
          <p:nvPr/>
        </p:nvSpPr>
        <p:spPr>
          <a:xfrm>
            <a:off x="1940901" y="1617773"/>
            <a:ext cx="35483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5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目标驱动</a:t>
            </a:r>
          </a:p>
        </p:txBody>
      </p:sp>
      <p:sp>
        <p:nvSpPr>
          <p:cNvPr id="238" name="矩形 37"/>
          <p:cNvSpPr txBox="1"/>
          <p:nvPr/>
        </p:nvSpPr>
        <p:spPr>
          <a:xfrm>
            <a:off x="1940901" y="4468629"/>
            <a:ext cx="60629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2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追随力与领导力</a:t>
            </a:r>
          </a:p>
        </p:txBody>
      </p:sp>
      <p:sp>
        <p:nvSpPr>
          <p:cNvPr id="239" name="矩形 38"/>
          <p:cNvSpPr txBox="1"/>
          <p:nvPr/>
        </p:nvSpPr>
        <p:spPr>
          <a:xfrm>
            <a:off x="1940901" y="7320533"/>
            <a:ext cx="27101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2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沟通力</a:t>
            </a:r>
          </a:p>
        </p:txBody>
      </p:sp>
      <p:sp>
        <p:nvSpPr>
          <p:cNvPr id="240" name="Rectangle 3"/>
          <p:cNvSpPr txBox="1"/>
          <p:nvPr/>
        </p:nvSpPr>
        <p:spPr>
          <a:xfrm>
            <a:off x="1940901" y="2885338"/>
            <a:ext cx="11162992" cy="832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457200" indent="-457200" algn="l" defTabSz="1828800">
              <a:lnSpc>
                <a:spcPts val="1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</a:p>
          <a:p>
            <a:pPr marL="457200" indent="-457200" algn="l" defTabSz="1828800">
              <a:lnSpc>
                <a:spcPts val="1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pPr>
            <a:r>
              <a:t>树立宏大的目标</a:t>
            </a:r>
          </a:p>
        </p:txBody>
      </p:sp>
      <p:sp>
        <p:nvSpPr>
          <p:cNvPr id="241" name="矩形 35"/>
          <p:cNvSpPr txBox="1"/>
          <p:nvPr/>
        </p:nvSpPr>
        <p:spPr>
          <a:xfrm>
            <a:off x="1940901" y="6040030"/>
            <a:ext cx="8547716" cy="628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457200" indent="-457200" algn="l" defTabSz="1828800">
              <a:lnSpc>
                <a:spcPts val="3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寻找完成任务的内驱动</a:t>
            </a:r>
          </a:p>
        </p:txBody>
      </p:sp>
      <p:sp>
        <p:nvSpPr>
          <p:cNvPr id="242" name="矩形 36"/>
          <p:cNvSpPr txBox="1"/>
          <p:nvPr/>
        </p:nvSpPr>
        <p:spPr>
          <a:xfrm>
            <a:off x="1940901" y="8788321"/>
            <a:ext cx="12373881" cy="6289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457200" indent="-457200" algn="l" defTabSz="1828800">
              <a:lnSpc>
                <a:spcPts val="3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高效沟通与协作</a:t>
            </a:r>
          </a:p>
        </p:txBody>
      </p:sp>
      <p:sp>
        <p:nvSpPr>
          <p:cNvPr id="243" name="四大工具"/>
          <p:cNvSpPr txBox="1"/>
          <p:nvPr/>
        </p:nvSpPr>
        <p:spPr>
          <a:xfrm>
            <a:off x="2779246" y="-21478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四大工具</a:t>
            </a:r>
          </a:p>
        </p:txBody>
      </p:sp>
      <p:sp>
        <p:nvSpPr>
          <p:cNvPr id="244" name="矩形 38"/>
          <p:cNvSpPr txBox="1"/>
          <p:nvPr/>
        </p:nvSpPr>
        <p:spPr>
          <a:xfrm>
            <a:off x="1940901" y="9739912"/>
            <a:ext cx="5224781" cy="1351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tIns="91439" bIns="91439">
            <a:spAutoFit/>
          </a:bodyPr>
          <a:lstStyle>
            <a:lvl1pPr algn="l" defTabSz="1828800">
              <a:lnSpc>
                <a:spcPct val="120000"/>
              </a:lnSpc>
              <a:defRPr b="1" sz="66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打造健康组织</a:t>
            </a:r>
          </a:p>
        </p:txBody>
      </p:sp>
      <p:sp>
        <p:nvSpPr>
          <p:cNvPr id="245" name="矩形 36"/>
          <p:cNvSpPr txBox="1"/>
          <p:nvPr/>
        </p:nvSpPr>
        <p:spPr>
          <a:xfrm>
            <a:off x="1940901" y="11207700"/>
            <a:ext cx="12373881" cy="6289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457200" indent="-457200" algn="l" defTabSz="1828800">
              <a:lnSpc>
                <a:spcPts val="3200"/>
              </a:lnSpc>
              <a:spcBef>
                <a:spcPts val="2000"/>
              </a:spcBef>
              <a:buSzPct val="100000"/>
              <a:buFont typeface="Arial"/>
              <a:buChar char="•"/>
              <a:defRPr sz="2800">
                <a:solidFill>
                  <a:schemeClr val="accent1">
                    <a:hueOff val="114395"/>
                    <a:lumOff val="-24975"/>
                  </a:schemeClr>
                </a:solidFill>
                <a:latin typeface="思源黑体"/>
                <a:ea typeface="思源黑体"/>
                <a:cs typeface="思源黑体"/>
                <a:sym typeface="思源黑体"/>
              </a:defRPr>
            </a:lvl1pPr>
          </a:lstStyle>
          <a:p>
            <a:pPr/>
            <a:r>
              <a:t>主动拥抱变革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文本框 2"/>
          <p:cNvSpPr txBox="1"/>
          <p:nvPr/>
        </p:nvSpPr>
        <p:spPr>
          <a:xfrm>
            <a:off x="7058569" y="168317"/>
            <a:ext cx="17082175" cy="4766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8989" tIns="128989" rIns="128989" bIns="128989">
            <a:spAutoFit/>
          </a:bodyPr>
          <a:lstStyle/>
          <a:p>
            <a:pPr algn="r" defTabSz="2437607">
              <a:defRPr b="1" sz="8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rPr sz="14200"/>
              <a:t>不惧冲突，拥抱变革</a:t>
            </a:r>
            <a:endParaRPr sz="14200"/>
          </a:p>
          <a:p>
            <a:pPr defTabSz="2437607">
              <a:defRPr sz="5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感谢您的配合和参与！</a:t>
            </a:r>
          </a:p>
          <a:p>
            <a:pPr defTabSz="2437607">
              <a:defRPr sz="5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讲师：马亮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个人职场力"/>
          <p:cNvSpPr txBox="1"/>
          <p:nvPr/>
        </p:nvSpPr>
        <p:spPr>
          <a:xfrm>
            <a:off x="2302996" y="-21478"/>
            <a:ext cx="487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个人职场力</a:t>
            </a:r>
          </a:p>
        </p:txBody>
      </p:sp>
      <p:sp>
        <p:nvSpPr>
          <p:cNvPr id="148" name="可用"/>
          <p:cNvSpPr txBox="1"/>
          <p:nvPr/>
        </p:nvSpPr>
        <p:spPr>
          <a:xfrm>
            <a:off x="1466481" y="4903753"/>
            <a:ext cx="4559301" cy="322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1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可</a:t>
            </a:r>
            <a:r>
              <a:rPr>
                <a:solidFill>
                  <a:srgbClr val="FFFFFF"/>
                </a:solidFill>
              </a:rPr>
              <a:t>用</a:t>
            </a:r>
          </a:p>
        </p:txBody>
      </p:sp>
      <p:sp>
        <p:nvSpPr>
          <p:cNvPr id="149" name="可信"/>
          <p:cNvSpPr txBox="1"/>
          <p:nvPr/>
        </p:nvSpPr>
        <p:spPr>
          <a:xfrm>
            <a:off x="7217520" y="4903753"/>
            <a:ext cx="4559301" cy="322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1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可</a:t>
            </a:r>
            <a:r>
              <a:rPr>
                <a:solidFill>
                  <a:srgbClr val="FFFFFF"/>
                </a:solidFill>
              </a:rPr>
              <a:t>信</a:t>
            </a:r>
          </a:p>
        </p:txBody>
      </p:sp>
      <p:sp>
        <p:nvSpPr>
          <p:cNvPr id="150" name="可靠"/>
          <p:cNvSpPr txBox="1"/>
          <p:nvPr/>
        </p:nvSpPr>
        <p:spPr>
          <a:xfrm>
            <a:off x="12968558" y="4903753"/>
            <a:ext cx="4559301" cy="322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1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可</a:t>
            </a:r>
            <a:r>
              <a:rPr>
                <a:solidFill>
                  <a:srgbClr val="FFFFFF"/>
                </a:solidFill>
              </a:rPr>
              <a:t>靠</a:t>
            </a:r>
          </a:p>
        </p:txBody>
      </p:sp>
      <p:sp>
        <p:nvSpPr>
          <p:cNvPr id="151" name="可期"/>
          <p:cNvSpPr txBox="1"/>
          <p:nvPr/>
        </p:nvSpPr>
        <p:spPr>
          <a:xfrm>
            <a:off x="18719598" y="4903753"/>
            <a:ext cx="4559301" cy="322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1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可</a:t>
            </a:r>
            <a:r>
              <a:rPr>
                <a:solidFill>
                  <a:srgbClr val="FFFFFF"/>
                </a:solidFill>
              </a:rPr>
              <a:t>期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成组"/>
          <p:cNvGrpSpPr/>
          <p:nvPr/>
        </p:nvGrpSpPr>
        <p:grpSpPr>
          <a:xfrm>
            <a:off x="0" y="3683000"/>
            <a:ext cx="24384000" cy="5976690"/>
            <a:chOff x="0" y="0"/>
            <a:chExt cx="24384000" cy="5976689"/>
          </a:xfrm>
        </p:grpSpPr>
        <p:sp>
          <p:nvSpPr>
            <p:cNvPr id="153" name="矩形"/>
            <p:cNvSpPr/>
            <p:nvPr/>
          </p:nvSpPr>
          <p:spPr>
            <a:xfrm>
              <a:off x="0" y="373310"/>
              <a:ext cx="24384000" cy="5603380"/>
            </a:xfrm>
            <a:prstGeom prst="rect">
              <a:avLst/>
            </a:prstGeom>
            <a:noFill/>
            <a:ln w="381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54" name="矩形"/>
            <p:cNvSpPr/>
            <p:nvPr/>
          </p:nvSpPr>
          <p:spPr>
            <a:xfrm>
              <a:off x="0" y="203200"/>
              <a:ext cx="24384000" cy="5603379"/>
            </a:xfrm>
            <a:prstGeom prst="rect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28600" dist="33521" dir="5400000">
                <a:srgbClr val="000000">
                  <a:alpha val="65608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155" name="矩形"/>
            <p:cNvSpPr/>
            <p:nvPr/>
          </p:nvSpPr>
          <p:spPr>
            <a:xfrm>
              <a:off x="0" y="0"/>
              <a:ext cx="24384000" cy="5603379"/>
            </a:xfrm>
            <a:prstGeom prst="rect">
              <a:avLst/>
            </a:prstGeom>
            <a:noFill/>
            <a:ln w="38100" cap="flat">
              <a:solidFill>
                <a:schemeClr val="accent1">
                  <a:hueOff val="114395"/>
                  <a:lumOff val="-24975"/>
                </a:scheme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</p:grpSp>
      <p:sp>
        <p:nvSpPr>
          <p:cNvPr id="157" name="职场时间管理不善成因"/>
          <p:cNvSpPr txBox="1"/>
          <p:nvPr/>
        </p:nvSpPr>
        <p:spPr>
          <a:xfrm>
            <a:off x="4494212" y="5346451"/>
            <a:ext cx="15395576" cy="227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821531">
              <a:defRPr b="1"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职场时间管理不善成因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沙盘要素"/>
          <p:cNvSpPr txBox="1"/>
          <p:nvPr/>
        </p:nvSpPr>
        <p:spPr>
          <a:xfrm>
            <a:off x="2652246" y="-86620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四个难题</a:t>
            </a:r>
          </a:p>
        </p:txBody>
      </p:sp>
      <p:sp>
        <p:nvSpPr>
          <p:cNvPr id="160" name="活多：会议、沟通、业务等需要大量时间"/>
          <p:cNvSpPr txBox="1"/>
          <p:nvPr/>
        </p:nvSpPr>
        <p:spPr>
          <a:xfrm>
            <a:off x="3562349" y="4403166"/>
            <a:ext cx="17259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活多：会议、沟通、业务等需要大量时间</a:t>
            </a:r>
          </a:p>
        </p:txBody>
      </p:sp>
      <p:pic>
        <p:nvPicPr>
          <p:cNvPr id="161" name="u=3568272215,2751235484&amp;fm=253&amp;fmt=auto&amp;app=138&amp;f=JPEG.jpeg" descr="u=3568272215,2751235484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0048"/>
          <a:stretch>
            <a:fillRect/>
          </a:stretch>
        </p:blipFill>
        <p:spPr>
          <a:xfrm>
            <a:off x="7423150" y="6041877"/>
            <a:ext cx="9537700" cy="5711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沙盘要素"/>
          <p:cNvSpPr txBox="1"/>
          <p:nvPr/>
        </p:nvSpPr>
        <p:spPr>
          <a:xfrm>
            <a:off x="2652246" y="-86620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四个难题</a:t>
            </a:r>
          </a:p>
        </p:txBody>
      </p:sp>
      <p:sp>
        <p:nvSpPr>
          <p:cNvPr id="164" name="非标：很多任务无法准确预估时间"/>
          <p:cNvSpPr txBox="1"/>
          <p:nvPr/>
        </p:nvSpPr>
        <p:spPr>
          <a:xfrm>
            <a:off x="4991099" y="4403166"/>
            <a:ext cx="1440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非标：很多任务无法准确预估时间</a:t>
            </a:r>
          </a:p>
        </p:txBody>
      </p:sp>
      <p:pic>
        <p:nvPicPr>
          <p:cNvPr id="165" name="u=156718320,2050064040&amp;fm=253&amp;fmt=auto&amp;app=138&amp;f=JPEG.jpeg" descr="u=156718320,2050064040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7200" y="6314021"/>
            <a:ext cx="8229600" cy="635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沙盘要素"/>
          <p:cNvSpPr txBox="1"/>
          <p:nvPr/>
        </p:nvSpPr>
        <p:spPr>
          <a:xfrm>
            <a:off x="2652246" y="-86620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四个难题</a:t>
            </a:r>
          </a:p>
        </p:txBody>
      </p:sp>
      <p:sp>
        <p:nvSpPr>
          <p:cNvPr id="168" name="事杂：任务分解、协调配合、汇报总结、等众多事项"/>
          <p:cNvSpPr txBox="1"/>
          <p:nvPr/>
        </p:nvSpPr>
        <p:spPr>
          <a:xfrm>
            <a:off x="1181099" y="4403166"/>
            <a:ext cx="2202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事杂：任务分解、协调配合、汇报总结、等众多事项</a:t>
            </a:r>
          </a:p>
        </p:txBody>
      </p:sp>
      <p:pic>
        <p:nvPicPr>
          <p:cNvPr id="169" name="Unknown.jpeg" descr="Unknow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7000" y="6558338"/>
            <a:ext cx="6350000" cy="6350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严重：影响不是本人和本部门，涉及面广，严重程度高"/>
          <p:cNvSpPr txBox="1"/>
          <p:nvPr/>
        </p:nvSpPr>
        <p:spPr>
          <a:xfrm>
            <a:off x="704849" y="4403166"/>
            <a:ext cx="2297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严重：影响不是本人和本部门，涉及面广，严重程度高</a:t>
            </a:r>
          </a:p>
        </p:txBody>
      </p:sp>
      <p:pic>
        <p:nvPicPr>
          <p:cNvPr id="172" name="u=889751163,2872744806&amp;fm=253&amp;fmt=auto&amp;app=138&amp;f=JPEG.jpeg" descr="u=889751163,2872744806&amp;fm=253&amp;fmt=auto&amp;app=138&amp;f=JPEG.jpeg"/>
          <p:cNvPicPr>
            <a:picLocks noChangeAspect="1"/>
          </p:cNvPicPr>
          <p:nvPr/>
        </p:nvPicPr>
        <p:blipFill>
          <a:blip r:embed="rId2">
            <a:extLst/>
          </a:blip>
          <a:srcRect l="0" t="0" r="0" b="35749"/>
          <a:stretch>
            <a:fillRect/>
          </a:stretch>
        </p:blipFill>
        <p:spPr>
          <a:xfrm>
            <a:off x="4672806" y="5915831"/>
            <a:ext cx="15038337" cy="5434304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沙盘要素"/>
          <p:cNvSpPr txBox="1"/>
          <p:nvPr/>
        </p:nvSpPr>
        <p:spPr>
          <a:xfrm>
            <a:off x="2652246" y="-86620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四个难题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沙盘推演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沙盘推演</a:t>
            </a:r>
          </a:p>
        </p:txBody>
      </p:sp>
      <p:sp>
        <p:nvSpPr>
          <p:cNvPr id="176" name="如果时间像一座城市一样…"/>
          <p:cNvSpPr txBox="1"/>
          <p:nvPr/>
        </p:nvSpPr>
        <p:spPr>
          <a:xfrm>
            <a:off x="3054349" y="4891553"/>
            <a:ext cx="18275301" cy="472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如果时间像一座城市一样</a:t>
            </a:r>
          </a:p>
          <a:p>
            <a:pPr defTabSz="825500">
              <a:defRPr b="1"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我们如何能让其高效运转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沙盘目标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沙盘目标</a:t>
            </a:r>
          </a:p>
        </p:txBody>
      </p:sp>
      <p:sp>
        <p:nvSpPr>
          <p:cNvPr id="179" name="高效完成任务的能力"/>
          <p:cNvSpPr txBox="1"/>
          <p:nvPr/>
        </p:nvSpPr>
        <p:spPr>
          <a:xfrm>
            <a:off x="4705350" y="4393958"/>
            <a:ext cx="1497330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1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高效完成任务的能力</a:t>
            </a:r>
          </a:p>
        </p:txBody>
      </p:sp>
      <p:sp>
        <p:nvSpPr>
          <p:cNvPr id="180" name="时间币+社交币"/>
          <p:cNvSpPr txBox="1"/>
          <p:nvPr/>
        </p:nvSpPr>
        <p:spPr>
          <a:xfrm>
            <a:off x="8782050" y="7540424"/>
            <a:ext cx="68199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时间币+社交币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